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3.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4.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tags/tag2.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6.xml" ContentType="application/vnd.openxmlformats-officedocument.theme+xml"/>
  <Override PartName="/ppt/ink/ink4.xml" ContentType="application/inkml+xml"/>
  <Override PartName="/ppt/ink/ink5.xml" ContentType="application/inkml+xml"/>
  <Override PartName="/ppt/ink/ink6.xml" ContentType="application/inkml+xml"/>
  <Override PartName="/ppt/tags/tag3.xml" ContentType="application/vnd.openxmlformats-officedocument.presentationml.tags+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7.xml" ContentType="application/vnd.openxmlformats-officedocument.theme+xml"/>
  <Override PartName="/ppt/ink/ink7.xml" ContentType="application/inkml+xml"/>
  <Override PartName="/ppt/ink/ink8.xml" ContentType="application/inkml+xml"/>
  <Override PartName="/ppt/ink/ink9.xml" ContentType="application/inkml+xml"/>
  <Override PartName="/ppt/tags/tag4.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 id="2147484090" r:id="rId2"/>
    <p:sldMasterId id="2147484147" r:id="rId3"/>
    <p:sldMasterId id="2147484197" r:id="rId4"/>
    <p:sldMasterId id="2147484250" r:id="rId5"/>
    <p:sldMasterId id="2147484300" r:id="rId6"/>
    <p:sldMasterId id="2147484353" r:id="rId7"/>
  </p:sldMasterIdLst>
  <p:notesMasterIdLst>
    <p:notesMasterId r:id="rId41"/>
  </p:notesMasterIdLst>
  <p:handoutMasterIdLst>
    <p:handoutMasterId r:id="rId42"/>
  </p:handoutMasterIdLst>
  <p:sldIdLst>
    <p:sldId id="2147470652" r:id="rId8"/>
    <p:sldId id="2147309099" r:id="rId9"/>
    <p:sldId id="2147469358" r:id="rId10"/>
    <p:sldId id="2147469697" r:id="rId11"/>
    <p:sldId id="2147469700" r:id="rId12"/>
    <p:sldId id="2147469695" r:id="rId13"/>
    <p:sldId id="2147470644" r:id="rId14"/>
    <p:sldId id="2076137471" r:id="rId15"/>
    <p:sldId id="3579" r:id="rId16"/>
    <p:sldId id="2147470645" r:id="rId17"/>
    <p:sldId id="10006" r:id="rId18"/>
    <p:sldId id="10102" r:id="rId19"/>
    <p:sldId id="230716815" r:id="rId20"/>
    <p:sldId id="230716829" r:id="rId21"/>
    <p:sldId id="2061" r:id="rId22"/>
    <p:sldId id="3577" r:id="rId23"/>
    <p:sldId id="3257" r:id="rId24"/>
    <p:sldId id="2076137517" r:id="rId25"/>
    <p:sldId id="2076137518" r:id="rId26"/>
    <p:sldId id="3137" r:id="rId27"/>
    <p:sldId id="2147470646" r:id="rId28"/>
    <p:sldId id="2147309412" r:id="rId29"/>
    <p:sldId id="1030" r:id="rId30"/>
    <p:sldId id="2147470647" r:id="rId31"/>
    <p:sldId id="2147470648" r:id="rId32"/>
    <p:sldId id="2147309312" r:id="rId33"/>
    <p:sldId id="2076137520" r:id="rId34"/>
    <p:sldId id="2147470649" r:id="rId35"/>
    <p:sldId id="2147308501" r:id="rId36"/>
    <p:sldId id="2147470650" r:id="rId37"/>
    <p:sldId id="2147310068" r:id="rId38"/>
    <p:sldId id="2147308596" r:id="rId39"/>
    <p:sldId id="2147470651" r:id="rId40"/>
  </p:sldIdLst>
  <p:sldSz cx="12188825"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73" autoAdjust="0"/>
    <p:restoredTop sz="83557" autoAdjust="0"/>
  </p:normalViewPr>
  <p:slideViewPr>
    <p:cSldViewPr snapToGrid="0">
      <p:cViewPr varScale="1">
        <p:scale>
          <a:sx n="133" d="100"/>
          <a:sy n="133" d="100"/>
        </p:scale>
        <p:origin x="222" y="132"/>
      </p:cViewPr>
      <p:guideLst/>
    </p:cSldViewPr>
  </p:slideViewPr>
  <p:outlineViewPr>
    <p:cViewPr>
      <p:scale>
        <a:sx n="33" d="100"/>
        <a:sy n="33" d="100"/>
      </p:scale>
      <p:origin x="0" y="-72992"/>
    </p:cViewPr>
  </p:outlineViewPr>
  <p:notesTextViewPr>
    <p:cViewPr>
      <p:scale>
        <a:sx n="100" d="100"/>
        <a:sy n="100" d="100"/>
      </p:scale>
      <p:origin x="0" y="0"/>
    </p:cViewPr>
  </p:notesTextViewPr>
  <p:sorterViewPr>
    <p:cViewPr>
      <p:scale>
        <a:sx n="77" d="100"/>
        <a:sy n="77"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9/26/2023</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9/26/2023</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docs.vmware.com/en/vRealize-Operations/Cloud/com.vmware.vcom.config.doc/GUID-348C0B19-44EA-4443-B64C-AA18C418F5E6.html" TargetMode="External"/><Relationship Id="rId3" Type="http://schemas.openxmlformats.org/officeDocument/2006/relationships/hyperlink" Target="https://docs.vmware.com/en/vRealize-Operations/8.6/com.vmware.vcom.config.doc/GUID-CC683117-D936-432C-B30B-CCCA08E863FB.html" TargetMode="External"/><Relationship Id="rId7" Type="http://schemas.openxmlformats.org/officeDocument/2006/relationships/hyperlink" Target="https://docs.vmware.com/en/vRealize-Operations/Cloud/com.vmware.vcom.config.doc/GUID-31189349-5A92-4105-92C9-84E3BFCC1790.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vmware.com/en/vRealize-Operations/Cloud/com.vmware.vcom.config.doc/GUID-5964093F-FFFA-4ECD-935E-AE66FB3E13F7.html" TargetMode="External"/><Relationship Id="rId5" Type="http://schemas.openxmlformats.org/officeDocument/2006/relationships/hyperlink" Target="https://docs.vmware.com/en/vRealize-Operations/Cloud/com.vmware.vcom.config.doc/GUID-6DD4A841-6CC4-4696-AB1E-756E6740926E.html" TargetMode="External"/><Relationship Id="rId10" Type="http://schemas.openxmlformats.org/officeDocument/2006/relationships/hyperlink" Target="https://docs.vmware.com/en/vRealize-Operations/Cloud/getting-started/GUID-7C52B725-4675-4A58-A0AF-6246AEFA45CD.html" TargetMode="External"/><Relationship Id="rId4" Type="http://schemas.openxmlformats.org/officeDocument/2006/relationships/hyperlink" Target="https://docs.vmware.com/en/vRealize-Operations/Cloud/com.vmware.vcom.config.doc/GUID-D9692377-6DDB-4321-9200-79D5F12D4234.html" TargetMode="External"/><Relationship Id="rId9" Type="http://schemas.openxmlformats.org/officeDocument/2006/relationships/hyperlink" Target="https://docs.vmware.com/en/vRealize-Operations/Cloud/getting-started/GUID-5819706B-DE6D-4267-B5D7-C4486193D510.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7E9EA"/>
                </a:solidFill>
                <a:effectLst/>
                <a:latin typeface="TwitterChirp"/>
              </a:rPr>
              <a:t>Here we are</a:t>
            </a:r>
          </a:p>
          <a:p>
            <a:endParaRPr lang="en-US" b="0" i="0" dirty="0">
              <a:solidFill>
                <a:srgbClr val="E7E9EA"/>
              </a:solidFill>
              <a:effectLst/>
              <a:latin typeface="TwitterChirp"/>
            </a:endParaRPr>
          </a:p>
          <a:p>
            <a:endParaRPr lang="en-US" b="0" i="0" dirty="0">
              <a:solidFill>
                <a:srgbClr val="E7E9EA"/>
              </a:solidFill>
              <a:effectLst/>
              <a:latin typeface="TwitterChirp"/>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59589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1E68EE-FDB0-4801-BDE9-AB097081B2F0}"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396037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1200"/>
              </a:spcAft>
              <a:buClrTx/>
              <a:buSzTx/>
              <a:buFontTx/>
              <a:buNone/>
              <a:tabLst/>
              <a:defRPr/>
            </a:pPr>
            <a:r>
              <a:rPr lang="en-US" sz="1200" dirty="0"/>
              <a:t>Aria operations capacity analysisys in based on </a:t>
            </a:r>
            <a:r>
              <a:rPr lang="en-US" dirty="0"/>
              <a:t>“Forward-Looking” Analytics Engine, that is capable to provide </a:t>
            </a:r>
            <a:r>
              <a:rPr lang="en-US" sz="1200" dirty="0"/>
              <a:t>Real-Time Predictive Capacity Analytics.  </a:t>
            </a:r>
          </a:p>
          <a:p>
            <a:pPr marL="457200" marR="0" lvl="1" indent="0" algn="l" defTabSz="914400" rtl="0" eaLnBrk="1" fontAlgn="auto" latinLnBrk="0" hangingPunct="1">
              <a:lnSpc>
                <a:spcPct val="100000"/>
              </a:lnSpc>
              <a:spcBef>
                <a:spcPts val="0"/>
              </a:spcBef>
              <a:spcAft>
                <a:spcPts val="1200"/>
              </a:spcAft>
              <a:buClrTx/>
              <a:buSzTx/>
              <a:buFontTx/>
              <a:buNone/>
              <a:tabLst/>
              <a:defRPr/>
            </a:pPr>
            <a:r>
              <a:rPr lang="en-US" sz="1200" dirty="0"/>
              <a:t>It’s based on industry-standard statistical analysis model of demand behavior</a:t>
            </a:r>
          </a:p>
          <a:p>
            <a:endParaRPr lang="en-GB"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341085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mj-lt"/>
              <a:buNone/>
            </a:pP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a:solidFill>
                  <a:srgbClr val="717074"/>
                </a:solidFill>
                <a:latin typeface="Arial"/>
              </a:rPr>
              <a:pPr/>
              <a:t>14</a:t>
            </a:fld>
            <a:endParaRPr lang="en-US">
              <a:solidFill>
                <a:srgbClr val="717074"/>
              </a:solidFill>
              <a:latin typeface="Arial"/>
            </a:endParaRPr>
          </a:p>
        </p:txBody>
      </p:sp>
    </p:spTree>
    <p:extLst>
      <p:ext uri="{BB962C8B-B14F-4D97-AF65-F5344CB8AC3E}">
        <p14:creationId xmlns:p14="http://schemas.microsoft.com/office/powerpoint/2010/main" val="4072142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1"/>
                </a:solidFill>
              </a:rPr>
              <a:t>Recommended Size </a:t>
            </a:r>
            <a:r>
              <a:rPr lang="en-US" dirty="0"/>
              <a:t>is generated by the capacity engine, but it is artificially capped by VMware Aria Operations to keep the recommendations conservative</a:t>
            </a:r>
          </a:p>
          <a:p>
            <a:endParaRPr lang="en-US" sz="800" dirty="0"/>
          </a:p>
          <a:p>
            <a:r>
              <a:rPr lang="en-US" b="1" dirty="0">
                <a:solidFill>
                  <a:schemeClr val="accent1"/>
                </a:solidFill>
              </a:rPr>
              <a:t>Oversized Recommended Size </a:t>
            </a:r>
            <a:r>
              <a:rPr lang="en-US" dirty="0"/>
              <a:t>is capped at 50% of the currently allocated resources</a:t>
            </a:r>
          </a:p>
          <a:p>
            <a:r>
              <a:rPr lang="en-US" b="1" dirty="0">
                <a:solidFill>
                  <a:schemeClr val="accent1"/>
                </a:solidFill>
              </a:rPr>
              <a:t>Oversized Example:</a:t>
            </a:r>
          </a:p>
          <a:p>
            <a:pPr lvl="1"/>
            <a:r>
              <a:rPr lang="en-US" dirty="0"/>
              <a:t>A VM is configured with 8 vCPUs and historically has never used more than 10% CPU.  Instead of recommending reclaiming 7 vCPUs, the recommendation is capped to reclaiming 4 vCPUs.</a:t>
            </a:r>
          </a:p>
          <a:p>
            <a:endParaRPr lang="en-US" sz="800" b="1" dirty="0">
              <a:solidFill>
                <a:schemeClr val="accent1"/>
              </a:solidFill>
            </a:endParaRPr>
          </a:p>
          <a:p>
            <a:r>
              <a:rPr lang="en-US" b="1" dirty="0">
                <a:solidFill>
                  <a:schemeClr val="accent1"/>
                </a:solidFill>
              </a:rPr>
              <a:t>Undersized Recommended Size </a:t>
            </a:r>
            <a:r>
              <a:rPr lang="en-US" dirty="0"/>
              <a:t>is capped at 100% of the currently allocated resource</a:t>
            </a:r>
          </a:p>
          <a:p>
            <a:r>
              <a:rPr lang="en-US" b="1" dirty="0">
                <a:solidFill>
                  <a:schemeClr val="accent1"/>
                </a:solidFill>
              </a:rPr>
              <a:t>Undersized Example</a:t>
            </a:r>
            <a:r>
              <a:rPr lang="en-US" dirty="0"/>
              <a:t>:</a:t>
            </a:r>
            <a:endParaRPr lang="en-US" b="1" dirty="0">
              <a:solidFill>
                <a:schemeClr val="accent1"/>
              </a:solidFill>
            </a:endParaRPr>
          </a:p>
          <a:p>
            <a:pPr lvl="1"/>
            <a:r>
              <a:rPr lang="en-US" dirty="0"/>
              <a:t>A VM is configured with 4 vCPUs and historically has been constantly running very hot.  Instead of recommending adding 8 vCPUs, the recommendation is capped at adding 4 vCPUs.</a:t>
            </a:r>
          </a:p>
          <a:p>
            <a:endParaRPr lang="en-GB"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15</a:t>
            </a:fld>
            <a:endParaRPr lang="en-US"/>
          </a:p>
        </p:txBody>
      </p:sp>
    </p:spTree>
    <p:extLst>
      <p:ext uri="{BB962C8B-B14F-4D97-AF65-F5344CB8AC3E}">
        <p14:creationId xmlns:p14="http://schemas.microsoft.com/office/powerpoint/2010/main" val="138475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797" indent="-342797">
              <a:lnSpc>
                <a:spcPct val="90000"/>
              </a:lnSpc>
              <a:buFont typeface="Arial" charset="0"/>
              <a:buChar char="•"/>
            </a:pPr>
            <a:endParaRPr lang="en-US" sz="1600">
              <a:solidFill>
                <a:srgbClr val="717074"/>
              </a:solidFill>
            </a:endParaRPr>
          </a:p>
          <a:p>
            <a:pPr marL="342797" indent="-342797">
              <a:lnSpc>
                <a:spcPct val="90000"/>
              </a:lnSpc>
              <a:buFont typeface="Arial" charset="0"/>
              <a:buChar char="•"/>
            </a:pPr>
            <a:endParaRPr lang="en-US" sz="1600">
              <a:solidFill>
                <a:srgbClr val="717074"/>
              </a:solidFill>
            </a:endParaRPr>
          </a:p>
          <a:p>
            <a:pPr marL="342797" indent="-342797">
              <a:lnSpc>
                <a:spcPct val="90000"/>
              </a:lnSpc>
              <a:buFont typeface="Arial" charset="0"/>
              <a:buChar char="•"/>
            </a:pPr>
            <a:r>
              <a:rPr lang="en-US" sz="1600">
                <a:solidFill>
                  <a:srgbClr val="717074"/>
                </a:solidFill>
              </a:rPr>
              <a:t>Recommendation on hardware procurement: Based on the hardware footprint, recommendations on number of servers, blades to be procured along with cost</a:t>
            </a:r>
            <a:br>
              <a:rPr lang="en-US" sz="1600">
                <a:solidFill>
                  <a:srgbClr val="717074"/>
                </a:solidFill>
              </a:rPr>
            </a:br>
            <a:endParaRPr lang="en-US" sz="1600">
              <a:solidFill>
                <a:srgbClr val="717074"/>
              </a:solidFill>
            </a:endParaRPr>
          </a:p>
          <a:p>
            <a:pPr marL="342797" indent="-342797">
              <a:lnSpc>
                <a:spcPct val="90000"/>
              </a:lnSpc>
              <a:buFont typeface="Arial" charset="0"/>
              <a:buChar char="•"/>
            </a:pPr>
            <a:r>
              <a:rPr lang="en-US" sz="1600">
                <a:solidFill>
                  <a:srgbClr val="717074"/>
                </a:solidFill>
              </a:rPr>
              <a:t>Potential Impact of adding new capacity: Impact on capacity and time remaining if new hardware is added to the clusters</a:t>
            </a:r>
          </a:p>
          <a:p>
            <a:pPr marL="342797" indent="-342797">
              <a:lnSpc>
                <a:spcPct val="90000"/>
              </a:lnSpc>
              <a:buFont typeface="Arial" charset="0"/>
              <a:buChar char="•"/>
            </a:pPr>
            <a:endParaRPr lang="en-US" sz="1600">
              <a:solidFill>
                <a:srgbClr val="717074"/>
              </a:solidFill>
            </a:endParaRPr>
          </a:p>
          <a:p>
            <a:pPr marL="342797" indent="-342797">
              <a:lnSpc>
                <a:spcPct val="90000"/>
              </a:lnSpc>
              <a:buFont typeface="Arial" charset="0"/>
              <a:buChar char="•"/>
            </a:pPr>
            <a:endParaRPr lang="en-US" sz="1600" b="1">
              <a:solidFill>
                <a:srgbClr val="0095D3"/>
              </a:solidFill>
            </a:endParaRPr>
          </a:p>
          <a:p>
            <a:pPr>
              <a:lnSpc>
                <a:spcPct val="90000"/>
              </a:lnSpc>
            </a:pPr>
            <a:br>
              <a:rPr lang="en-US" sz="1400">
                <a:solidFill>
                  <a:srgbClr val="717074"/>
                </a:solidFill>
              </a:rPr>
            </a:br>
            <a:endParaRPr lang="en-US" sz="1600">
              <a:solidFill>
                <a:srgbClr val="717074"/>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685369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OS </a:t>
            </a:r>
            <a:r>
              <a:rPr lang="nb-NO" dirty="0" err="1"/>
              <a:t>too</a:t>
            </a:r>
            <a:r>
              <a:rPr lang="nb-NO" dirty="0"/>
              <a:t> !!!!!</a:t>
            </a:r>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21</a:t>
            </a:fld>
            <a:endParaRPr lang="en-US" dirty="0"/>
          </a:p>
        </p:txBody>
      </p:sp>
    </p:spTree>
    <p:extLst>
      <p:ext uri="{BB962C8B-B14F-4D97-AF65-F5344CB8AC3E}">
        <p14:creationId xmlns:p14="http://schemas.microsoft.com/office/powerpoint/2010/main" val="1166990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OS, NOT JUST VIRTUAL</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22</a:t>
            </a:fld>
            <a:endParaRPr lang="en-US"/>
          </a:p>
        </p:txBody>
      </p:sp>
    </p:spTree>
    <p:extLst>
      <p:ext uri="{BB962C8B-B14F-4D97-AF65-F5344CB8AC3E}">
        <p14:creationId xmlns:p14="http://schemas.microsoft.com/office/powerpoint/2010/main" val="174823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b="1" i="0" dirty="0">
                <a:solidFill>
                  <a:srgbClr val="565656"/>
                </a:solidFill>
                <a:effectLst/>
                <a:latin typeface="metropolislight"/>
              </a:rPr>
              <a:t>Application Monitoring</a:t>
            </a:r>
          </a:p>
          <a:p>
            <a:pPr algn="l"/>
            <a:endParaRPr lang="en-US" b="0" i="0" dirty="0">
              <a:solidFill>
                <a:srgbClr val="565656"/>
              </a:solidFill>
              <a:effectLst/>
              <a:latin typeface="metropolislight"/>
            </a:endParaRPr>
          </a:p>
          <a:p>
            <a:pPr algn="l"/>
            <a:r>
              <a:rPr lang="en-US" b="0" i="0" dirty="0">
                <a:solidFill>
                  <a:srgbClr val="565656"/>
                </a:solidFill>
                <a:effectLst/>
                <a:latin typeface="metropolislight"/>
              </a:rPr>
              <a:t>Application monitoring can be performed through the </a:t>
            </a:r>
            <a:r>
              <a:rPr lang="en-US" b="0" i="0" dirty="0" err="1">
                <a:solidFill>
                  <a:srgbClr val="565656"/>
                </a:solidFill>
                <a:effectLst/>
                <a:latin typeface="metropolislight"/>
              </a:rPr>
              <a:t>Telegraf</a:t>
            </a:r>
            <a:r>
              <a:rPr lang="en-US" b="0" i="0" dirty="0">
                <a:solidFill>
                  <a:srgbClr val="565656"/>
                </a:solidFill>
                <a:effectLst/>
                <a:latin typeface="metropolislight"/>
              </a:rPr>
              <a:t> Agent. </a:t>
            </a:r>
          </a:p>
          <a:p>
            <a:pPr algn="l"/>
            <a:r>
              <a:rPr lang="en-US" b="0" i="0" dirty="0">
                <a:solidFill>
                  <a:srgbClr val="565656"/>
                </a:solidFill>
                <a:effectLst/>
                <a:latin typeface="metropolislight"/>
              </a:rPr>
              <a:t>If we want to extend to applications that we do not support out of the box, we can leverage the open source </a:t>
            </a:r>
            <a:r>
              <a:rPr lang="en-US" b="0" i="0" dirty="0" err="1">
                <a:solidFill>
                  <a:srgbClr val="565656"/>
                </a:solidFill>
                <a:effectLst/>
                <a:latin typeface="metropolislight"/>
              </a:rPr>
              <a:t>Telegraf</a:t>
            </a:r>
            <a:r>
              <a:rPr lang="en-US" b="0" i="0" dirty="0">
                <a:solidFill>
                  <a:srgbClr val="565656"/>
                </a:solidFill>
                <a:effectLst/>
                <a:latin typeface="metropolislight"/>
              </a:rPr>
              <a:t> Agent that runs on a vCenter Server VM, an EC2 AWS instance, or an Azure VM to send metrics to vRealize Operations. </a:t>
            </a:r>
          </a:p>
          <a:p>
            <a:pPr algn="l"/>
            <a:r>
              <a:rPr lang="en-US" b="0" i="0" dirty="0">
                <a:solidFill>
                  <a:srgbClr val="565656"/>
                </a:solidFill>
                <a:effectLst/>
                <a:latin typeface="metropolislight"/>
              </a:rPr>
              <a:t>We can configure the open source </a:t>
            </a:r>
            <a:r>
              <a:rPr lang="en-US" b="0" i="0" dirty="0" err="1">
                <a:solidFill>
                  <a:srgbClr val="565656"/>
                </a:solidFill>
                <a:effectLst/>
                <a:latin typeface="metropolislight"/>
              </a:rPr>
              <a:t>Telegraf</a:t>
            </a:r>
            <a:r>
              <a:rPr lang="en-US" b="0" i="0" dirty="0">
                <a:solidFill>
                  <a:srgbClr val="565656"/>
                </a:solidFill>
                <a:effectLst/>
                <a:latin typeface="metropolislight"/>
              </a:rPr>
              <a:t> on a Linux platform or on a Windows platform. </a:t>
            </a:r>
          </a:p>
          <a:p>
            <a:pPr algn="l"/>
            <a:r>
              <a:rPr lang="en-US" b="0" i="0" dirty="0">
                <a:solidFill>
                  <a:srgbClr val="565656"/>
                </a:solidFill>
                <a:effectLst/>
                <a:latin typeface="metropolislight"/>
              </a:rPr>
              <a:t>We can monitor operating systems, conduct remote checks, and monitor Windows services and Linux processes. Note: The Open Source </a:t>
            </a:r>
            <a:r>
              <a:rPr lang="en-US" b="0" i="0" dirty="0" err="1">
                <a:solidFill>
                  <a:srgbClr val="565656"/>
                </a:solidFill>
                <a:effectLst/>
                <a:latin typeface="metropolislight"/>
              </a:rPr>
              <a:t>Telegraf</a:t>
            </a:r>
            <a:r>
              <a:rPr lang="en-US" b="0" i="0" dirty="0">
                <a:solidFill>
                  <a:srgbClr val="565656"/>
                </a:solidFill>
                <a:effectLst/>
                <a:latin typeface="metropolislight"/>
              </a:rPr>
              <a:t> agent can also run on Physical servers. </a:t>
            </a:r>
          </a:p>
          <a:p>
            <a:pPr algn="l"/>
            <a:endParaRPr lang="en-US" b="0" i="0" dirty="0">
              <a:solidFill>
                <a:srgbClr val="565656"/>
              </a:solidFill>
              <a:effectLst/>
              <a:latin typeface="metropolislight"/>
            </a:endParaRPr>
          </a:p>
          <a:p>
            <a:pPr algn="l">
              <a:buFont typeface="+mj-lt"/>
              <a:buAutoNum type="arabicPeriod"/>
            </a:pPr>
            <a:r>
              <a:rPr lang="en-US" b="0" i="0" dirty="0">
                <a:solidFill>
                  <a:srgbClr val="565656"/>
                </a:solidFill>
                <a:effectLst/>
                <a:latin typeface="metropolislight"/>
              </a:rPr>
              <a:t>The Couchbase application (a distributed multi-model NoSQL database) is not supported out of the box. We have the open source </a:t>
            </a:r>
            <a:r>
              <a:rPr lang="en-US" b="0" i="0" dirty="0" err="1">
                <a:solidFill>
                  <a:srgbClr val="565656"/>
                </a:solidFill>
                <a:effectLst/>
                <a:latin typeface="metropolislight"/>
              </a:rPr>
              <a:t>Talegraf</a:t>
            </a:r>
            <a:r>
              <a:rPr lang="en-US" b="0" i="0" dirty="0">
                <a:solidFill>
                  <a:srgbClr val="565656"/>
                </a:solidFill>
                <a:effectLst/>
                <a:latin typeface="metropolislight"/>
              </a:rPr>
              <a:t> agent installed on a VM called Couchdb01. Click the </a:t>
            </a:r>
            <a:r>
              <a:rPr lang="en-US" b="1" i="0" dirty="0">
                <a:solidFill>
                  <a:srgbClr val="565656"/>
                </a:solidFill>
                <a:effectLst/>
                <a:latin typeface="metropolislight"/>
              </a:rPr>
              <a:t>Search</a:t>
            </a:r>
            <a:r>
              <a:rPr lang="en-US" b="0" i="0" dirty="0">
                <a:solidFill>
                  <a:srgbClr val="565656"/>
                </a:solidFill>
                <a:effectLst/>
                <a:latin typeface="metropolislight"/>
              </a:rPr>
              <a:t> Field.</a:t>
            </a:r>
          </a:p>
          <a:p>
            <a:pPr algn="l">
              <a:buFont typeface="+mj-lt"/>
              <a:buAutoNum type="arabicPeriod"/>
            </a:pPr>
            <a:r>
              <a:rPr lang="en-US" b="0" i="0" dirty="0">
                <a:solidFill>
                  <a:srgbClr val="565656"/>
                </a:solidFill>
                <a:effectLst/>
                <a:latin typeface="metropolislight"/>
              </a:rPr>
              <a:t> Select the virtual machine </a:t>
            </a:r>
            <a:r>
              <a:rPr lang="en-US" b="1" i="0" dirty="0">
                <a:solidFill>
                  <a:srgbClr val="565656"/>
                </a:solidFill>
                <a:effectLst/>
                <a:latin typeface="metropolislight"/>
              </a:rPr>
              <a:t>couchdb01</a:t>
            </a:r>
            <a:r>
              <a:rPr lang="en-US" b="0" i="0" dirty="0">
                <a:solidFill>
                  <a:srgbClr val="565656"/>
                </a:solidFill>
                <a:effectLst/>
                <a:latin typeface="metropolislight"/>
              </a:rPr>
              <a:t> .</a:t>
            </a:r>
          </a:p>
          <a:p>
            <a:pPr algn="l">
              <a:buFont typeface="+mj-lt"/>
              <a:buAutoNum type="arabicPeriod"/>
            </a:pPr>
            <a:r>
              <a:rPr lang="en-US" b="0" i="0" dirty="0">
                <a:solidFill>
                  <a:srgbClr val="565656"/>
                </a:solidFill>
                <a:effectLst/>
                <a:latin typeface="metropolislight"/>
              </a:rPr>
              <a:t>Click the Tab </a:t>
            </a:r>
            <a:r>
              <a:rPr lang="en-US" b="1" i="0" dirty="0">
                <a:solidFill>
                  <a:srgbClr val="565656"/>
                </a:solidFill>
                <a:effectLst/>
                <a:latin typeface="metropolislight"/>
              </a:rPr>
              <a:t>Metrics</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This looks just like any other virtual machine with the curated </a:t>
            </a:r>
            <a:r>
              <a:rPr lang="en-US" b="0" i="0" dirty="0" err="1">
                <a:solidFill>
                  <a:srgbClr val="565656"/>
                </a:solidFill>
                <a:effectLst/>
                <a:latin typeface="metropolislight"/>
              </a:rPr>
              <a:t>Telegraf</a:t>
            </a:r>
            <a:r>
              <a:rPr lang="en-US" b="0" i="0" dirty="0">
                <a:solidFill>
                  <a:srgbClr val="565656"/>
                </a:solidFill>
                <a:effectLst/>
                <a:latin typeface="metropolislight"/>
              </a:rPr>
              <a:t> agent, it is basically the same agent. We can see the Linux OS, and we can get the OS level metrics here, expand the Linux OS.</a:t>
            </a:r>
          </a:p>
          <a:p>
            <a:pPr algn="l">
              <a:buFont typeface="+mj-lt"/>
              <a:buAutoNum type="arabicPeriod"/>
            </a:pPr>
            <a:r>
              <a:rPr lang="en-US" b="0" i="0" dirty="0">
                <a:solidFill>
                  <a:srgbClr val="565656"/>
                </a:solidFill>
                <a:effectLst/>
                <a:latin typeface="metropolislight"/>
              </a:rPr>
              <a:t>In addition to the OS level metrics, we can get the </a:t>
            </a:r>
            <a:r>
              <a:rPr lang="en-US" b="0" i="0" dirty="0" err="1">
                <a:solidFill>
                  <a:srgbClr val="565656"/>
                </a:solidFill>
                <a:effectLst/>
                <a:latin typeface="metropolislight"/>
              </a:rPr>
              <a:t>couchbase</a:t>
            </a:r>
            <a:r>
              <a:rPr lang="en-US" b="0" i="0" dirty="0">
                <a:solidFill>
                  <a:srgbClr val="565656"/>
                </a:solidFill>
                <a:effectLst/>
                <a:latin typeface="metropolislight"/>
              </a:rPr>
              <a:t> application metrics , Click </a:t>
            </a:r>
            <a:r>
              <a:rPr lang="en-US" b="1" i="0" dirty="0" err="1">
                <a:solidFill>
                  <a:srgbClr val="565656"/>
                </a:solidFill>
                <a:effectLst/>
                <a:latin typeface="metropolislight"/>
              </a:rPr>
              <a:t>couchbase</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Click </a:t>
            </a:r>
            <a:r>
              <a:rPr lang="en-US" b="1" i="0" dirty="0">
                <a:solidFill>
                  <a:srgbClr val="565656"/>
                </a:solidFill>
                <a:effectLst/>
                <a:latin typeface="metropolislight"/>
              </a:rPr>
              <a:t>Metrics</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Click </a:t>
            </a:r>
            <a:r>
              <a:rPr lang="en-US" b="1" i="0" dirty="0">
                <a:solidFill>
                  <a:srgbClr val="565656"/>
                </a:solidFill>
                <a:effectLst/>
                <a:latin typeface="metropolislight"/>
              </a:rPr>
              <a:t>bucket</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Click </a:t>
            </a:r>
            <a:r>
              <a:rPr lang="en-US" b="1" i="0" dirty="0">
                <a:solidFill>
                  <a:srgbClr val="565656"/>
                </a:solidFill>
                <a:effectLst/>
                <a:latin typeface="metropolislight"/>
              </a:rPr>
              <a:t>node</a:t>
            </a:r>
            <a:r>
              <a:rPr lang="en-US" b="0" i="0" dirty="0">
                <a:solidFill>
                  <a:srgbClr val="565656"/>
                </a:solidFill>
                <a:effectLst/>
                <a:latin typeface="metropolislight"/>
              </a:rPr>
              <a:t>.</a:t>
            </a:r>
          </a:p>
          <a:p>
            <a:pPr algn="l">
              <a:buFont typeface="+mj-lt"/>
              <a:buAutoNum type="arabicPeriod"/>
            </a:pPr>
            <a:r>
              <a:rPr lang="en-US" b="0" i="0" dirty="0">
                <a:solidFill>
                  <a:srgbClr val="565656"/>
                </a:solidFill>
                <a:effectLst/>
                <a:latin typeface="metropolislight"/>
              </a:rPr>
              <a:t>As an example, to get information on how much memory is free from within this application, click </a:t>
            </a:r>
            <a:r>
              <a:rPr lang="en-US" b="1" i="0" dirty="0" err="1">
                <a:solidFill>
                  <a:srgbClr val="565656"/>
                </a:solidFill>
                <a:effectLst/>
                <a:latin typeface="metropolislight"/>
              </a:rPr>
              <a:t>memory_free</a:t>
            </a:r>
            <a:r>
              <a:rPr lang="en-US" b="0" i="0" dirty="0">
                <a:solidFill>
                  <a:srgbClr val="565656"/>
                </a:solidFill>
                <a:effectLst/>
                <a:latin typeface="metropolislight"/>
              </a:rPr>
              <a:t>.</a:t>
            </a:r>
          </a:p>
          <a:p>
            <a:endParaRPr lang="nb-NO" dirty="0"/>
          </a:p>
          <a:p>
            <a:pPr algn="l"/>
            <a:r>
              <a:rPr lang="en-US" b="0" i="0" dirty="0">
                <a:solidFill>
                  <a:srgbClr val="565656"/>
                </a:solidFill>
                <a:effectLst/>
                <a:latin typeface="metropolislight"/>
              </a:rPr>
              <a:t>VMware vRealize Operations Service and Application Discovery expands on the capability to help companies maintain performant applications to serve their business.  Further information on Service and Application Discovery can be found in the </a:t>
            </a:r>
            <a:r>
              <a:rPr lang="en-US" b="0" i="0" dirty="0">
                <a:solidFill>
                  <a:srgbClr val="0000FF"/>
                </a:solidFill>
                <a:effectLst/>
                <a:latin typeface="metropolislight"/>
                <a:hlinkClick r:id="rId3"/>
              </a:rPr>
              <a:t>VMware Documentation Center</a:t>
            </a:r>
            <a:r>
              <a:rPr lang="en-US" b="0" i="0" dirty="0">
                <a:solidFill>
                  <a:srgbClr val="565656"/>
                </a:solidFill>
                <a:effectLst/>
                <a:latin typeface="metropolislight"/>
              </a:rPr>
              <a:t>.</a:t>
            </a:r>
          </a:p>
          <a:p>
            <a:pPr algn="l"/>
            <a:r>
              <a:rPr lang="en-US" b="0" i="0" dirty="0">
                <a:solidFill>
                  <a:srgbClr val="565656"/>
                </a:solidFill>
                <a:effectLst/>
                <a:latin typeface="metropolislight"/>
              </a:rPr>
              <a:t>OS and Application monitoring enables us to discover operating systems and applications running in provisioned guest operating systems to ensure that the infrastructure provided for running the application services is sufficient and that there are no problems. We can view important metrics related to the applications and share the information with the team managing the applications. </a:t>
            </a:r>
          </a:p>
          <a:p>
            <a:pPr algn="l"/>
            <a:r>
              <a:rPr lang="en-US" b="0" i="0" dirty="0">
                <a:solidFill>
                  <a:srgbClr val="565656"/>
                </a:solidFill>
                <a:effectLst/>
                <a:latin typeface="metropolislight"/>
              </a:rPr>
              <a:t>Further information on Service and Application Discovery can be found in the </a:t>
            </a:r>
            <a:r>
              <a:rPr lang="en-US" b="0" i="0" dirty="0">
                <a:solidFill>
                  <a:srgbClr val="0000FF"/>
                </a:solidFill>
                <a:effectLst/>
                <a:latin typeface="metropolislight"/>
                <a:hlinkClick r:id="rId4"/>
              </a:rPr>
              <a:t>OS and Application Monitoring</a:t>
            </a:r>
            <a:r>
              <a:rPr lang="en-US" b="0" i="0" dirty="0">
                <a:solidFill>
                  <a:srgbClr val="565656"/>
                </a:solidFill>
                <a:effectLst/>
                <a:latin typeface="metropolislight"/>
              </a:rPr>
              <a:t> in VMware Documentation Center</a:t>
            </a:r>
          </a:p>
          <a:p>
            <a:pPr algn="l"/>
            <a:r>
              <a:rPr lang="en-US" b="0" i="0" dirty="0">
                <a:solidFill>
                  <a:srgbClr val="565656"/>
                </a:solidFill>
                <a:effectLst/>
                <a:latin typeface="metropolislight"/>
              </a:rPr>
              <a:t>See the following topics:</a:t>
            </a:r>
          </a:p>
          <a:p>
            <a:pPr algn="l">
              <a:buFont typeface="Arial" panose="020B0604020202020204" pitchFamily="34" charset="0"/>
              <a:buChar char="•"/>
            </a:pPr>
            <a:r>
              <a:rPr lang="en-US" b="0" i="0" dirty="0">
                <a:solidFill>
                  <a:srgbClr val="0000FF"/>
                </a:solidFill>
                <a:effectLst/>
                <a:latin typeface="metropolislight"/>
                <a:hlinkClick r:id="rId5"/>
              </a:rPr>
              <a:t>Monitoring Application Services and Operating Systems using Open Source </a:t>
            </a:r>
            <a:r>
              <a:rPr lang="en-US" b="0" i="0" dirty="0" err="1">
                <a:solidFill>
                  <a:srgbClr val="0000FF"/>
                </a:solidFill>
                <a:effectLst/>
                <a:latin typeface="metropolislight"/>
                <a:hlinkClick r:id="rId5"/>
              </a:rPr>
              <a:t>Telegraf</a:t>
            </a:r>
            <a:endParaRPr lang="en-US" b="0" i="0" dirty="0">
              <a:solidFill>
                <a:srgbClr val="565656"/>
              </a:solidFill>
              <a:effectLst/>
              <a:latin typeface="metropolislight"/>
            </a:endParaRPr>
          </a:p>
          <a:p>
            <a:pPr algn="l">
              <a:buFont typeface="Arial" panose="020B0604020202020204" pitchFamily="34" charset="0"/>
              <a:buChar char="•"/>
            </a:pPr>
            <a:r>
              <a:rPr lang="en-US" b="0" i="0" dirty="0">
                <a:solidFill>
                  <a:srgbClr val="0000FF"/>
                </a:solidFill>
                <a:effectLst/>
                <a:latin typeface="metropolislight"/>
                <a:hlinkClick r:id="rId6"/>
              </a:rPr>
              <a:t>Monitoring Applications using Open Source </a:t>
            </a:r>
            <a:r>
              <a:rPr lang="en-US" b="0" i="0" dirty="0" err="1">
                <a:solidFill>
                  <a:srgbClr val="0000FF"/>
                </a:solidFill>
                <a:effectLst/>
                <a:latin typeface="metropolislight"/>
                <a:hlinkClick r:id="rId6"/>
              </a:rPr>
              <a:t>Telegraf</a:t>
            </a:r>
            <a:r>
              <a:rPr lang="en-US" b="0" i="0" dirty="0">
                <a:solidFill>
                  <a:srgbClr val="0000FF"/>
                </a:solidFill>
                <a:effectLst/>
                <a:latin typeface="metropolislight"/>
                <a:hlinkClick r:id="rId6"/>
              </a:rPr>
              <a:t> on a Linux Platform</a:t>
            </a:r>
            <a:endParaRPr lang="en-US" b="0" i="0" dirty="0">
              <a:solidFill>
                <a:srgbClr val="565656"/>
              </a:solidFill>
              <a:effectLst/>
              <a:latin typeface="metropolislight"/>
            </a:endParaRPr>
          </a:p>
          <a:p>
            <a:pPr algn="l">
              <a:buFont typeface="Arial" panose="020B0604020202020204" pitchFamily="34" charset="0"/>
              <a:buChar char="•"/>
            </a:pPr>
            <a:r>
              <a:rPr lang="en-US" b="0" i="0" dirty="0">
                <a:solidFill>
                  <a:srgbClr val="0000FF"/>
                </a:solidFill>
                <a:effectLst/>
                <a:latin typeface="metropolislight"/>
                <a:hlinkClick r:id="rId7"/>
              </a:rPr>
              <a:t>Monitoring Applications using Open Source </a:t>
            </a:r>
            <a:r>
              <a:rPr lang="en-US" b="0" i="0" dirty="0" err="1">
                <a:solidFill>
                  <a:srgbClr val="0000FF"/>
                </a:solidFill>
                <a:effectLst/>
                <a:latin typeface="metropolislight"/>
                <a:hlinkClick r:id="rId7"/>
              </a:rPr>
              <a:t>Telegraf</a:t>
            </a:r>
            <a:r>
              <a:rPr lang="en-US" b="0" i="0" dirty="0">
                <a:solidFill>
                  <a:srgbClr val="0000FF"/>
                </a:solidFill>
                <a:effectLst/>
                <a:latin typeface="metropolislight"/>
                <a:hlinkClick r:id="rId7"/>
              </a:rPr>
              <a:t> on a Windows Platform</a:t>
            </a:r>
            <a:endParaRPr lang="en-US" b="0" i="0" dirty="0">
              <a:solidFill>
                <a:srgbClr val="565656"/>
              </a:solidFill>
              <a:effectLst/>
              <a:latin typeface="metropolislight"/>
            </a:endParaRPr>
          </a:p>
          <a:p>
            <a:pPr algn="l">
              <a:buFont typeface="Arial" panose="020B0604020202020204" pitchFamily="34" charset="0"/>
              <a:buChar char="•"/>
            </a:pPr>
            <a:r>
              <a:rPr lang="en-US" b="0" i="0" dirty="0">
                <a:solidFill>
                  <a:srgbClr val="0000FF"/>
                </a:solidFill>
                <a:effectLst/>
                <a:latin typeface="metropolislight"/>
                <a:hlinkClick r:id="rId8"/>
              </a:rPr>
              <a:t>Sample Configurations </a:t>
            </a:r>
            <a:r>
              <a:rPr lang="en-US" b="0" i="0" dirty="0">
                <a:solidFill>
                  <a:srgbClr val="565656"/>
                </a:solidFill>
                <a:effectLst/>
                <a:latin typeface="metropolislight"/>
              </a:rPr>
              <a:t> </a:t>
            </a:r>
          </a:p>
          <a:p>
            <a:pPr algn="l">
              <a:buFont typeface="Arial" panose="020B0604020202020204" pitchFamily="34" charset="0"/>
              <a:buChar char="•"/>
            </a:pPr>
            <a:r>
              <a:rPr lang="en-US" b="0" i="0" dirty="0">
                <a:solidFill>
                  <a:srgbClr val="0000FF"/>
                </a:solidFill>
                <a:effectLst/>
                <a:latin typeface="metropolislight"/>
                <a:hlinkClick r:id="rId9"/>
              </a:rPr>
              <a:t>Configuring Cloud Proxies in AWS and Azure</a:t>
            </a:r>
            <a:endParaRPr lang="en-US" b="0" i="0" dirty="0">
              <a:solidFill>
                <a:srgbClr val="565656"/>
              </a:solidFill>
              <a:effectLst/>
              <a:latin typeface="metropolislight"/>
            </a:endParaRPr>
          </a:p>
          <a:p>
            <a:pPr algn="l">
              <a:buFont typeface="Arial" panose="020B0604020202020204" pitchFamily="34" charset="0"/>
              <a:buChar char="•"/>
            </a:pPr>
            <a:r>
              <a:rPr lang="en-US" b="0" i="0" dirty="0">
                <a:solidFill>
                  <a:srgbClr val="0000FF"/>
                </a:solidFill>
                <a:effectLst/>
                <a:latin typeface="metropolislight"/>
                <a:hlinkClick r:id="rId10"/>
              </a:rPr>
              <a:t>Configuring Cloud Proxies in VMware Cloud</a:t>
            </a:r>
            <a:endParaRPr lang="en-US" b="0" i="0" dirty="0">
              <a:solidFill>
                <a:srgbClr val="565656"/>
              </a:solidFill>
              <a:effectLst/>
              <a:latin typeface="metropolislight"/>
            </a:endParaRPr>
          </a:p>
          <a:p>
            <a:endParaRPr lang="nb-NO" dirty="0"/>
          </a:p>
          <a:p>
            <a:endParaRPr lang="nb-NO" dirty="0"/>
          </a:p>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826873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Attain data depth &amp; context in a single view, with integrations</a:t>
            </a:r>
          </a:p>
          <a:p>
            <a:endParaRPr lang="en-US" b="1"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25</a:t>
            </a:fld>
            <a:endParaRPr lang="en-US" dirty="0"/>
          </a:p>
        </p:txBody>
      </p:sp>
    </p:spTree>
    <p:extLst>
      <p:ext uri="{BB962C8B-B14F-4D97-AF65-F5344CB8AC3E}">
        <p14:creationId xmlns:p14="http://schemas.microsoft.com/office/powerpoint/2010/main" val="274833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MARKETPLACE</a:t>
            </a:r>
          </a:p>
          <a:p>
            <a:r>
              <a:rPr lang="nb-NO" dirty="0"/>
              <a:t>CUSTOMER CONNECT</a:t>
            </a:r>
          </a:p>
          <a:p>
            <a:endParaRPr lang="nb-NO" dirty="0"/>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27</a:t>
            </a:fld>
            <a:endParaRPr lang="en-US" dirty="0"/>
          </a:p>
        </p:txBody>
      </p:sp>
    </p:spTree>
    <p:extLst>
      <p:ext uri="{BB962C8B-B14F-4D97-AF65-F5344CB8AC3E}">
        <p14:creationId xmlns:p14="http://schemas.microsoft.com/office/powerpoint/2010/main" val="1857590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buFont typeface="Arial" panose="020B0604020202020204" pitchFamily="34" charset="0"/>
              <a:buNone/>
            </a:pPr>
            <a:r>
              <a:rPr lang="en-US" b="1" i="0" dirty="0">
                <a:solidFill>
                  <a:srgbClr val="D1D5DB"/>
                </a:solidFill>
                <a:effectLst/>
                <a:latin typeface="Söhne"/>
              </a:rPr>
              <a:t>CHALLENGES IN OPERATIONS MANAGEMENT:</a:t>
            </a:r>
          </a:p>
          <a:p>
            <a:pPr algn="l">
              <a:buFont typeface="Arial" panose="020B0604020202020204" pitchFamily="34" charset="0"/>
              <a:buChar char="•"/>
            </a:pP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Complexity and siloed processes.</a:t>
            </a:r>
          </a:p>
          <a:p>
            <a:pPr marL="742950" lvl="1" indent="-285750" algn="l">
              <a:buFont typeface="Arial" panose="020B0604020202020204" pitchFamily="34" charset="0"/>
              <a:buChar char="•"/>
            </a:pPr>
            <a:r>
              <a:rPr lang="en-US" b="0" i="0" dirty="0">
                <a:solidFill>
                  <a:srgbClr val="D1D5DB"/>
                </a:solidFill>
                <a:effectLst/>
                <a:latin typeface="Söhne"/>
              </a:rPr>
              <a:t>Need to meet SLAs cost-effectively.</a:t>
            </a:r>
          </a:p>
          <a:p>
            <a:pPr marL="742950" lvl="1" indent="-285750" algn="l">
              <a:buFont typeface="Arial" panose="020B0604020202020204" pitchFamily="34" charset="0"/>
              <a:buChar char="•"/>
            </a:pPr>
            <a:r>
              <a:rPr lang="en-US" b="0" i="0" dirty="0">
                <a:solidFill>
                  <a:srgbClr val="D1D5DB"/>
                </a:solidFill>
                <a:effectLst/>
                <a:latin typeface="Söhne"/>
              </a:rPr>
              <a:t>Modernization and resource optimization.</a:t>
            </a:r>
          </a:p>
          <a:p>
            <a:pPr marL="742950" lvl="1" indent="-285750" algn="l">
              <a:buFont typeface="Arial" panose="020B0604020202020204" pitchFamily="34" charset="0"/>
              <a:buChar char="•"/>
            </a:pPr>
            <a:r>
              <a:rPr lang="en-US" b="0" i="0" dirty="0">
                <a:solidFill>
                  <a:srgbClr val="D1D5DB"/>
                </a:solidFill>
                <a:effectLst/>
                <a:latin typeface="Söhne"/>
              </a:rPr>
              <a:t>Unified visibility for quick decision-making.</a:t>
            </a:r>
          </a:p>
          <a:p>
            <a:pPr marL="742950" lvl="1" indent="-285750" algn="l">
              <a:buFont typeface="Arial" panose="020B0604020202020204" pitchFamily="34" charset="0"/>
              <a:buChar char="•"/>
            </a:pPr>
            <a:r>
              <a:rPr lang="en-US" b="0" i="0" dirty="0">
                <a:solidFill>
                  <a:srgbClr val="D1D5DB"/>
                </a:solidFill>
                <a:effectLst/>
                <a:latin typeface="Söhne"/>
              </a:rPr>
              <a:t>Cost reduction amid container growth.</a:t>
            </a:r>
          </a:p>
          <a:p>
            <a:pPr marL="742950" lvl="1" indent="-285750" algn="l">
              <a:buFont typeface="Arial" panose="020B0604020202020204" pitchFamily="34" charset="0"/>
              <a:buChar char="•"/>
            </a:pPr>
            <a:r>
              <a:rPr lang="en-US" b="0" i="0" dirty="0">
                <a:solidFill>
                  <a:srgbClr val="D1D5DB"/>
                </a:solidFill>
                <a:effectLst/>
                <a:latin typeface="Söhne"/>
              </a:rPr>
              <a:t>Managing risk and compliance.</a:t>
            </a:r>
          </a:p>
          <a:p>
            <a:pPr marL="457200" lvl="1" indent="0" algn="l">
              <a:buFont typeface="Arial" panose="020B0604020202020204" pitchFamily="34" charset="0"/>
              <a:buNone/>
            </a:pPr>
            <a:endParaRPr lang="en-US" b="0" i="0" dirty="0">
              <a:solidFill>
                <a:srgbClr val="D1D5DB"/>
              </a:solidFill>
              <a:effectLst/>
              <a:latin typeface="Söhne"/>
            </a:endParaRPr>
          </a:p>
          <a:p>
            <a:pPr algn="l"/>
            <a:r>
              <a:rPr lang="en-US" b="1" i="0" dirty="0">
                <a:solidFill>
                  <a:srgbClr val="D1D5DB"/>
                </a:solidFill>
                <a:effectLst/>
                <a:latin typeface="Söhne"/>
              </a:rPr>
              <a:t>Transition</a:t>
            </a:r>
            <a:r>
              <a:rPr lang="en-US" b="0" i="0" dirty="0">
                <a:solidFill>
                  <a:srgbClr val="D1D5DB"/>
                </a:solidFill>
                <a:effectLst/>
                <a:latin typeface="Söhne"/>
              </a:rPr>
              <a:t>: Aria Operations can simplify your cloud journey, whether private, hybrid, or multi-cloud.</a:t>
            </a:r>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4022892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SDDC -  HARDENING GUIDES</a:t>
            </a:r>
          </a:p>
          <a:p>
            <a:pPr marL="285750" indent="-285750">
              <a:buFont typeface="Wingdings" panose="05000000000000000000" pitchFamily="2" charset="2"/>
              <a:buChar char="q"/>
            </a:pPr>
            <a:r>
              <a:rPr lang="en-US" sz="1600" b="1" dirty="0"/>
              <a:t>CIS - Center for Internet Security (CIS) Benchmarks </a:t>
            </a:r>
          </a:p>
          <a:p>
            <a:pPr marL="742950" lvl="1" indent="-285750">
              <a:buFont typeface="Wingdings" panose="05000000000000000000" pitchFamily="2" charset="2"/>
              <a:buChar char="q"/>
            </a:pPr>
            <a:r>
              <a:rPr lang="en-US" sz="1100" dirty="0"/>
              <a:t>FIPS 140-2 = security requirements for cryptographic modules </a:t>
            </a:r>
          </a:p>
          <a:p>
            <a:pPr marL="742950" lvl="1" indent="-285750">
              <a:buFont typeface="Wingdings" panose="05000000000000000000" pitchFamily="2" charset="2"/>
              <a:buChar char="q"/>
            </a:pPr>
            <a:r>
              <a:rPr lang="en-US" sz="1100" dirty="0"/>
              <a:t>https://www.cisecurity.org/cis-benchmarks/ </a:t>
            </a:r>
          </a:p>
          <a:p>
            <a:pPr marL="285750" indent="-285750">
              <a:buFont typeface="Wingdings" panose="05000000000000000000" pitchFamily="2" charset="2"/>
              <a:buChar char="q"/>
            </a:pPr>
            <a:r>
              <a:rPr lang="en-US" sz="1800" b="1" dirty="0"/>
              <a:t>DISA - Defense Information Systems Agency (DISA) Security Standards</a:t>
            </a:r>
          </a:p>
          <a:p>
            <a:pPr marL="742950" lvl="1" indent="-285750">
              <a:buFont typeface="Wingdings" panose="05000000000000000000" pitchFamily="2" charset="2"/>
              <a:buChar char="q"/>
            </a:pPr>
            <a:r>
              <a:rPr lang="en-US" sz="1100" dirty="0"/>
              <a:t>Security Technical Implementation Guides (STIGs)  /  https://cyber.mil/</a:t>
            </a:r>
          </a:p>
          <a:p>
            <a:pPr marL="285750" indent="-285750">
              <a:buFont typeface="Wingdings" panose="05000000000000000000" pitchFamily="2" charset="2"/>
              <a:buChar char="q"/>
            </a:pPr>
            <a:r>
              <a:rPr lang="en-US" sz="1600" b="1" dirty="0"/>
              <a:t>FISMA - The Federal Information Security Management Act (FISMA) Security Standards</a:t>
            </a:r>
          </a:p>
          <a:p>
            <a:pPr marL="742950" lvl="1" indent="-285750">
              <a:buFont typeface="Wingdings" panose="05000000000000000000" pitchFamily="2" charset="2"/>
              <a:buChar char="q"/>
            </a:pPr>
            <a:r>
              <a:rPr lang="en-US" sz="1100" dirty="0"/>
              <a:t>NIST Risk Management Framework (RMF)  /  Federal Information Processing Standards (FIPS)</a:t>
            </a:r>
          </a:p>
          <a:p>
            <a:pPr marL="285750" indent="-285750">
              <a:buFont typeface="Wingdings" panose="05000000000000000000" pitchFamily="2" charset="2"/>
              <a:buChar char="q"/>
            </a:pPr>
            <a:r>
              <a:rPr lang="en-US" sz="1600" b="1" dirty="0"/>
              <a:t>HIPAA Compliance - Health Insurance Portability and Accountability Act (HIPAA)</a:t>
            </a:r>
          </a:p>
          <a:p>
            <a:pPr marL="742950" lvl="1" indent="-285750">
              <a:buFont typeface="Wingdings" panose="05000000000000000000" pitchFamily="2" charset="2"/>
              <a:buChar char="q"/>
            </a:pPr>
            <a:r>
              <a:rPr lang="en-US" sz="1100" dirty="0"/>
              <a:t>https://www.hhs.gov/hipaa</a:t>
            </a:r>
          </a:p>
          <a:p>
            <a:pPr marL="285750" indent="-285750">
              <a:buFont typeface="Wingdings" panose="05000000000000000000" pitchFamily="2" charset="2"/>
              <a:buChar char="q"/>
            </a:pPr>
            <a:r>
              <a:rPr lang="en-US" sz="1600" b="1" dirty="0"/>
              <a:t>ISO - International Organization for Standardization (ISO) Security Standards</a:t>
            </a:r>
          </a:p>
          <a:p>
            <a:pPr marL="742950" lvl="1" indent="-285750">
              <a:buFont typeface="Wingdings" panose="05000000000000000000" pitchFamily="2" charset="2"/>
              <a:buChar char="q"/>
            </a:pPr>
            <a:r>
              <a:rPr lang="en-US" sz="1100" dirty="0"/>
              <a:t>ISO standard (ISO 15408) = evaluation of Information Technology (IT) products. / ISO 27001 =&gt; Software Requirements for Compliance with ISO 27001 =&gt; VMware validated design</a:t>
            </a:r>
          </a:p>
          <a:p>
            <a:pPr marL="285750" indent="-285750">
              <a:buFont typeface="Wingdings" panose="05000000000000000000" pitchFamily="2" charset="2"/>
              <a:buChar char="q"/>
            </a:pPr>
            <a:r>
              <a:rPr lang="en-US" sz="1600" b="1" dirty="0"/>
              <a:t>PCI - Payment Card Industry Data Security Standard (PCI DSS) compliance standards</a:t>
            </a:r>
          </a:p>
          <a:p>
            <a:endParaRPr lang="nb-NO" dirty="0"/>
          </a:p>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219845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IHS Markit</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https://www.vmware.com/content/dam/digitalmarketing/vmware/en/pdf/customers/vmware-ihs-markit-customer-success-story.pdf </a:t>
            </a:r>
          </a:p>
          <a:p>
            <a:pPr marL="0" lvl="0" indent="0" algn="l" rtl="0">
              <a:lnSpc>
                <a:spcPct val="80000"/>
              </a:lnSpc>
              <a:spcBef>
                <a:spcPts val="0"/>
              </a:spcBef>
              <a:spcAft>
                <a:spcPts val="0"/>
              </a:spcAft>
              <a:buClr>
                <a:schemeClr val="dk2"/>
              </a:buClr>
              <a:buSzPts val="1400"/>
              <a:buFont typeface="Arial"/>
              <a:buNone/>
            </a:pPr>
            <a:endParaRPr lang="en-US" sz="1200">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Provident Mexico – vRealize Suite Advanced, vRealize Network Insight, migrated to VMC on AWS</a:t>
            </a:r>
          </a:p>
          <a:p>
            <a:pPr marL="0" lvl="0" indent="0" algn="l" rtl="0">
              <a:lnSpc>
                <a:spcPct val="80000"/>
              </a:lnSpc>
              <a:spcBef>
                <a:spcPts val="0"/>
              </a:spcBef>
              <a:spcAft>
                <a:spcPts val="0"/>
              </a:spcAft>
              <a:buClr>
                <a:schemeClr val="dk2"/>
              </a:buClr>
              <a:buSzPts val="1400"/>
              <a:buFont typeface="Arial"/>
              <a:buNone/>
            </a:pPr>
            <a:r>
              <a:rPr lang="en-US">
                <a:latin typeface="Metropolis" pitchFamily="2" charset="77"/>
              </a:rPr>
              <a:t>https://www.vmware.com/content/dam/digitalmarketing/vmware/en/pdf/customers/vmw-provident-mexico-en-case-study.pdf</a:t>
            </a:r>
          </a:p>
          <a:p>
            <a:pPr marL="0" lvl="0" indent="0" algn="l" rtl="0">
              <a:lnSpc>
                <a:spcPct val="80000"/>
              </a:lnSpc>
              <a:spcBef>
                <a:spcPts val="0"/>
              </a:spcBef>
              <a:spcAft>
                <a:spcPts val="0"/>
              </a:spcAft>
              <a:buClr>
                <a:schemeClr val="dk2"/>
              </a:buClr>
              <a:buSzPts val="1400"/>
              <a:buFont typeface="Arial"/>
              <a:buNone/>
            </a:pPr>
            <a:endParaRPr lang="en-US" sz="1200">
              <a:latin typeface="Metropolis" pitchFamily="2" charset="77"/>
            </a:endParaRPr>
          </a:p>
          <a:p>
            <a:pPr marL="0" marR="0" lvl="0" indent="0" algn="l" defTabSz="914400" rtl="0" eaLnBrk="1" fontAlgn="auto" latinLnBrk="0" hangingPunct="1">
              <a:lnSpc>
                <a:spcPct val="80000"/>
              </a:lnSpc>
              <a:spcBef>
                <a:spcPts val="0"/>
              </a:spcBef>
              <a:spcAft>
                <a:spcPts val="0"/>
              </a:spcAft>
              <a:buClr>
                <a:schemeClr val="dk2"/>
              </a:buClr>
              <a:buSzPts val="1400"/>
              <a:buFont typeface="Arial"/>
              <a:buNone/>
              <a:tabLst/>
              <a:defRPr/>
            </a:pPr>
            <a:r>
              <a:rPr lang="en-US" sz="1200" err="1">
                <a:latin typeface="Metropolis" pitchFamily="2" charset="77"/>
              </a:rPr>
              <a:t>Gfk</a:t>
            </a:r>
            <a:endParaRPr lang="en-US" sz="1200">
              <a:latin typeface="Metropolis" pitchFamily="2" charset="77"/>
            </a:endParaRPr>
          </a:p>
          <a:p>
            <a:pPr marL="0" marR="0" lvl="0" indent="0" algn="l" defTabSz="914400" rtl="0" eaLnBrk="1" fontAlgn="auto" latinLnBrk="0" hangingPunct="1">
              <a:lnSpc>
                <a:spcPct val="80000"/>
              </a:lnSpc>
              <a:spcBef>
                <a:spcPts val="0"/>
              </a:spcBef>
              <a:spcAft>
                <a:spcPts val="0"/>
              </a:spcAft>
              <a:buClr>
                <a:schemeClr val="dk2"/>
              </a:buClr>
              <a:buSzPts val="1400"/>
              <a:buFont typeface="Arial"/>
              <a:buNone/>
              <a:tabLst/>
              <a:defRPr/>
            </a:pPr>
            <a:r>
              <a:rPr lang="en-US" sz="1200">
                <a:latin typeface="Metropolis" pitchFamily="2" charset="77"/>
              </a:rPr>
              <a:t>https://www.vmware.com/content/dam/digitalmarketing/vmware/en/pdf/customers/vmware-gfk-case-study-en.pdf </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endParaRPr lang="en-US" sz="1200">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err="1">
                <a:latin typeface="Metropolis" pitchFamily="2" charset="77"/>
              </a:rPr>
              <a:t>Borse</a:t>
            </a:r>
            <a:r>
              <a:rPr lang="en-US" sz="1200">
                <a:latin typeface="Metropolis" pitchFamily="2" charset="77"/>
              </a:rPr>
              <a:t> Stuttgart – vROps Cloud</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https://www.vmware.com/content/dam/digitalmarketing/vmware/en/pdf/customers/vmw-borse-stuttgart-en-success-story.pdf </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a:t>
            </a: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Discovery Limited insurance company – 6 people managing over 9K servers </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https://www.vmware.com/content/dam/digitalmarketing/vmware/en/pdf/customers/vmw-discovery-holdings-v5.pdf</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endParaRPr lang="en-US" sz="1200">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SAIC </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https://www.vmware.com/content/dam/digitalmarketing/vmware/en/pdf/customers/vmware-saic-case-study.pdf</a:t>
            </a:r>
          </a:p>
          <a:p>
            <a:pPr marL="0" lvl="0" indent="0" algn="l" rtl="0">
              <a:lnSpc>
                <a:spcPct val="80000"/>
              </a:lnSpc>
              <a:spcBef>
                <a:spcPts val="0"/>
              </a:spcBef>
              <a:spcAft>
                <a:spcPts val="0"/>
              </a:spcAft>
              <a:buClr>
                <a:schemeClr val="dk2"/>
              </a:buClr>
              <a:buSzPts val="1400"/>
              <a:buFont typeface="Arial"/>
              <a:buNone/>
            </a:pPr>
            <a:endParaRPr lang="en-US" sz="1200">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William Hill – CloudHealth, VMware Cloud on AWS, vSAN HCI</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https://www.cloudhealthtech.com/resources/case-study/william-hill</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endParaRPr lang="en-US" sz="1200">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888 Holdings </a:t>
            </a:r>
            <a:endParaRPr lang="en-US">
              <a:latin typeface="Metropolis" pitchFamily="2" charset="77"/>
            </a:endParaRPr>
          </a:p>
          <a:p>
            <a:pPr marL="0" lvl="0" indent="0" algn="l" rtl="0">
              <a:lnSpc>
                <a:spcPct val="80000"/>
              </a:lnSpc>
              <a:spcBef>
                <a:spcPts val="0"/>
              </a:spcBef>
              <a:spcAft>
                <a:spcPts val="0"/>
              </a:spcAft>
              <a:buClr>
                <a:schemeClr val="dk2"/>
              </a:buClr>
              <a:buSzPts val="1400"/>
              <a:buFont typeface="Arial"/>
              <a:buNone/>
            </a:pPr>
            <a:r>
              <a:rPr lang="en-US" sz="1200">
                <a:latin typeface="Metropolis" pitchFamily="2" charset="77"/>
              </a:rPr>
              <a:t>https://www.vmware.com/content/dam/digitalmarketing/vmware/en/pdf/customers/vmware-888-holdings.pdf</a:t>
            </a:r>
          </a:p>
          <a:p>
            <a:r>
              <a:rPr lang="en-US"/>
              <a:t>technology that enables customers to transform their traditional IT into Cloud Operations. </a:t>
            </a:r>
          </a:p>
          <a:p>
            <a:endParaRPr lang="en-US"/>
          </a:p>
          <a:p>
            <a:r>
              <a:rPr lang="en-US" u="sng"/>
              <a:t>Embrace Multi-Cloud</a:t>
            </a:r>
          </a:p>
          <a:p>
            <a:r>
              <a:rPr lang="en-US"/>
              <a:t>Also, we empower organizations to embrace public cloud. Our customers are now used to consuming cloud services from public cloud providers. Cloud Operations still need to be able to manage and govern these cloud resources. </a:t>
            </a:r>
          </a:p>
          <a:p>
            <a:endParaRPr lang="en-US"/>
          </a:p>
          <a:p>
            <a:r>
              <a:rPr lang="en-US"/>
              <a:t>VMware makes it possible for IT organizations to embrace the way of multi-cloud and create a cloud operating model that has the ability to manage multiple clouds. </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31</a:t>
            </a:fld>
            <a:endParaRPr lang="en-US"/>
          </a:p>
        </p:txBody>
      </p:sp>
    </p:spTree>
    <p:extLst>
      <p:ext uri="{BB962C8B-B14F-4D97-AF65-F5344CB8AC3E}">
        <p14:creationId xmlns:p14="http://schemas.microsoft.com/office/powerpoint/2010/main" val="4155553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VMware Aria </a:t>
            </a:r>
            <a:r>
              <a:rPr lang="en-US" dirty="0"/>
              <a:t>cloud management is not only trusted by customers worldwide, but also recognized by industry analysts as #1 in market share by IDC, as a leader in the market by Forrester in these 3 Forrester Wave reports, and by OMDIA in the OMDIA Universe report.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VMware Aria was recognized by Gartner Peer Insights: Customers’ Choice Award: IT Infrastructure Monitoring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Transition: Let’s summarize this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DF60E-8240-4F86-A2EC-E79864AF18E2}"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585393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 cloud operating model consists of 3 competencies: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Service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Operations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Governance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A cloud operating model should be able to up-level your existing virtual environments to a fully functioning self-service cloud, and </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bring consistency in delivery, operations, and governance to multi-clouds. </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It should incorporate a set of processes and capabilities that efficiently extend these capabilities to additional clouds or environments </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through a repeatable, extensible on-boarding process. </a:t>
            </a:r>
          </a:p>
          <a:p>
            <a:pPr algn="l">
              <a:lnSpc>
                <a:spcPct val="130000"/>
              </a:lnSpc>
            </a:pPr>
            <a:endParaRPr lang="en-US" b="1">
              <a:solidFill>
                <a:schemeClr val="tx2"/>
              </a:solidFill>
            </a:endParaRP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1655004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Providing Performance, Optimization &amp; Resilience</a:t>
            </a:r>
          </a:p>
          <a:p>
            <a:endParaRPr lang="en-US" dirty="0"/>
          </a:p>
          <a:p>
            <a:r>
              <a:rPr lang="en-US" dirty="0"/>
              <a:t>- Show all VMware Cloud logos below Ensemble box</a:t>
            </a:r>
          </a:p>
          <a:p>
            <a:pPr marL="171450" indent="-171450">
              <a:buFontTx/>
              <a:buChar char="-"/>
            </a:pPr>
            <a:r>
              <a:rPr lang="en-US" dirty="0"/>
              <a:t>Add </a:t>
            </a:r>
            <a:r>
              <a:rPr lang="en-US" dirty="0" err="1"/>
              <a:t>hyperscalers</a:t>
            </a:r>
            <a:r>
              <a:rPr lang="en-US" dirty="0"/>
              <a:t> to the right, indicating [exiting] cloud management outside of Ensemble</a:t>
            </a:r>
          </a:p>
          <a:p>
            <a:pPr marL="171450" indent="-171450">
              <a:buFontTx/>
              <a:buChar char="-"/>
            </a:pPr>
            <a:r>
              <a:rPr lang="en-US" dirty="0"/>
              <a:t>Show bi-</a:t>
            </a:r>
            <a:r>
              <a:rPr lang="en-US" dirty="0" err="1"/>
              <a:t>dir</a:t>
            </a:r>
            <a:r>
              <a:rPr lang="en-US" dirty="0"/>
              <a:t> data paths, benefits for all investments</a:t>
            </a:r>
          </a:p>
          <a:p>
            <a:pPr marL="171450" indent="-171450">
              <a:buFontTx/>
              <a:buChar char="-"/>
            </a:pPr>
            <a:endParaRPr lang="en-US" dirty="0"/>
          </a:p>
          <a:p>
            <a:endParaRPr lang="en-US" dirty="0"/>
          </a:p>
          <a:p>
            <a:endParaRPr lang="en-US" dirty="0"/>
          </a:p>
          <a:p>
            <a:r>
              <a:rPr lang="en-US" dirty="0"/>
              <a:t>In addition to </a:t>
            </a:r>
            <a:r>
              <a:rPr lang="en-US" dirty="0" err="1"/>
              <a:t>vRCU</a:t>
            </a:r>
            <a:r>
              <a:rPr lang="en-US" dirty="0"/>
              <a:t>, we also have built another offering called VMware </a:t>
            </a:r>
            <a:r>
              <a:rPr lang="en-US" dirty="0" err="1"/>
              <a:t>vCloud</a:t>
            </a:r>
            <a:r>
              <a:rPr lang="en-US" dirty="0"/>
              <a:t> Suite Subscription.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vCloud</a:t>
            </a:r>
            <a:r>
              <a:rPr lang="en-US" sz="1200" kern="1200" dirty="0">
                <a:solidFill>
                  <a:schemeClr val="tx1"/>
                </a:solidFill>
                <a:effectLst/>
                <a:latin typeface="+mn-lt"/>
                <a:ea typeface="+mn-ea"/>
                <a:cs typeface="+mn-cs"/>
              </a:rPr>
              <a:t> Suite Subscription is a new subscription-based version of </a:t>
            </a:r>
            <a:r>
              <a:rPr lang="en-US" sz="1200" kern="1200" dirty="0" err="1">
                <a:solidFill>
                  <a:schemeClr val="tx1"/>
                </a:solidFill>
                <a:effectLst/>
                <a:latin typeface="+mn-lt"/>
                <a:ea typeface="+mn-ea"/>
                <a:cs typeface="+mn-cs"/>
              </a:rPr>
              <a:t>vCloud</a:t>
            </a:r>
            <a:r>
              <a:rPr lang="en-US" sz="1200" kern="1200" dirty="0">
                <a:solidFill>
                  <a:schemeClr val="tx1"/>
                </a:solidFill>
                <a:effectLst/>
                <a:latin typeface="+mn-lt"/>
                <a:ea typeface="+mn-ea"/>
                <a:cs typeface="+mn-cs"/>
              </a:rPr>
              <a:t> Suite, which combines VMware vSphere ENT+ server virtualization platform with VMware </a:t>
            </a:r>
            <a:r>
              <a:rPr lang="en-US" sz="1200" kern="1200" dirty="0" err="1">
                <a:solidFill>
                  <a:schemeClr val="tx1"/>
                </a:solidFill>
                <a:effectLst/>
                <a:latin typeface="+mn-lt"/>
                <a:ea typeface="+mn-ea"/>
                <a:cs typeface="+mn-cs"/>
              </a:rPr>
              <a:t>vRealize</a:t>
            </a:r>
            <a:r>
              <a:rPr lang="en-US" sz="1200" kern="1200" dirty="0">
                <a:solidFill>
                  <a:schemeClr val="tx1"/>
                </a:solidFill>
                <a:effectLst/>
                <a:latin typeface="+mn-lt"/>
                <a:ea typeface="+mn-ea"/>
                <a:cs typeface="+mn-cs"/>
              </a:rPr>
              <a:t> Cloud for cloud infrastructure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key thing to note is that only the </a:t>
            </a:r>
            <a:r>
              <a:rPr lang="en-US" sz="1200" kern="1200" dirty="0" err="1">
                <a:solidFill>
                  <a:schemeClr val="tx1"/>
                </a:solidFill>
                <a:effectLst/>
                <a:latin typeface="+mn-lt"/>
                <a:ea typeface="+mn-ea"/>
                <a:cs typeface="+mn-cs"/>
              </a:rPr>
              <a:t>vRCU</a:t>
            </a:r>
            <a:r>
              <a:rPr lang="en-US" sz="1200" kern="1200" dirty="0">
                <a:solidFill>
                  <a:schemeClr val="tx1"/>
                </a:solidFill>
                <a:effectLst/>
                <a:latin typeface="+mn-lt"/>
                <a:ea typeface="+mn-ea"/>
                <a:cs typeface="+mn-cs"/>
              </a:rPr>
              <a:t> portion has the ability to “flex” between on-premises and SaaS management. The vSphere component of this offering is a subscription-based term license and is only available as on-prem.</a:t>
            </a:r>
          </a:p>
          <a:p>
            <a:endParaRPr lang="en-US" dirty="0"/>
          </a:p>
          <a:p>
            <a:endParaRPr lang="en-US" dirty="0"/>
          </a:p>
        </p:txBody>
      </p:sp>
      <p:sp>
        <p:nvSpPr>
          <p:cNvPr id="4" name="Slide Number Placeholder 3"/>
          <p:cNvSpPr>
            <a:spLocks noGrp="1"/>
          </p:cNvSpPr>
          <p:nvPr>
            <p:ph type="sldNum" sz="quarter" idx="5"/>
          </p:nvPr>
        </p:nvSpPr>
        <p:spPr/>
        <p:txBody>
          <a:bodyPr/>
          <a:lstStyle/>
          <a:p>
            <a:fld id="{9653D6A7-8C8D-0A43-AB28-DE76CAD1FC2B}" type="slidenum">
              <a:rPr lang="en-US" smtClean="0"/>
              <a:t>5</a:t>
            </a:fld>
            <a:endParaRPr lang="en-US"/>
          </a:p>
        </p:txBody>
      </p:sp>
    </p:spTree>
    <p:extLst>
      <p:ext uri="{BB962C8B-B14F-4D97-AF65-F5344CB8AC3E}">
        <p14:creationId xmlns:p14="http://schemas.microsoft.com/office/powerpoint/2010/main" val="131024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r>
              <a:rPr lang="en-US" dirty="0"/>
              <a:t>: Report on and Optimize on Cloud and Apps</a:t>
            </a:r>
          </a:p>
        </p:txBody>
      </p:sp>
      <p:sp>
        <p:nvSpPr>
          <p:cNvPr id="4" name="Slide Number Placeholder 3"/>
          <p:cNvSpPr>
            <a:spLocks noGrp="1"/>
          </p:cNvSpPr>
          <p:nvPr>
            <p:ph type="sldNum" sz="quarter" idx="5"/>
          </p:nvPr>
        </p:nvSpPr>
        <p:spPr/>
        <p:txBody>
          <a:bodyPr/>
          <a:lstStyle/>
          <a:p>
            <a:fld id="{F8BCC2FC-5E7A-D545-A28F-11BB31860F40}" type="slidenum">
              <a:rPr lang="en-US" smtClean="0"/>
              <a:t>6</a:t>
            </a:fld>
            <a:endParaRPr lang="en-US"/>
          </a:p>
        </p:txBody>
      </p:sp>
    </p:spTree>
    <p:extLst>
      <p:ext uri="{BB962C8B-B14F-4D97-AF65-F5344CB8AC3E}">
        <p14:creationId xmlns:p14="http://schemas.microsoft.com/office/powerpoint/2010/main" val="12016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buFont typeface="Arial" panose="020B0604020202020204" pitchFamily="34" charset="0"/>
              <a:buChar char="•"/>
            </a:pPr>
            <a:r>
              <a:rPr lang="en-US" b="1" i="0" dirty="0">
                <a:solidFill>
                  <a:srgbClr val="D1D5DB"/>
                </a:solidFill>
                <a:effectLst/>
                <a:latin typeface="Söhne"/>
              </a:rPr>
              <a:t>Multi-Cloud Transformation Success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Define an app strategy for both new and existing applications.</a:t>
            </a:r>
          </a:p>
          <a:p>
            <a:pPr marL="742950" lvl="1" indent="-285750" algn="l">
              <a:buFont typeface="Arial" panose="020B0604020202020204" pitchFamily="34" charset="0"/>
              <a:buChar char="•"/>
            </a:pPr>
            <a:r>
              <a:rPr lang="en-US" b="0" i="0" dirty="0">
                <a:solidFill>
                  <a:srgbClr val="D1D5DB"/>
                </a:solidFill>
                <a:effectLst/>
                <a:latin typeface="Söhne"/>
              </a:rPr>
              <a:t>Consider retention, rehosting, </a:t>
            </a:r>
            <a:r>
              <a:rPr lang="en-US" b="0" i="0" dirty="0" err="1">
                <a:solidFill>
                  <a:srgbClr val="D1D5DB"/>
                </a:solidFill>
                <a:effectLst/>
                <a:latin typeface="Söhne"/>
              </a:rPr>
              <a:t>replatforming</a:t>
            </a:r>
            <a:r>
              <a:rPr lang="en-US" b="0" i="0" dirty="0">
                <a:solidFill>
                  <a:srgbClr val="D1D5DB"/>
                </a:solidFill>
                <a:effectLst/>
                <a:latin typeface="Söhne"/>
              </a:rPr>
              <a:t>, refactoring, or retiring apps.</a:t>
            </a:r>
          </a:p>
          <a:p>
            <a:pPr marL="742950" lvl="1" indent="-285750" algn="l">
              <a:buFont typeface="Arial" panose="020B0604020202020204" pitchFamily="34" charset="0"/>
              <a:buChar char="•"/>
            </a:pPr>
            <a:r>
              <a:rPr lang="en-US" b="0" i="0" dirty="0">
                <a:solidFill>
                  <a:srgbClr val="D1D5DB"/>
                </a:solidFill>
                <a:effectLst/>
                <a:latin typeface="Söhne"/>
              </a:rPr>
              <a:t>Embrace diverse app types, including traditional, Kubernetes-based, cloud-native, and SaaS.</a:t>
            </a:r>
          </a:p>
          <a:p>
            <a:pPr marL="742950" lvl="1" indent="-285750" algn="l">
              <a:buFont typeface="Arial" panose="020B0604020202020204" pitchFamily="34" charset="0"/>
              <a:buChar char="•"/>
            </a:pPr>
            <a:r>
              <a:rPr lang="en-US" b="0" i="0" dirty="0">
                <a:solidFill>
                  <a:srgbClr val="D1D5DB"/>
                </a:solidFill>
                <a:effectLst/>
                <a:latin typeface="Söhne"/>
              </a:rPr>
              <a:t>Efficiently manage multi-cloud environments with the right technology, processes, and people.</a:t>
            </a:r>
            <a:br>
              <a:rPr lang="en-US" b="0" i="0" dirty="0">
                <a:solidFill>
                  <a:srgbClr val="D1D5DB"/>
                </a:solidFill>
                <a:effectLst/>
                <a:latin typeface="Söhne"/>
              </a:rPr>
            </a:b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Cloud Operating Models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Native public clouds offer self-service IaaS and PaaS services.</a:t>
            </a:r>
          </a:p>
          <a:p>
            <a:pPr marL="742950" lvl="1" indent="-285750" algn="l">
              <a:buFont typeface="Arial" panose="020B0604020202020204" pitchFamily="34" charset="0"/>
              <a:buChar char="•"/>
            </a:pPr>
            <a:r>
              <a:rPr lang="en-US" b="0" i="0" dirty="0">
                <a:solidFill>
                  <a:srgbClr val="D1D5DB"/>
                </a:solidFill>
                <a:effectLst/>
                <a:latin typeface="Söhne"/>
              </a:rPr>
              <a:t>VMware Cloud replicates the native public cloud experience.</a:t>
            </a:r>
          </a:p>
          <a:p>
            <a:pPr marL="742950" lvl="1" indent="-285750" algn="l">
              <a:buFont typeface="Arial" panose="020B0604020202020204" pitchFamily="34" charset="0"/>
              <a:buChar char="•"/>
            </a:pPr>
            <a:r>
              <a:rPr lang="en-US" b="0" i="0" dirty="0">
                <a:solidFill>
                  <a:srgbClr val="D1D5DB"/>
                </a:solidFill>
                <a:effectLst/>
                <a:latin typeface="Söhne"/>
              </a:rPr>
              <a:t>VMware Aria Management facilitates setup, service delivery, cost, and security management.</a:t>
            </a:r>
          </a:p>
          <a:p>
            <a:pPr marL="742950" lvl="1" indent="-285750" algn="l">
              <a:buFont typeface="Arial" panose="020B0604020202020204" pitchFamily="34" charset="0"/>
              <a:buChar char="•"/>
            </a:pPr>
            <a:r>
              <a:rPr lang="en-US" b="0" i="0" dirty="0">
                <a:solidFill>
                  <a:srgbClr val="D1D5DB"/>
                </a:solidFill>
                <a:effectLst/>
                <a:latin typeface="Söhne"/>
              </a:rPr>
              <a:t>Tanzu Mission Control extends Kubernetes management to multiple clouds.</a:t>
            </a:r>
          </a:p>
          <a:p>
            <a:pPr marL="742950" lvl="1" indent="-285750" algn="l">
              <a:buFont typeface="Arial" panose="020B0604020202020204" pitchFamily="34" charset="0"/>
              <a:buChar char="•"/>
            </a:pPr>
            <a:r>
              <a:rPr lang="en-US" b="0" i="0" dirty="0">
                <a:solidFill>
                  <a:srgbClr val="D1D5DB"/>
                </a:solidFill>
                <a:effectLst/>
                <a:latin typeface="Söhne"/>
              </a:rPr>
              <a:t>VMware Aria provides end-to-end solutions for infrastructure and cloud-native app management.</a:t>
            </a:r>
            <a:br>
              <a:rPr lang="en-US" b="0" i="0" dirty="0">
                <a:solidFill>
                  <a:srgbClr val="D1D5DB"/>
                </a:solidFill>
                <a:effectLst/>
                <a:latin typeface="Söhne"/>
              </a:rPr>
            </a:b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Cloud Management Challenges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Managing multi-cloud and multi-technology environments is complex.</a:t>
            </a:r>
          </a:p>
          <a:p>
            <a:pPr marL="742950" lvl="1" indent="-285750" algn="l">
              <a:buFont typeface="Arial" panose="020B0604020202020204" pitchFamily="34" charset="0"/>
              <a:buChar char="•"/>
            </a:pPr>
            <a:r>
              <a:rPr lang="en-US" b="0" i="0" dirty="0">
                <a:solidFill>
                  <a:srgbClr val="D1D5DB"/>
                </a:solidFill>
                <a:effectLst/>
                <a:latin typeface="Söhne"/>
              </a:rPr>
              <a:t>Control costs, ensure performance, and maintain consistent security policies.</a:t>
            </a:r>
          </a:p>
          <a:p>
            <a:pPr marL="742950" lvl="1" indent="-285750" algn="l">
              <a:buFont typeface="Arial" panose="020B0604020202020204" pitchFamily="34" charset="0"/>
              <a:buChar char="•"/>
            </a:pPr>
            <a:r>
              <a:rPr lang="en-US" b="0" i="0" dirty="0">
                <a:solidFill>
                  <a:srgbClr val="D1D5DB"/>
                </a:solidFill>
                <a:effectLst/>
                <a:latin typeface="Söhne"/>
              </a:rPr>
              <a:t>VMware Aria addresses cost, performance, configuration, and delivery management.</a:t>
            </a:r>
          </a:p>
          <a:p>
            <a:pPr marL="742950" lvl="1" indent="-285750" algn="l">
              <a:buFont typeface="Arial" panose="020B0604020202020204" pitchFamily="34" charset="0"/>
              <a:buChar char="•"/>
            </a:pPr>
            <a:r>
              <a:rPr lang="en-US" b="0" i="0" dirty="0">
                <a:solidFill>
                  <a:srgbClr val="D1D5DB"/>
                </a:solidFill>
                <a:effectLst/>
                <a:latin typeface="Söhne"/>
              </a:rPr>
              <a:t>It enables cost optimization, security policies, and performance management.</a:t>
            </a:r>
          </a:p>
          <a:p>
            <a:pPr marL="742950" lvl="1" indent="-285750" algn="l">
              <a:buFont typeface="Arial" panose="020B0604020202020204" pitchFamily="34" charset="0"/>
              <a:buChar char="•"/>
            </a:pPr>
            <a:r>
              <a:rPr lang="en-US" b="0" i="0" dirty="0">
                <a:solidFill>
                  <a:srgbClr val="D1D5DB"/>
                </a:solidFill>
                <a:effectLst/>
                <a:latin typeface="Söhne"/>
              </a:rPr>
              <a:t>Offers financial and performance management, security, and delivery automation for developers.</a:t>
            </a:r>
            <a:br>
              <a:rPr lang="en-US" b="0" i="0" dirty="0">
                <a:solidFill>
                  <a:srgbClr val="D1D5DB"/>
                </a:solidFill>
                <a:effectLst/>
                <a:latin typeface="Söhne"/>
              </a:rPr>
            </a:b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Cloud Operating Model Benefits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A holistic Cloud Operating Model combines people, processes, and technology.</a:t>
            </a:r>
          </a:p>
          <a:p>
            <a:pPr marL="742950" lvl="1" indent="-285750" algn="l">
              <a:buFont typeface="Arial" panose="020B0604020202020204" pitchFamily="34" charset="0"/>
              <a:buChar char="•"/>
            </a:pPr>
            <a:r>
              <a:rPr lang="en-US" b="0" i="0" dirty="0">
                <a:solidFill>
                  <a:srgbClr val="D1D5DB"/>
                </a:solidFill>
                <a:effectLst/>
                <a:latin typeface="Söhne"/>
              </a:rPr>
              <a:t>Promises impressive results like reduced cloud spend, increased productivity, fewer misconfigurations, decreased downtime, and lower software costs.</a:t>
            </a:r>
          </a:p>
          <a:p>
            <a:pPr marL="742950" lvl="1" indent="-285750" algn="l">
              <a:buFont typeface="Arial" panose="020B0604020202020204" pitchFamily="34" charset="0"/>
              <a:buChar char="•"/>
            </a:pPr>
            <a:r>
              <a:rPr lang="en-US" b="0" i="0" dirty="0">
                <a:solidFill>
                  <a:srgbClr val="D1D5DB"/>
                </a:solidFill>
                <a:effectLst/>
                <a:latin typeface="Söhne"/>
              </a:rPr>
              <a:t>VMware offers capabilities to handle complex multi-cloud realities.</a:t>
            </a:r>
          </a:p>
          <a:p>
            <a:pPr marL="742950" lvl="1" indent="-285750" algn="l">
              <a:buFont typeface="Arial" panose="020B0604020202020204" pitchFamily="34" charset="0"/>
              <a:buChar char="•"/>
            </a:pPr>
            <a:endParaRPr lang="en-US" b="0" i="0" dirty="0">
              <a:solidFill>
                <a:srgbClr val="D1D5DB"/>
              </a:solidFill>
              <a:effectLst/>
              <a:latin typeface="Söhne"/>
            </a:endParaRPr>
          </a:p>
          <a:p>
            <a:pPr algn="l"/>
            <a:r>
              <a:rPr lang="en-US" b="1" i="0" dirty="0">
                <a:solidFill>
                  <a:srgbClr val="D1D5DB"/>
                </a:solidFill>
                <a:effectLst/>
                <a:latin typeface="Söhne"/>
              </a:rPr>
              <a:t>Transition</a:t>
            </a:r>
            <a:r>
              <a:rPr lang="en-US" b="0" i="0" dirty="0">
                <a:solidFill>
                  <a:srgbClr val="D1D5DB"/>
                </a:solidFill>
                <a:effectLst/>
                <a:latin typeface="Söhne"/>
              </a:rPr>
              <a:t>:     Aria’s comprehensive solutions Achieve multi-cloud transformation successes.</a:t>
            </a:r>
          </a:p>
          <a:p>
            <a:pPr algn="l"/>
            <a:r>
              <a:rPr lang="en-US" b="0" i="0" dirty="0">
                <a:solidFill>
                  <a:srgbClr val="D1D5DB"/>
                </a:solidFill>
                <a:effectLst/>
                <a:latin typeface="Söhne"/>
              </a:rPr>
              <a:t>	Embrace the Cloud Operating Model for </a:t>
            </a:r>
            <a:r>
              <a:rPr lang="en-US" b="0" i="0" dirty="0" err="1">
                <a:solidFill>
                  <a:srgbClr val="D1D5DB"/>
                </a:solidFill>
                <a:effectLst/>
                <a:latin typeface="Söhne"/>
              </a:rPr>
              <a:t>noteable</a:t>
            </a:r>
            <a:r>
              <a:rPr lang="en-US" b="0" i="0" dirty="0">
                <a:solidFill>
                  <a:srgbClr val="D1D5DB"/>
                </a:solidFill>
                <a:effectLst/>
                <a:latin typeface="Söhne"/>
              </a:rPr>
              <a:t> results.</a:t>
            </a:r>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226800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0" dirty="0">
                <a:solidFill>
                  <a:srgbClr val="565656"/>
                </a:solidFill>
                <a:effectLst/>
                <a:latin typeface="metropolislight"/>
              </a:rPr>
              <a:t>What is Aria Operations used for with our customers?</a:t>
            </a:r>
          </a:p>
          <a:p>
            <a:endParaRPr lang="en-US" b="0" i="0" dirty="0">
              <a:solidFill>
                <a:srgbClr val="565656"/>
              </a:solidFill>
              <a:effectLst/>
              <a:latin typeface="metropolislight"/>
            </a:endParaRPr>
          </a:p>
          <a:p>
            <a:pPr marL="171450" indent="-171450">
              <a:buFont typeface="Arial" panose="020B0604020202020204" pitchFamily="34" charset="0"/>
              <a:buChar char="•"/>
            </a:pPr>
            <a:r>
              <a:rPr lang="en-US" b="0" i="0" dirty="0">
                <a:solidFill>
                  <a:srgbClr val="565656"/>
                </a:solidFill>
                <a:effectLst/>
                <a:latin typeface="metropolislight"/>
              </a:rPr>
              <a:t>Capacity Planning and Adjustments</a:t>
            </a:r>
          </a:p>
          <a:p>
            <a:pPr marL="171450" indent="-171450">
              <a:buFont typeface="Arial" panose="020B0604020202020204" pitchFamily="34" charset="0"/>
              <a:buChar char="•"/>
            </a:pPr>
            <a:r>
              <a:rPr lang="en-US" b="0" i="0" dirty="0">
                <a:solidFill>
                  <a:srgbClr val="565656"/>
                </a:solidFill>
                <a:effectLst/>
                <a:latin typeface="metropolislight"/>
              </a:rPr>
              <a:t>Critical Troubleshooting</a:t>
            </a:r>
          </a:p>
          <a:p>
            <a:pPr marL="171450" indent="-171450">
              <a:buFont typeface="Arial" panose="020B0604020202020204" pitchFamily="34" charset="0"/>
              <a:buChar char="•"/>
            </a:pPr>
            <a:r>
              <a:rPr lang="en-US" b="0" i="0" dirty="0">
                <a:solidFill>
                  <a:srgbClr val="565656"/>
                </a:solidFill>
                <a:effectLst/>
                <a:latin typeface="metropolislight"/>
              </a:rPr>
              <a:t>App &amp; OS Monitoring </a:t>
            </a:r>
          </a:p>
          <a:p>
            <a:pPr marL="171450" indent="-171450">
              <a:buFont typeface="Arial" panose="020B0604020202020204" pitchFamily="34" charset="0"/>
              <a:buChar char="•"/>
            </a:pPr>
            <a:r>
              <a:rPr lang="en-US" b="0" i="0" dirty="0">
                <a:solidFill>
                  <a:srgbClr val="565656"/>
                </a:solidFill>
                <a:effectLst/>
                <a:latin typeface="metropolislight"/>
              </a:rPr>
              <a:t>Cost Planning and Management </a:t>
            </a:r>
          </a:p>
          <a:p>
            <a:pPr marL="171450" indent="-171450">
              <a:buFont typeface="Arial" panose="020B0604020202020204" pitchFamily="34" charset="0"/>
              <a:buChar char="•"/>
            </a:pPr>
            <a:r>
              <a:rPr lang="en-US" b="0" i="0" dirty="0">
                <a:solidFill>
                  <a:srgbClr val="565656"/>
                </a:solidFill>
                <a:effectLst/>
                <a:latin typeface="metropolislight"/>
              </a:rPr>
              <a:t>TCO &amp; ROI</a:t>
            </a:r>
          </a:p>
          <a:p>
            <a:pPr marL="171450" indent="-171450">
              <a:buFont typeface="Arial" panose="020B0604020202020204" pitchFamily="34" charset="0"/>
              <a:buChar char="•"/>
            </a:pPr>
            <a:r>
              <a:rPr lang="en-US" b="0" i="0" dirty="0">
                <a:solidFill>
                  <a:srgbClr val="565656"/>
                </a:solidFill>
                <a:effectLst/>
                <a:latin typeface="metropolislight"/>
              </a:rPr>
              <a:t>Workload Optimization</a:t>
            </a:r>
          </a:p>
          <a:p>
            <a:pPr marL="171450" indent="-171450">
              <a:buFont typeface="Arial" panose="020B0604020202020204" pitchFamily="34" charset="0"/>
              <a:buChar char="•"/>
            </a:pPr>
            <a:r>
              <a:rPr lang="en-US" b="0" i="0" dirty="0">
                <a:solidFill>
                  <a:srgbClr val="565656"/>
                </a:solidFill>
                <a:effectLst/>
                <a:latin typeface="metropolislight"/>
              </a:rPr>
              <a:t>Reporting Automation</a:t>
            </a:r>
          </a:p>
          <a:p>
            <a:pPr marL="171450" indent="-171450">
              <a:buFont typeface="Arial" panose="020B0604020202020204" pitchFamily="34" charset="0"/>
              <a:buChar char="•"/>
            </a:pPr>
            <a:r>
              <a:rPr lang="en-US" b="0" i="0" dirty="0">
                <a:solidFill>
                  <a:srgbClr val="565656"/>
                </a:solidFill>
                <a:effectLst/>
                <a:latin typeface="metropolislight"/>
              </a:rPr>
              <a:t>Leveraging vSphere Tagging</a:t>
            </a:r>
          </a:p>
          <a:p>
            <a:pPr marL="171450" indent="-171450">
              <a:buFont typeface="Arial" panose="020B0604020202020204" pitchFamily="34" charset="0"/>
              <a:buChar char="•"/>
            </a:pPr>
            <a:r>
              <a:rPr lang="en-US" b="0" i="0" dirty="0">
                <a:solidFill>
                  <a:srgbClr val="565656"/>
                </a:solidFill>
                <a:effectLst/>
                <a:latin typeface="metropolislight"/>
              </a:rPr>
              <a:t>Operationalizing VCF </a:t>
            </a:r>
          </a:p>
          <a:p>
            <a:pPr marL="171450" indent="-171450">
              <a:buFont typeface="Arial" panose="020B0604020202020204" pitchFamily="34" charset="0"/>
              <a:buChar char="•"/>
            </a:pPr>
            <a:r>
              <a:rPr lang="en-US" dirty="0">
                <a:solidFill>
                  <a:schemeClr val="bg1"/>
                </a:solidFill>
              </a:rPr>
              <a:t>To Maintain efficient operations</a:t>
            </a:r>
          </a:p>
          <a:p>
            <a:pPr marL="171450" indent="-171450">
              <a:buFont typeface="Arial" panose="020B0604020202020204" pitchFamily="34" charset="0"/>
              <a:buChar char="•"/>
            </a:pPr>
            <a:r>
              <a:rPr lang="en-US" dirty="0">
                <a:solidFill>
                  <a:schemeClr val="bg1"/>
                </a:solidFill>
              </a:rPr>
              <a:t>Enable governance and consistency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algn="l">
              <a:buFont typeface="Arial" panose="020B0604020202020204" pitchFamily="34" charset="0"/>
              <a:buNone/>
            </a:pPr>
            <a:r>
              <a:rPr lang="en-US" b="1" i="0" dirty="0">
                <a:solidFill>
                  <a:srgbClr val="D1D5DB"/>
                </a:solidFill>
                <a:effectLst/>
                <a:latin typeface="Söhne"/>
              </a:rPr>
              <a:t>Continuous Performance Optimization</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Reduce downtime with automatic workload balancing.</a:t>
            </a:r>
          </a:p>
          <a:p>
            <a:pPr marL="742950" lvl="1" indent="-285750" algn="l">
              <a:buFont typeface="Arial" panose="020B0604020202020204" pitchFamily="34" charset="0"/>
              <a:buChar char="•"/>
            </a:pPr>
            <a:r>
              <a:rPr lang="en-US" b="0" i="0" dirty="0">
                <a:solidFill>
                  <a:srgbClr val="D1D5DB"/>
                </a:solidFill>
                <a:effectLst/>
                <a:latin typeface="Söhne"/>
              </a:rPr>
              <a:t>Real-time AI analytics optimize performance. </a:t>
            </a:r>
          </a:p>
          <a:p>
            <a:pPr algn="l">
              <a:buFont typeface="Arial" panose="020B0604020202020204" pitchFamily="34" charset="0"/>
              <a:buNone/>
            </a:pPr>
            <a:r>
              <a:rPr lang="en-US" b="1" i="0" dirty="0">
                <a:solidFill>
                  <a:srgbClr val="D1D5DB"/>
                </a:solidFill>
                <a:effectLst/>
                <a:latin typeface="Söhne"/>
              </a:rPr>
              <a:t>Efficient Capacity &amp; Cost Management</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Run infrastructure like a public cloud.</a:t>
            </a:r>
          </a:p>
          <a:p>
            <a:pPr marL="742950" lvl="1" indent="-285750" algn="l">
              <a:buFont typeface="Arial" panose="020B0604020202020204" pitchFamily="34" charset="0"/>
              <a:buChar char="•"/>
            </a:pPr>
            <a:r>
              <a:rPr lang="en-US" b="0" i="0" dirty="0">
                <a:solidFill>
                  <a:srgbClr val="D1D5DB"/>
                </a:solidFill>
                <a:effectLst/>
                <a:latin typeface="Söhne"/>
              </a:rPr>
              <a:t>Predictive analytics identify capacity risks.</a:t>
            </a:r>
          </a:p>
          <a:p>
            <a:pPr algn="l">
              <a:buFont typeface="Arial" panose="020B0604020202020204" pitchFamily="34" charset="0"/>
              <a:buNone/>
            </a:pPr>
            <a:r>
              <a:rPr lang="en-US" b="1" i="0" dirty="0">
                <a:solidFill>
                  <a:srgbClr val="D1D5DB"/>
                </a:solidFill>
                <a:effectLst/>
                <a:latin typeface="Söhne"/>
              </a:rPr>
              <a:t>Intelligent Remediation</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Predict, prevent, and troubleshoot across clouds.</a:t>
            </a:r>
          </a:p>
          <a:p>
            <a:pPr algn="l">
              <a:buFont typeface="Arial" panose="020B0604020202020204" pitchFamily="34" charset="0"/>
              <a:buNone/>
            </a:pPr>
            <a:r>
              <a:rPr lang="en-US" b="1" i="0" dirty="0">
                <a:solidFill>
                  <a:srgbClr val="D1D5DB"/>
                </a:solidFill>
                <a:effectLst/>
                <a:latin typeface="Söhne"/>
              </a:rPr>
              <a:t>Integrated Configuration and Compliance</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Manage IT and regulatory standards effortlessly.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24312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nb-NO" dirty="0" err="1"/>
              <a:t>Recommendations</a:t>
            </a:r>
            <a:r>
              <a:rPr lang="nb-NO" dirty="0"/>
              <a:t>&gt;</a:t>
            </a:r>
            <a:r>
              <a:rPr lang="nb-NO" dirty="0" err="1"/>
              <a:t>Actions</a:t>
            </a:r>
            <a:r>
              <a:rPr lang="nb-NO" dirty="0"/>
              <a:t> </a:t>
            </a:r>
          </a:p>
          <a:p>
            <a:pPr marL="171450" indent="-171450">
              <a:buFont typeface="Wingdings" panose="05000000000000000000" pitchFamily="2" charset="2"/>
              <a:buChar char="q"/>
            </a:pPr>
            <a:r>
              <a:rPr lang="nb-NO" dirty="0"/>
              <a:t>Dashboard </a:t>
            </a:r>
            <a:r>
              <a:rPr lang="nb-NO" dirty="0" err="1"/>
              <a:t>sharing</a:t>
            </a:r>
            <a:r>
              <a:rPr lang="nb-NO" dirty="0"/>
              <a:t> and code.vmware.com</a:t>
            </a:r>
          </a:p>
          <a:p>
            <a:pPr marL="171450" indent="-171450">
              <a:buFont typeface="Wingdings" panose="05000000000000000000" pitchFamily="2" charset="2"/>
              <a:buChar char="q"/>
            </a:pPr>
            <a:r>
              <a:rPr lang="nb-NO" dirty="0"/>
              <a:t>Reports &gt; management!</a:t>
            </a:r>
          </a:p>
          <a:p>
            <a:endParaRPr lang="nb-NO" dirty="0"/>
          </a:p>
          <a:p>
            <a:endParaRPr lang="nb-NO" dirty="0"/>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9</a:t>
            </a:fld>
            <a:endParaRPr lang="en-US" dirty="0"/>
          </a:p>
        </p:txBody>
      </p:sp>
    </p:spTree>
    <p:extLst>
      <p:ext uri="{BB962C8B-B14F-4D97-AF65-F5344CB8AC3E}">
        <p14:creationId xmlns:p14="http://schemas.microsoft.com/office/powerpoint/2010/main" val="3821677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10</a:t>
            </a:fld>
            <a:endParaRPr lang="en-US" dirty="0"/>
          </a:p>
        </p:txBody>
      </p:sp>
    </p:spTree>
    <p:extLst>
      <p:ext uri="{BB962C8B-B14F-4D97-AF65-F5344CB8AC3E}">
        <p14:creationId xmlns:p14="http://schemas.microsoft.com/office/powerpoint/2010/main" val="3979715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34.png"/></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svg"/><Relationship Id="rId3"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svg"/><Relationship Id="rId10" Type="http://schemas.openxmlformats.org/officeDocument/2006/relationships/image" Target="../media/image41.svg"/><Relationship Id="rId4" Type="http://schemas.openxmlformats.org/officeDocument/2006/relationships/image" Target="../media/image33.svg"/><Relationship Id="rId9" Type="http://schemas.openxmlformats.org/officeDocument/2006/relationships/image" Target="../media/image40.png"/><Relationship Id="rId14" Type="http://schemas.openxmlformats.org/officeDocument/2006/relationships/image" Target="../media/image45.png"/></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49.svg"/><Relationship Id="rId3" Type="http://schemas.openxmlformats.org/officeDocument/2006/relationships/image" Target="../media/image38.png"/><Relationship Id="rId7" Type="http://schemas.openxmlformats.org/officeDocument/2006/relationships/image" Target="../media/image32.png"/><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46.svg"/><Relationship Id="rId11" Type="http://schemas.openxmlformats.org/officeDocument/2006/relationships/image" Target="../media/image44.svg"/><Relationship Id="rId5" Type="http://schemas.openxmlformats.org/officeDocument/2006/relationships/image" Target="../media/image45.png"/><Relationship Id="rId10" Type="http://schemas.openxmlformats.org/officeDocument/2006/relationships/image" Target="../media/image43.png"/><Relationship Id="rId4" Type="http://schemas.openxmlformats.org/officeDocument/2006/relationships/image" Target="../media/image39.svg"/><Relationship Id="rId9" Type="http://schemas.openxmlformats.org/officeDocument/2006/relationships/image" Target="../media/image47.png"/></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9.svg"/><Relationship Id="rId3" Type="http://schemas.openxmlformats.org/officeDocument/2006/relationships/image" Target="../media/image38.png"/><Relationship Id="rId7" Type="http://schemas.openxmlformats.org/officeDocument/2006/relationships/image" Target="../media/image33.svg"/><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2.png"/><Relationship Id="rId11" Type="http://schemas.openxmlformats.org/officeDocument/2006/relationships/image" Target="../media/image46.svg"/><Relationship Id="rId5" Type="http://schemas.openxmlformats.org/officeDocument/2006/relationships/image" Target="../media/image50.png"/><Relationship Id="rId15" Type="http://schemas.openxmlformats.org/officeDocument/2006/relationships/image" Target="../media/image44.sv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37.svg"/><Relationship Id="rId14" Type="http://schemas.openxmlformats.org/officeDocument/2006/relationships/image" Target="../media/image4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9.svg"/><Relationship Id="rId11" Type="http://schemas.openxmlformats.org/officeDocument/2006/relationships/image" Target="../media/image51.png"/><Relationship Id="rId5" Type="http://schemas.openxmlformats.org/officeDocument/2006/relationships/image" Target="../media/image38.png"/><Relationship Id="rId15" Type="http://schemas.openxmlformats.org/officeDocument/2006/relationships/image" Target="../media/image46.svg"/><Relationship Id="rId10" Type="http://schemas.openxmlformats.org/officeDocument/2006/relationships/image" Target="../media/image33.svg"/><Relationship Id="rId4" Type="http://schemas.openxmlformats.org/officeDocument/2006/relationships/image" Target="../media/image37.svg"/><Relationship Id="rId9" Type="http://schemas.openxmlformats.org/officeDocument/2006/relationships/image" Target="../media/image32.png"/><Relationship Id="rId14" Type="http://schemas.openxmlformats.org/officeDocument/2006/relationships/image" Target="../media/image45.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9.svg"/><Relationship Id="rId11" Type="http://schemas.openxmlformats.org/officeDocument/2006/relationships/image" Target="../media/image52.png"/><Relationship Id="rId5" Type="http://schemas.openxmlformats.org/officeDocument/2006/relationships/image" Target="../media/image38.png"/><Relationship Id="rId15" Type="http://schemas.openxmlformats.org/officeDocument/2006/relationships/image" Target="../media/image44.svg"/><Relationship Id="rId10" Type="http://schemas.openxmlformats.org/officeDocument/2006/relationships/image" Target="../media/image33.svg"/><Relationship Id="rId4" Type="http://schemas.openxmlformats.org/officeDocument/2006/relationships/image" Target="../media/image37.svg"/><Relationship Id="rId9" Type="http://schemas.openxmlformats.org/officeDocument/2006/relationships/image" Target="../media/image32.png"/><Relationship Id="rId1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xml"/><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2.xml"/><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3.xml"/><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4.xml"/><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5.xml"/><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6.xml"/><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g"/><Relationship Id="rId1" Type="http://schemas.openxmlformats.org/officeDocument/2006/relationships/slideMaster" Target="../slideMasters/slideMaster6.xml"/><Relationship Id="rId4" Type="http://schemas.openxmlformats.org/officeDocument/2006/relationships/image" Target="../media/image18.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7.xml"/><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8.xml"/><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9.xml"/><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Master" Target="../slideMasters/slideMaster7.xml"/><Relationship Id="rId4" Type="http://schemas.openxmlformats.org/officeDocument/2006/relationships/image" Target="../media/image59.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41736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31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6726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794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157060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3" name="Text Placeholder 3">
            <a:extLst>
              <a:ext uri="{FF2B5EF4-FFF2-40B4-BE49-F238E27FC236}">
                <a16:creationId xmlns:a16="http://schemas.microsoft.com/office/drawing/2014/main" id="{0CE59CC9-34EB-BB41-A060-571CF5CD866E}"/>
              </a:ext>
            </a:extLst>
          </p:cNvPr>
          <p:cNvSpPr>
            <a:spLocks noGrp="1"/>
          </p:cNvSpPr>
          <p:nvPr>
            <p:ph type="body" sz="quarter" idx="33" hasCustomPrompt="1"/>
          </p:nvPr>
        </p:nvSpPr>
        <p:spPr>
          <a:xfrm>
            <a:off x="592866" y="2344753"/>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40" name="Text Placeholder 3">
            <a:extLst>
              <a:ext uri="{FF2B5EF4-FFF2-40B4-BE49-F238E27FC236}">
                <a16:creationId xmlns:a16="http://schemas.microsoft.com/office/drawing/2014/main" id="{99CEF85A-F59F-2B46-BE4D-808B6B8A1AB0}"/>
              </a:ext>
            </a:extLst>
          </p:cNvPr>
          <p:cNvSpPr>
            <a:spLocks noGrp="1"/>
          </p:cNvSpPr>
          <p:nvPr>
            <p:ph type="body" sz="quarter" idx="34" hasCustomPrompt="1"/>
          </p:nvPr>
        </p:nvSpPr>
        <p:spPr>
          <a:xfrm>
            <a:off x="4415154" y="2361645"/>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42" name="Text Placeholder 3">
            <a:extLst>
              <a:ext uri="{FF2B5EF4-FFF2-40B4-BE49-F238E27FC236}">
                <a16:creationId xmlns:a16="http://schemas.microsoft.com/office/drawing/2014/main" id="{4B9831BD-750A-A743-B3E4-0CFEEAF3142E}"/>
              </a:ext>
            </a:extLst>
          </p:cNvPr>
          <p:cNvSpPr>
            <a:spLocks noGrp="1"/>
          </p:cNvSpPr>
          <p:nvPr>
            <p:ph type="body" sz="quarter" idx="35" hasCustomPrompt="1"/>
          </p:nvPr>
        </p:nvSpPr>
        <p:spPr>
          <a:xfrm>
            <a:off x="8237442" y="2362199"/>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77329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TextBox 6">
            <a:extLst>
              <a:ext uri="{FF2B5EF4-FFF2-40B4-BE49-F238E27FC236}">
                <a16:creationId xmlns:a16="http://schemas.microsoft.com/office/drawing/2014/main" id="{5197BD23-D1DD-4171-ADFD-861D362AE78E}"/>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194587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290892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1_Quote – Blu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FDB9688-152E-49CC-B4E6-B918B5095574}"/>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18">
            <a:extLst>
              <a:ext uri="{FF2B5EF4-FFF2-40B4-BE49-F238E27FC236}">
                <a16:creationId xmlns:a16="http://schemas.microsoft.com/office/drawing/2014/main" id="{E8ECF1F4-A2A9-44EE-8B50-28E7A0640A1F}"/>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203278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4" name="TextBox 3">
            <a:extLst>
              <a:ext uri="{FF2B5EF4-FFF2-40B4-BE49-F238E27FC236}">
                <a16:creationId xmlns:a16="http://schemas.microsoft.com/office/drawing/2014/main" id="{E52F598B-F734-42BE-8CB8-5E3FDDD7ED52}"/>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Freeform: Shape 14">
            <a:extLst>
              <a:ext uri="{FF2B5EF4-FFF2-40B4-BE49-F238E27FC236}">
                <a16:creationId xmlns:a16="http://schemas.microsoft.com/office/drawing/2014/main" id="{32784A3B-8152-4289-A516-5723EC3F2315}"/>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8" name="Group 17">
            <a:extLst>
              <a:ext uri="{FF2B5EF4-FFF2-40B4-BE49-F238E27FC236}">
                <a16:creationId xmlns:a16="http://schemas.microsoft.com/office/drawing/2014/main" id="{7606C0CB-1F35-4C5B-AD15-58AD7DF82A19}"/>
              </a:ext>
            </a:extLst>
          </p:cNvPr>
          <p:cNvGrpSpPr/>
          <p:nvPr userDrawn="1"/>
        </p:nvGrpSpPr>
        <p:grpSpPr>
          <a:xfrm>
            <a:off x="608013" y="6445106"/>
            <a:ext cx="1184397" cy="186690"/>
            <a:chOff x="863272" y="6563918"/>
            <a:chExt cx="861082" cy="135727"/>
          </a:xfrm>
          <a:solidFill>
            <a:schemeClr val="tx1"/>
          </a:solidFill>
        </p:grpSpPr>
        <p:sp>
          <p:nvSpPr>
            <p:cNvPr id="21" name="Freeform 6">
              <a:extLst>
                <a:ext uri="{FF2B5EF4-FFF2-40B4-BE49-F238E27FC236}">
                  <a16:creationId xmlns:a16="http://schemas.microsoft.com/office/drawing/2014/main" id="{D84C4F50-80C9-401B-912E-E57AF0DED34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7" name="Freeform 7">
              <a:extLst>
                <a:ext uri="{FF2B5EF4-FFF2-40B4-BE49-F238E27FC236}">
                  <a16:creationId xmlns:a16="http://schemas.microsoft.com/office/drawing/2014/main" id="{9D1ECA7F-0438-4E17-BCE6-04AB65BB0B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9" name="Freeform 8">
              <a:extLst>
                <a:ext uri="{FF2B5EF4-FFF2-40B4-BE49-F238E27FC236}">
                  <a16:creationId xmlns:a16="http://schemas.microsoft.com/office/drawing/2014/main" id="{7364C1A8-32FE-4537-9BDD-E5F14A3FF1E6}"/>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0" name="Freeform 9">
              <a:extLst>
                <a:ext uri="{FF2B5EF4-FFF2-40B4-BE49-F238E27FC236}">
                  <a16:creationId xmlns:a16="http://schemas.microsoft.com/office/drawing/2014/main" id="{5580A05B-4751-4539-80EF-CF07E6ECA250}"/>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1" name="Freeform 10">
              <a:extLst>
                <a:ext uri="{FF2B5EF4-FFF2-40B4-BE49-F238E27FC236}">
                  <a16:creationId xmlns:a16="http://schemas.microsoft.com/office/drawing/2014/main" id="{36BD9D01-D58D-4AB5-81EC-DEEEA2F1F1A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2" name="Freeform 11">
              <a:extLst>
                <a:ext uri="{FF2B5EF4-FFF2-40B4-BE49-F238E27FC236}">
                  <a16:creationId xmlns:a16="http://schemas.microsoft.com/office/drawing/2014/main" id="{743D2F32-86E5-4AB8-9735-6E4FDC4C93A1}"/>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3" name="Freeform 12">
              <a:extLst>
                <a:ext uri="{FF2B5EF4-FFF2-40B4-BE49-F238E27FC236}">
                  <a16:creationId xmlns:a16="http://schemas.microsoft.com/office/drawing/2014/main" id="{7CD51178-7E7A-4D9D-8C7F-A8A619CDAF12}"/>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34" name="TextBox 33">
            <a:extLst>
              <a:ext uri="{FF2B5EF4-FFF2-40B4-BE49-F238E27FC236}">
                <a16:creationId xmlns:a16="http://schemas.microsoft.com/office/drawing/2014/main" id="{0C7AA7A7-6088-4E52-B95E-F47D31CBC510}"/>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35" name="TextBox 34">
            <a:extLst>
              <a:ext uri="{FF2B5EF4-FFF2-40B4-BE49-F238E27FC236}">
                <a16:creationId xmlns:a16="http://schemas.microsoft.com/office/drawing/2014/main" id="{D74EFD72-7102-435D-B59B-6248F779CC58}"/>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36" name="Freeform: Shape 35">
            <a:extLst>
              <a:ext uri="{FF2B5EF4-FFF2-40B4-BE49-F238E27FC236}">
                <a16:creationId xmlns:a16="http://schemas.microsoft.com/office/drawing/2014/main" id="{D03EA966-19E5-4C6A-A2A3-FF4FBF9532A9}"/>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2455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5679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plash Slide Frank">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D73EF7E5-32C2-CC66-0FCC-053FCADA2553}"/>
              </a:ext>
            </a:extLst>
          </p:cNvPr>
          <p:cNvPicPr>
            <a:picLocks noChangeAspect="1"/>
          </p:cNvPicPr>
          <p:nvPr userDrawn="1"/>
        </p:nvPicPr>
        <p:blipFill>
          <a:blip r:embed="rId2"/>
          <a:stretch>
            <a:fillRect/>
          </a:stretch>
        </p:blipFill>
        <p:spPr>
          <a:xfrm>
            <a:off x="0" y="4460"/>
            <a:ext cx="12188825" cy="6856214"/>
          </a:xfrm>
          <a:prstGeom prst="rect">
            <a:avLst/>
          </a:prstGeom>
        </p:spPr>
      </p:pic>
    </p:spTree>
    <p:extLst>
      <p:ext uri="{BB962C8B-B14F-4D97-AF65-F5344CB8AC3E}">
        <p14:creationId xmlns:p14="http://schemas.microsoft.com/office/powerpoint/2010/main" val="246773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plash Slide Dakota">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50E6CAB4-0500-EFC3-9BBF-99EAE2D19DA9}"/>
              </a:ext>
            </a:extLst>
          </p:cNvPr>
          <p:cNvPicPr>
            <a:picLocks noChangeAspect="1"/>
          </p:cNvPicPr>
          <p:nvPr userDrawn="1"/>
        </p:nvPicPr>
        <p:blipFill>
          <a:blip r:embed="rId2"/>
          <a:stretch>
            <a:fillRect/>
          </a:stretch>
        </p:blipFill>
        <p:spPr>
          <a:xfrm>
            <a:off x="0" y="893"/>
            <a:ext cx="12188825" cy="6856214"/>
          </a:xfrm>
          <a:prstGeom prst="rect">
            <a:avLst/>
          </a:prstGeom>
        </p:spPr>
      </p:pic>
    </p:spTree>
    <p:extLst>
      <p:ext uri="{BB962C8B-B14F-4D97-AF65-F5344CB8AC3E}">
        <p14:creationId xmlns:p14="http://schemas.microsoft.com/office/powerpoint/2010/main" val="370663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Splash Slide Rene">
    <p:spTree>
      <p:nvGrpSpPr>
        <p:cNvPr id="1" name=""/>
        <p:cNvGrpSpPr/>
        <p:nvPr/>
      </p:nvGrpSpPr>
      <p:grpSpPr>
        <a:xfrm>
          <a:off x="0" y="0"/>
          <a:ext cx="0" cy="0"/>
          <a:chOff x="0" y="0"/>
          <a:chExt cx="0" cy="0"/>
        </a:xfrm>
      </p:grpSpPr>
      <p:pic>
        <p:nvPicPr>
          <p:cNvPr id="3" name="Picture 2" descr="A picture containing text, spectacles, accessory, sunglasses&#10;&#10;Description automatically generated">
            <a:extLst>
              <a:ext uri="{FF2B5EF4-FFF2-40B4-BE49-F238E27FC236}">
                <a16:creationId xmlns:a16="http://schemas.microsoft.com/office/drawing/2014/main" id="{6B41C5C6-ED34-6A16-70C1-CA95316983A6}"/>
              </a:ext>
            </a:extLst>
          </p:cNvPr>
          <p:cNvPicPr>
            <a:picLocks noChangeAspect="1"/>
          </p:cNvPicPr>
          <p:nvPr userDrawn="1"/>
        </p:nvPicPr>
        <p:blipFill>
          <a:blip r:embed="rId2"/>
          <a:stretch>
            <a:fillRect/>
          </a:stretch>
        </p:blipFill>
        <p:spPr>
          <a:xfrm>
            <a:off x="0" y="893"/>
            <a:ext cx="12188825" cy="6856214"/>
          </a:xfrm>
          <a:prstGeom prst="rect">
            <a:avLst/>
          </a:prstGeom>
        </p:spPr>
      </p:pic>
    </p:spTree>
    <p:extLst>
      <p:ext uri="{BB962C8B-B14F-4D97-AF65-F5344CB8AC3E}">
        <p14:creationId xmlns:p14="http://schemas.microsoft.com/office/powerpoint/2010/main" val="61038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plash Slide Holms">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82576E5-2220-8AD1-A45F-D739F327AACC}"/>
              </a:ext>
            </a:extLst>
          </p:cNvPr>
          <p:cNvGrpSpPr/>
          <p:nvPr userDrawn="1"/>
        </p:nvGrpSpPr>
        <p:grpSpPr>
          <a:xfrm>
            <a:off x="-35560" y="0"/>
            <a:ext cx="12224385" cy="6858000"/>
            <a:chOff x="-35560" y="0"/>
            <a:chExt cx="12224385" cy="6858000"/>
          </a:xfrm>
        </p:grpSpPr>
        <p:pic>
          <p:nvPicPr>
            <p:cNvPr id="9" name="Picture 8">
              <a:extLst>
                <a:ext uri="{FF2B5EF4-FFF2-40B4-BE49-F238E27FC236}">
                  <a16:creationId xmlns:a16="http://schemas.microsoft.com/office/drawing/2014/main" id="{5725AB6F-1A4D-3D9C-C191-FCB0D306C100}"/>
                </a:ext>
              </a:extLst>
            </p:cNvPr>
            <p:cNvPicPr>
              <a:picLocks noChangeAspect="1"/>
            </p:cNvPicPr>
            <p:nvPr userDrawn="1"/>
          </p:nvPicPr>
          <p:blipFill rotWithShape="1">
            <a:blip r:embed="rId2"/>
            <a:srcRect l="5062" t="278" b="1"/>
            <a:stretch/>
          </p:blipFill>
          <p:spPr>
            <a:xfrm>
              <a:off x="12129924" y="0"/>
              <a:ext cx="58901" cy="6858000"/>
            </a:xfrm>
            <a:prstGeom prst="rect">
              <a:avLst/>
            </a:prstGeom>
          </p:spPr>
        </p:pic>
        <p:pic>
          <p:nvPicPr>
            <p:cNvPr id="5" name="Picture 4" descr="A picture containing application&#10;&#10;Description automatically generated">
              <a:extLst>
                <a:ext uri="{FF2B5EF4-FFF2-40B4-BE49-F238E27FC236}">
                  <a16:creationId xmlns:a16="http://schemas.microsoft.com/office/drawing/2014/main" id="{4D0B83C3-82BF-AC44-B1F0-83455CEDFF37}"/>
                </a:ext>
              </a:extLst>
            </p:cNvPr>
            <p:cNvPicPr>
              <a:picLocks noChangeAspect="1"/>
            </p:cNvPicPr>
            <p:nvPr userDrawn="1"/>
          </p:nvPicPr>
          <p:blipFill rotWithShape="1">
            <a:blip r:embed="rId3">
              <a:alphaModFix/>
            </a:blip>
            <a:srcRect l="-124" t="-13" r="-166" b="1"/>
            <a:stretch/>
          </p:blipFill>
          <p:spPr>
            <a:xfrm>
              <a:off x="-35560" y="0"/>
              <a:ext cx="12224385" cy="6857107"/>
            </a:xfrm>
            <a:prstGeom prst="rect">
              <a:avLst/>
            </a:prstGeom>
          </p:spPr>
        </p:pic>
      </p:grpSp>
    </p:spTree>
    <p:extLst>
      <p:ext uri="{BB962C8B-B14F-4D97-AF65-F5344CB8AC3E}">
        <p14:creationId xmlns:p14="http://schemas.microsoft.com/office/powerpoint/2010/main" val="399559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plash Slide Pheonix">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21CE7175-E723-E39D-93A3-47891DB12E7B}"/>
              </a:ext>
            </a:extLst>
          </p:cNvPr>
          <p:cNvPicPr>
            <a:picLocks noChangeAspect="1"/>
          </p:cNvPicPr>
          <p:nvPr userDrawn="1"/>
        </p:nvPicPr>
        <p:blipFill>
          <a:blip r:embed="rId2"/>
          <a:stretch>
            <a:fillRect/>
          </a:stretch>
        </p:blipFill>
        <p:spPr>
          <a:xfrm>
            <a:off x="0" y="560"/>
            <a:ext cx="12188825" cy="6856214"/>
          </a:xfrm>
          <a:prstGeom prst="rect">
            <a:avLst/>
          </a:prstGeom>
        </p:spPr>
      </p:pic>
    </p:spTree>
    <p:extLst>
      <p:ext uri="{BB962C8B-B14F-4D97-AF65-F5344CB8AC3E}">
        <p14:creationId xmlns:p14="http://schemas.microsoft.com/office/powerpoint/2010/main" val="328433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Single Speaker Title Slide Frank">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DAB859B-C881-4412-DAC3-0B963B57E10C}"/>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AF18E8BE-0A5B-478C-3E41-F0FD928C80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0FEF18A7-EE5B-2DF2-F96E-63BBB2133490}"/>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66028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ingle Speaker Title Slide Dakota">
    <p:spTree>
      <p:nvGrpSpPr>
        <p:cNvPr id="1" name=""/>
        <p:cNvGrpSpPr/>
        <p:nvPr/>
      </p:nvGrpSpPr>
      <p:grpSpPr>
        <a:xfrm>
          <a:off x="0" y="0"/>
          <a:ext cx="0" cy="0"/>
          <a:chOff x="0" y="0"/>
          <a:chExt cx="0" cy="0"/>
        </a:xfrm>
      </p:grpSpPr>
      <p:pic>
        <p:nvPicPr>
          <p:cNvPr id="9" name="Picture 8" descr="A picture containing text, swimming&#10;&#10;Description automatically generated">
            <a:extLst>
              <a:ext uri="{FF2B5EF4-FFF2-40B4-BE49-F238E27FC236}">
                <a16:creationId xmlns:a16="http://schemas.microsoft.com/office/drawing/2014/main" id="{094C6E5E-8D08-28DD-5827-8C3C56BC64E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8" name="Graphic 7">
            <a:extLst>
              <a:ext uri="{FF2B5EF4-FFF2-40B4-BE49-F238E27FC236}">
                <a16:creationId xmlns:a16="http://schemas.microsoft.com/office/drawing/2014/main" id="{73AF3967-9656-3579-F5ED-8F2BE6685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60745FCF-775A-2EEE-9F82-625D66BFE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46CF4834-C0B5-0F5D-06C6-E94EF8CB90FF}"/>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8908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ingle Speaker Title Slide Rene">
    <p:spTree>
      <p:nvGrpSpPr>
        <p:cNvPr id="1" name=""/>
        <p:cNvGrpSpPr/>
        <p:nvPr/>
      </p:nvGrpSpPr>
      <p:grpSpPr>
        <a:xfrm>
          <a:off x="0" y="0"/>
          <a:ext cx="0" cy="0"/>
          <a:chOff x="0" y="0"/>
          <a:chExt cx="0" cy="0"/>
        </a:xfrm>
      </p:grpSpPr>
      <p:pic>
        <p:nvPicPr>
          <p:cNvPr id="9" name="Picture 8" descr="A picture containing spectacles, accessory, goggles&#10;&#10;Description automatically generated">
            <a:extLst>
              <a:ext uri="{FF2B5EF4-FFF2-40B4-BE49-F238E27FC236}">
                <a16:creationId xmlns:a16="http://schemas.microsoft.com/office/drawing/2014/main" id="{C09F531C-F44B-F09B-3169-FB25660CD84A}"/>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5C9994BE-9915-09E4-9C4E-62D5CBB6EB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492D9E48-FBDA-4141-E97A-882B2456ED98}"/>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050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ingle Speaker Title Slide Holm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609029-ADB9-E1A2-DBB7-9610A40F49E1}"/>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5056C515-E390-258B-AC79-BD398295E9F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84F1F300-20EF-9B61-95F9-32155A559C21}"/>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71232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ingle Speaker Title Slide Pheonix">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40CC3DDB-3F47-9B52-CC1D-C045C4D8863B}"/>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16321304-B6E2-6109-CDCA-3C7294857B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0B351095-3834-7097-0C71-049E7E1E03B4}"/>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9801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Multi-Speaker Title Slide Frank">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47F8EF79-4CC4-2D70-5CFB-9F79A409F591}"/>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00351770-DC34-311E-B651-A6D72130EE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249896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Multi-Speaker Title Slide Dakota">
    <p:spTree>
      <p:nvGrpSpPr>
        <p:cNvPr id="1" name=""/>
        <p:cNvGrpSpPr/>
        <p:nvPr/>
      </p:nvGrpSpPr>
      <p:grpSpPr>
        <a:xfrm>
          <a:off x="0" y="0"/>
          <a:ext cx="0" cy="0"/>
          <a:chOff x="0" y="0"/>
          <a:chExt cx="0" cy="0"/>
        </a:xfrm>
      </p:grpSpPr>
      <p:pic>
        <p:nvPicPr>
          <p:cNvPr id="11" name="Picture 10" descr="A picture containing text, swimming&#10;&#10;Description automatically generated">
            <a:extLst>
              <a:ext uri="{FF2B5EF4-FFF2-40B4-BE49-F238E27FC236}">
                <a16:creationId xmlns:a16="http://schemas.microsoft.com/office/drawing/2014/main" id="{2634E2ED-BBDD-0E10-4D38-AEA5E81E54E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E115FAED-1D8C-55DC-FCF8-E70F77652A8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10135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2_Multi-Speaker Title Slide Rene">
    <p:spTree>
      <p:nvGrpSpPr>
        <p:cNvPr id="1" name=""/>
        <p:cNvGrpSpPr/>
        <p:nvPr/>
      </p:nvGrpSpPr>
      <p:grpSpPr>
        <a:xfrm>
          <a:off x="0" y="0"/>
          <a:ext cx="0" cy="0"/>
          <a:chOff x="0" y="0"/>
          <a:chExt cx="0" cy="0"/>
        </a:xfrm>
      </p:grpSpPr>
      <p:pic>
        <p:nvPicPr>
          <p:cNvPr id="11" name="Picture 10" descr="A picture containing spectacles, accessory, goggles&#10;&#10;Description automatically generated">
            <a:extLst>
              <a:ext uri="{FF2B5EF4-FFF2-40B4-BE49-F238E27FC236}">
                <a16:creationId xmlns:a16="http://schemas.microsoft.com/office/drawing/2014/main" id="{BBFCEF94-7D35-0B98-E539-823D4813080F}"/>
              </a:ext>
            </a:extLst>
          </p:cNvPr>
          <p:cNvPicPr>
            <a:picLocks noChangeAspect="1"/>
          </p:cNvPicPr>
          <p:nvPr userDrawn="1"/>
        </p:nvPicPr>
        <p:blipFill>
          <a:blip r:embed="rId2"/>
          <a:stretch>
            <a:fillRect/>
          </a:stretch>
        </p:blipFill>
        <p:spPr>
          <a:xfrm>
            <a:off x="359" y="0"/>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8D98C09F-60C0-1E88-DB39-26E705DD58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98745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3_Multi-Speaker Title Slide Holm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E5E722-F6DA-F484-727D-C3BBEBE6116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4FDE6A2C-448F-50A0-6957-5FE512EE16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8588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4_Multi-Speaker Title Slide Pheonix">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60B36E87-DEDC-CB2B-F653-5F152260609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03E2D48E-7F15-4F5B-403B-8782EA67A4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20549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BAC895-C070-611A-F0BF-A8439F35BE78}"/>
              </a:ext>
            </a:extLst>
          </p:cNvPr>
          <p:cNvSpPr txBox="1"/>
          <p:nvPr/>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pic>
        <p:nvPicPr>
          <p:cNvPr id="9" name="Graphic 8">
            <a:extLst>
              <a:ext uri="{FF2B5EF4-FFF2-40B4-BE49-F238E27FC236}">
                <a16:creationId xmlns:a16="http://schemas.microsoft.com/office/drawing/2014/main" id="{13A15910-C0CA-7A70-5E16-B24C53389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965" y="6337958"/>
            <a:ext cx="2210385" cy="149434"/>
          </a:xfrm>
          <a:prstGeom prst="rect">
            <a:avLst/>
          </a:prstGeom>
        </p:spPr>
      </p:pic>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87759" y="2011680"/>
            <a:ext cx="2578681" cy="388945"/>
          </a:xfrm>
        </p:spPr>
        <p:txBody>
          <a:bodyPr anchor="t" anchorCtr="0"/>
          <a:lstStyle>
            <a:lvl1pPr>
              <a:defRPr lang="en-US" sz="1600" b="0" kern="1200" dirty="0">
                <a:solidFill>
                  <a:schemeClr val="tx2"/>
                </a:solidFill>
                <a:latin typeface="+mj-lt"/>
                <a:ea typeface="+mj-ea"/>
                <a:cs typeface="+mj-cs"/>
              </a:defRPr>
            </a:lvl1pPr>
          </a:lstStyle>
          <a:p>
            <a:pPr marL="0" lvl="0" indent="0" algn="l" defTabSz="914400" rtl="0" eaLnBrk="1" latinLnBrk="0" hangingPunct="1">
              <a:lnSpc>
                <a:spcPct val="90000"/>
              </a:lnSpc>
              <a:spcBef>
                <a:spcPct val="0"/>
              </a:spcBef>
              <a:buClr>
                <a:schemeClr val="tx1">
                  <a:lumMod val="60000"/>
                  <a:lumOff val="40000"/>
                </a:schemeClr>
              </a:buClr>
              <a:buSzPct val="90000"/>
              <a:buFont typeface="Arial" panose="020B0604020202020204" pitchFamily="34" charset="0"/>
              <a:buNone/>
            </a:pPr>
            <a:r>
              <a:rPr lang="en-US"/>
              <a:t>Optional subtitle</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5302251" y="1490980"/>
            <a:ext cx="5005070" cy="4322783"/>
          </a:xfrm>
        </p:spPr>
        <p:txBody>
          <a:bodyPr anchor="t"/>
          <a:lstStyle>
            <a:lvl1pPr marL="0" indent="0">
              <a:spcBef>
                <a:spcPts val="1800"/>
              </a:spcBef>
              <a:buClr>
                <a:schemeClr val="accent2"/>
              </a:buClr>
              <a:buFont typeface="Open Sans" panose="020B0606030504020204" pitchFamily="34" charset="0"/>
              <a:buChar char="​"/>
              <a:defRPr sz="1800">
                <a:solidFill>
                  <a:schemeClr val="tx2"/>
                </a:solidFill>
                <a:latin typeface="Metropolis Semi Bold" panose="00000700000000000000" pitchFamily="2" charset="0"/>
              </a:defRPr>
            </a:lvl1pPr>
            <a:lvl2pPr marL="0" indent="0">
              <a:spcBef>
                <a:spcPts val="600"/>
              </a:spcBef>
              <a:buFont typeface="Open Sans" panose="020B0606030504020204" pitchFamily="34" charset="0"/>
              <a:buChar char="​"/>
              <a:defRPr sz="1400">
                <a:solidFill>
                  <a:schemeClr val="tx2"/>
                </a:solidFill>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a:t>
            </a:r>
          </a:p>
          <a:p>
            <a:pPr marL="0" lvl="1" indent="0" algn="l" defTabSz="914400" rtl="0" eaLnBrk="1" latinLnBrk="0" hangingPunct="1">
              <a:lnSpc>
                <a:spcPct val="100000"/>
              </a:lnSpc>
              <a:spcBef>
                <a:spcPts val="600"/>
              </a:spcBef>
              <a:buClr>
                <a:srgbClr val="1CC4BB"/>
              </a:buClr>
              <a:buSzPct val="90000"/>
              <a:buFont typeface="Arial" panose="020B0604020202020204" pitchFamily="34" charset="0"/>
              <a:buChar char="​"/>
              <a:defRPr/>
            </a:pPr>
            <a:r>
              <a:rPr lang="en-US"/>
              <a:t>Second level</a:t>
            </a:r>
          </a:p>
        </p:txBody>
      </p:sp>
      <p:pic>
        <p:nvPicPr>
          <p:cNvPr id="7" name="Picture 6" descr="A picture containing silhouette&#10;&#10;Description automatically generated">
            <a:extLst>
              <a:ext uri="{FF2B5EF4-FFF2-40B4-BE49-F238E27FC236}">
                <a16:creationId xmlns:a16="http://schemas.microsoft.com/office/drawing/2014/main" id="{60DE264B-46BD-4518-B50D-E6C4B8B020B6}"/>
              </a:ext>
            </a:extLst>
          </p:cNvPr>
          <p:cNvPicPr>
            <a:picLocks noChangeAspect="1"/>
          </p:cNvPicPr>
          <p:nvPr userDrawn="1"/>
        </p:nvPicPr>
        <p:blipFill>
          <a:blip r:embed="rId4"/>
          <a:stretch>
            <a:fillRect/>
          </a:stretch>
        </p:blipFill>
        <p:spPr>
          <a:xfrm>
            <a:off x="0" y="893"/>
            <a:ext cx="12188825" cy="6856214"/>
          </a:xfrm>
          <a:prstGeom prst="rect">
            <a:avLst/>
          </a:prstGeom>
        </p:spPr>
      </p:pic>
      <p:sp>
        <p:nvSpPr>
          <p:cNvPr id="8" name="TextBox 7">
            <a:extLst>
              <a:ext uri="{FF2B5EF4-FFF2-40B4-BE49-F238E27FC236}">
                <a16:creationId xmlns:a16="http://schemas.microsoft.com/office/drawing/2014/main" id="{41966290-3FD9-B17D-F423-255875113A05}"/>
              </a:ext>
            </a:extLst>
          </p:cNvPr>
          <p:cNvSpPr txBox="1"/>
          <p:nvPr userDrawn="1"/>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pic>
        <p:nvPicPr>
          <p:cNvPr id="10" name="Graphic 9">
            <a:extLst>
              <a:ext uri="{FF2B5EF4-FFF2-40B4-BE49-F238E27FC236}">
                <a16:creationId xmlns:a16="http://schemas.microsoft.com/office/drawing/2014/main" id="{7268E098-ACAC-C018-B500-075938388F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6337958"/>
            <a:ext cx="2210385" cy="149434"/>
          </a:xfrm>
          <a:prstGeom prst="rect">
            <a:avLst/>
          </a:prstGeom>
        </p:spPr>
      </p:pic>
    </p:spTree>
    <p:extLst>
      <p:ext uri="{BB962C8B-B14F-4D97-AF65-F5344CB8AC3E}">
        <p14:creationId xmlns:p14="http://schemas.microsoft.com/office/powerpoint/2010/main" val="79256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Section Header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4D8D00F9-45E8-CD70-B394-5A5A7ABFBFE6}"/>
              </a:ext>
            </a:extLst>
          </p:cNvPr>
          <p:cNvPicPr>
            <a:picLocks noChangeAspect="1"/>
          </p:cNvPicPr>
          <p:nvPr userDrawn="1"/>
        </p:nvPicPr>
        <p:blipFill>
          <a:blip r:embed="rId2">
            <a:alphaModFix/>
          </a:blip>
          <a:stretch>
            <a:fillRect/>
          </a:stretch>
        </p:blipFill>
        <p:spPr>
          <a:xfrm>
            <a:off x="0"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965" y="6337958"/>
            <a:ext cx="2210385" cy="149434"/>
          </a:xfrm>
          <a:prstGeom prst="rect">
            <a:avLst/>
          </a:prstGeom>
        </p:spPr>
      </p:pic>
      <p:sp>
        <p:nvSpPr>
          <p:cNvPr id="11" name="Copyright" descr="Confidential copyright VMware, Inc. 2021">
            <a:extLst>
              <a:ext uri="{FF2B5EF4-FFF2-40B4-BE49-F238E27FC236}">
                <a16:creationId xmlns:a16="http://schemas.microsoft.com/office/drawing/2014/main" id="{0FF187E5-0D32-4F30-8166-06ECAAA3B504}"/>
              </a:ext>
            </a:extLst>
          </p:cNvPr>
          <p:cNvSpPr txBox="1"/>
          <p:nvPr/>
        </p:nvSpPr>
        <p:spPr bwMode="white">
          <a:xfrm flipH="1">
            <a:off x="115903" y="6626564"/>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©2021 VMware, Inc.</a:t>
            </a:r>
          </a:p>
        </p:txBody>
      </p:sp>
      <p:pic>
        <p:nvPicPr>
          <p:cNvPr id="15" name="Graphic 14">
            <a:extLst>
              <a:ext uri="{FF2B5EF4-FFF2-40B4-BE49-F238E27FC236}">
                <a16:creationId xmlns:a16="http://schemas.microsoft.com/office/drawing/2014/main" id="{6E958CB7-7FF5-8E0F-555B-767AAE883E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3625" y="3820426"/>
            <a:ext cx="722208" cy="345404"/>
          </a:xfrm>
          <a:prstGeom prst="rect">
            <a:avLst/>
          </a:prstGeom>
        </p:spPr>
      </p:pic>
      <p:pic>
        <p:nvPicPr>
          <p:cNvPr id="17" name="Graphic 16">
            <a:extLst>
              <a:ext uri="{FF2B5EF4-FFF2-40B4-BE49-F238E27FC236}">
                <a16:creationId xmlns:a16="http://schemas.microsoft.com/office/drawing/2014/main" id="{349C827C-E1E3-EC4F-9780-5AA5B78FB633}"/>
              </a:ext>
            </a:extLst>
          </p:cNvPr>
          <p:cNvPicPr>
            <a:picLocks noChangeAspect="1"/>
          </p:cNvPicPr>
          <p:nvPr/>
        </p:nvPicPr>
        <p:blipFill>
          <a:blip r:embed="rId7">
            <a:alphaModFix amt="45000"/>
            <a:extLst>
              <a:ext uri="{96DAC541-7B7A-43D3-8B79-37D633B846F1}">
                <asvg:svgBlip xmlns:asvg="http://schemas.microsoft.com/office/drawing/2016/SVG/main" r:embed="rId8"/>
              </a:ext>
            </a:extLst>
          </a:blip>
          <a:srcRect b="798"/>
          <a:stretch>
            <a:fillRect/>
          </a:stretch>
        </p:blipFill>
        <p:spPr>
          <a:xfrm flipH="1">
            <a:off x="5707779" y="28577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19" name="Graphic 18">
            <a:extLst>
              <a:ext uri="{FF2B5EF4-FFF2-40B4-BE49-F238E27FC236}">
                <a16:creationId xmlns:a16="http://schemas.microsoft.com/office/drawing/2014/main" id="{A9B5AC47-F481-5D1B-2D79-35D8C1388D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08596" y="1201445"/>
            <a:ext cx="2665814" cy="781360"/>
          </a:xfrm>
          <a:prstGeom prst="rect">
            <a:avLst/>
          </a:prstGeom>
        </p:spPr>
      </p:pic>
      <p:pic>
        <p:nvPicPr>
          <p:cNvPr id="22" name="Graphic 21">
            <a:extLst>
              <a:ext uri="{FF2B5EF4-FFF2-40B4-BE49-F238E27FC236}">
                <a16:creationId xmlns:a16="http://schemas.microsoft.com/office/drawing/2014/main" id="{060521D3-FF62-94D7-ADEC-8F9FDA23FEF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208596" y="1201445"/>
            <a:ext cx="2665814" cy="781360"/>
          </a:xfrm>
          <a:prstGeom prst="rect">
            <a:avLst/>
          </a:prstGeom>
        </p:spPr>
      </p:pic>
      <p:pic>
        <p:nvPicPr>
          <p:cNvPr id="21" name="Picture 20" descr="Icon&#10;&#10;Description automatically generated with medium confidence">
            <a:extLst>
              <a:ext uri="{FF2B5EF4-FFF2-40B4-BE49-F238E27FC236}">
                <a16:creationId xmlns:a16="http://schemas.microsoft.com/office/drawing/2014/main" id="{14769B90-EF14-0494-DC85-06F26350A5A9}"/>
              </a:ext>
            </a:extLst>
          </p:cNvPr>
          <p:cNvPicPr>
            <a:picLocks noChangeAspect="1"/>
          </p:cNvPicPr>
          <p:nvPr/>
        </p:nvPicPr>
        <p:blipFill rotWithShape="1">
          <a:blip r:embed="rId11"/>
          <a:srcRect r="16811" b="20092"/>
          <a:stretch/>
        </p:blipFill>
        <p:spPr>
          <a:xfrm>
            <a:off x="6474885" y="1369482"/>
            <a:ext cx="5713940" cy="5488518"/>
          </a:xfrm>
          <a:prstGeom prst="rect">
            <a:avLst/>
          </a:pr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73169" y="2242688"/>
            <a:ext cx="1734614" cy="508422"/>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910177" y="3470581"/>
            <a:ext cx="1245868" cy="476361"/>
          </a:xfrm>
          <a:prstGeom prst="rect">
            <a:avLst/>
          </a:prstGeom>
        </p:spPr>
      </p:pic>
    </p:spTree>
    <p:extLst>
      <p:ext uri="{BB962C8B-B14F-4D97-AF65-F5344CB8AC3E}">
        <p14:creationId xmlns:p14="http://schemas.microsoft.com/office/powerpoint/2010/main" val="107236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C35D31F3-E617-DAC5-B3CF-BECF271C5937}"/>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194B199C-4C3C-E01A-2600-E7126D685BC2}"/>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rcRect b="798"/>
          <a:stretch>
            <a:fillRect/>
          </a:stretch>
        </p:blipFill>
        <p:spPr>
          <a:xfrm flipH="1">
            <a:off x="4946651" y="4748847"/>
            <a:ext cx="1943100" cy="715963"/>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6" name="Graphic 5">
            <a:extLst>
              <a:ext uri="{FF2B5EF4-FFF2-40B4-BE49-F238E27FC236}">
                <a16:creationId xmlns:a16="http://schemas.microsoft.com/office/drawing/2014/main" id="{BB42C33E-7B9F-74AB-C594-0420102F3D7E}"/>
              </a:ext>
            </a:extLst>
          </p:cNvPr>
          <p:cNvPicPr>
            <a:picLocks noChangeAspect="1"/>
          </p:cNvPicPr>
          <p:nvPr/>
        </p:nvPicPr>
        <p:blipFill>
          <a:blip r:embed="rId5">
            <a:alphaModFix amt="64000"/>
            <a:extLst>
              <a:ext uri="{96DAC541-7B7A-43D3-8B79-37D633B846F1}">
                <asvg:svgBlip xmlns:asvg="http://schemas.microsoft.com/office/drawing/2016/SVG/main" r:embed="rId6"/>
              </a:ext>
            </a:extLst>
          </a:blip>
          <a:stretch>
            <a:fillRect/>
          </a:stretch>
        </p:blipFill>
        <p:spPr>
          <a:xfrm flipH="1">
            <a:off x="5988049" y="3102820"/>
            <a:ext cx="1195069" cy="456938"/>
          </a:xfrm>
          <a:prstGeom prst="rect">
            <a:avLst/>
          </a:prstGeom>
        </p:spPr>
      </p:pic>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965" y="6337958"/>
            <a:ext cx="2210385" cy="149434"/>
          </a:xfrm>
          <a:prstGeom prst="rect">
            <a:avLst/>
          </a:prstGeom>
        </p:spPr>
      </p:pic>
      <p:pic>
        <p:nvPicPr>
          <p:cNvPr id="16" name="Picture 15" descr="Icon&#10;&#10;Description automatically generated">
            <a:extLst>
              <a:ext uri="{FF2B5EF4-FFF2-40B4-BE49-F238E27FC236}">
                <a16:creationId xmlns:a16="http://schemas.microsoft.com/office/drawing/2014/main" id="{82C5701C-B30D-D5A5-92F8-11F2F64CC2B7}"/>
              </a:ext>
            </a:extLst>
          </p:cNvPr>
          <p:cNvPicPr>
            <a:picLocks noChangeAspect="1"/>
          </p:cNvPicPr>
          <p:nvPr userDrawn="1"/>
        </p:nvPicPr>
        <p:blipFill rotWithShape="1">
          <a:blip r:embed="rId9"/>
          <a:srcRect r="16512" b="20286"/>
          <a:stretch/>
        </p:blipFill>
        <p:spPr>
          <a:xfrm>
            <a:off x="6457950" y="1382638"/>
            <a:ext cx="5730875" cy="5475362"/>
          </a:xfrm>
          <a:prstGeom prst="rect">
            <a:avLst/>
          </a:prstGeom>
        </p:spPr>
      </p:pic>
      <p:pic>
        <p:nvPicPr>
          <p:cNvPr id="20" name="Graphic 19">
            <a:extLst>
              <a:ext uri="{FF2B5EF4-FFF2-40B4-BE49-F238E27FC236}">
                <a16:creationId xmlns:a16="http://schemas.microsoft.com/office/drawing/2014/main" id="{DE4A3A97-10E2-AD71-11F4-8BF75FD2A14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449961" y="3479343"/>
            <a:ext cx="2550886" cy="747674"/>
          </a:xfrm>
          <a:prstGeom prst="rect">
            <a:avLst/>
          </a:prstGeom>
        </p:spPr>
      </p:pic>
      <p:pic>
        <p:nvPicPr>
          <p:cNvPr id="8" name="Graphic 7">
            <a:extLst>
              <a:ext uri="{FF2B5EF4-FFF2-40B4-BE49-F238E27FC236}">
                <a16:creationId xmlns:a16="http://schemas.microsoft.com/office/drawing/2014/main" id="{298FAD11-520A-7523-13D1-A7F0C9DB8E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38578" y="5277802"/>
            <a:ext cx="941580" cy="450321"/>
          </a:xfrm>
          <a:prstGeom prst="rect">
            <a:avLst/>
          </a:prstGeom>
        </p:spPr>
      </p:pic>
    </p:spTree>
    <p:extLst>
      <p:ext uri="{BB962C8B-B14F-4D97-AF65-F5344CB8AC3E}">
        <p14:creationId xmlns:p14="http://schemas.microsoft.com/office/powerpoint/2010/main" val="426864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ection Header 3">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C2BC58CF-C0F7-9C23-39CA-E7EA73E80EA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6EA2CADD-B177-3FA1-8D09-8110C1652790}"/>
              </a:ext>
            </a:extLst>
          </p:cNvPr>
          <p:cNvPicPr>
            <a:picLocks noChangeAspect="1"/>
          </p:cNvPicPr>
          <p:nvPr/>
        </p:nvPicPr>
        <p:blipFill>
          <a:blip r:embed="rId3">
            <a:alphaModFix amt="45000"/>
            <a:extLst>
              <a:ext uri="{96DAC541-7B7A-43D3-8B79-37D633B846F1}">
                <asvg:svgBlip xmlns:asvg="http://schemas.microsoft.com/office/drawing/2016/SVG/main" r:embed="rId4"/>
              </a:ext>
            </a:extLst>
          </a:blip>
          <a:srcRect b="798"/>
          <a:stretch>
            <a:fillRect/>
          </a:stretch>
        </p:blipFill>
        <p:spPr>
          <a:xfrm flipH="1">
            <a:off x="5213349" y="4975460"/>
            <a:ext cx="1517651" cy="55920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grpSp>
        <p:nvGrpSpPr>
          <p:cNvPr id="28" name="Group 27">
            <a:extLst>
              <a:ext uri="{FF2B5EF4-FFF2-40B4-BE49-F238E27FC236}">
                <a16:creationId xmlns:a16="http://schemas.microsoft.com/office/drawing/2014/main" id="{3AE8F05F-40AB-15E3-07A0-4AA1DA3F0FEC}"/>
              </a:ext>
            </a:extLst>
          </p:cNvPr>
          <p:cNvGrpSpPr/>
          <p:nvPr/>
        </p:nvGrpSpPr>
        <p:grpSpPr>
          <a:xfrm>
            <a:off x="6444295" y="1369482"/>
            <a:ext cx="5744530" cy="5488518"/>
            <a:chOff x="6444295" y="1369482"/>
            <a:chExt cx="5744530" cy="5488518"/>
          </a:xfrm>
        </p:grpSpPr>
        <p:pic>
          <p:nvPicPr>
            <p:cNvPr id="7" name="Picture 6" descr="Icon&#10;&#10;Description automatically generated">
              <a:extLst>
                <a:ext uri="{FF2B5EF4-FFF2-40B4-BE49-F238E27FC236}">
                  <a16:creationId xmlns:a16="http://schemas.microsoft.com/office/drawing/2014/main" id="{6D086B5B-90B4-18C1-3B6E-7D956AB13E6A}"/>
                </a:ext>
              </a:extLst>
            </p:cNvPr>
            <p:cNvPicPr>
              <a:picLocks noChangeAspect="1"/>
            </p:cNvPicPr>
            <p:nvPr/>
          </p:nvPicPr>
          <p:blipFill rotWithShape="1">
            <a:blip r:embed="rId5"/>
            <a:srcRect r="16365" b="20092"/>
            <a:stretch/>
          </p:blipFill>
          <p:spPr>
            <a:xfrm>
              <a:off x="6444295" y="1369482"/>
              <a:ext cx="5744530" cy="5488518"/>
            </a:xfrm>
            <a:prstGeom prst="rect">
              <a:avLst/>
            </a:prstGeom>
          </p:spPr>
        </p:pic>
        <p:sp>
          <p:nvSpPr>
            <p:cNvPr id="14" name="Right Triangle 13">
              <a:extLst>
                <a:ext uri="{FF2B5EF4-FFF2-40B4-BE49-F238E27FC236}">
                  <a16:creationId xmlns:a16="http://schemas.microsoft.com/office/drawing/2014/main" id="{54F3CB60-DB66-059C-6533-08F7B5A4C730}"/>
                </a:ext>
              </a:extLst>
            </p:cNvPr>
            <p:cNvSpPr/>
            <p:nvPr/>
          </p:nvSpPr>
          <p:spPr>
            <a:xfrm rot="16200000">
              <a:off x="12057064" y="6726238"/>
              <a:ext cx="146050" cy="117473"/>
            </a:xfrm>
            <a:prstGeom prst="rtTriangle">
              <a:avLst/>
            </a:prstGeom>
            <a:solidFill>
              <a:srgbClr val="98CBE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9965" y="6337958"/>
            <a:ext cx="2210385" cy="149434"/>
          </a:xfrm>
          <a:prstGeom prst="rect">
            <a:avLst/>
          </a:prstGeom>
        </p:spPr>
      </p:pic>
      <p:pic>
        <p:nvPicPr>
          <p:cNvPr id="6" name="Graphic 5">
            <a:extLst>
              <a:ext uri="{FF2B5EF4-FFF2-40B4-BE49-F238E27FC236}">
                <a16:creationId xmlns:a16="http://schemas.microsoft.com/office/drawing/2014/main" id="{BAF37292-53AA-DE9B-EB47-25FDAB90C7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4600" y="2179003"/>
            <a:ext cx="722208" cy="345404"/>
          </a:xfrm>
          <a:prstGeom prst="rect">
            <a:avLst/>
          </a:prstGeom>
        </p:spPr>
      </p:pic>
      <p:pic>
        <p:nvPicPr>
          <p:cNvPr id="8" name="Graphic 7">
            <a:extLst>
              <a:ext uri="{FF2B5EF4-FFF2-40B4-BE49-F238E27FC236}">
                <a16:creationId xmlns:a16="http://schemas.microsoft.com/office/drawing/2014/main" id="{5EBE3846-9206-B783-0615-C3143C1AD5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718300" y="2283297"/>
            <a:ext cx="1245868" cy="476361"/>
          </a:xfrm>
          <a:prstGeom prst="rect">
            <a:avLst/>
          </a:prstGeom>
        </p:spPr>
      </p:pic>
      <p:pic>
        <p:nvPicPr>
          <p:cNvPr id="9" name="Graphic 8">
            <a:extLst>
              <a:ext uri="{FF2B5EF4-FFF2-40B4-BE49-F238E27FC236}">
                <a16:creationId xmlns:a16="http://schemas.microsoft.com/office/drawing/2014/main" id="{CB96816A-63B8-F7F4-4831-ACEB76C358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38578" y="5277802"/>
            <a:ext cx="941580" cy="450321"/>
          </a:xfrm>
          <a:prstGeom prst="rect">
            <a:avLst/>
          </a:prstGeom>
        </p:spPr>
      </p:pic>
      <p:pic>
        <p:nvPicPr>
          <p:cNvPr id="10" name="Graphic 9">
            <a:extLst>
              <a:ext uri="{FF2B5EF4-FFF2-40B4-BE49-F238E27FC236}">
                <a16:creationId xmlns:a16="http://schemas.microsoft.com/office/drawing/2014/main" id="{59997569-C42D-DF37-651C-5665ECCAD9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40399" y="4426757"/>
            <a:ext cx="1333347" cy="390809"/>
          </a:xfrm>
          <a:prstGeom prst="rect">
            <a:avLst/>
          </a:prstGeom>
        </p:spPr>
      </p:pic>
    </p:spTree>
    <p:extLst>
      <p:ext uri="{BB962C8B-B14F-4D97-AF65-F5344CB8AC3E}">
        <p14:creationId xmlns:p14="http://schemas.microsoft.com/office/powerpoint/2010/main" val="418808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ection Header 4">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CDCEC48B-A39C-5C7A-32F9-FA04C36D26E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pic>
        <p:nvPicPr>
          <p:cNvPr id="21" name="Graphic 20">
            <a:extLst>
              <a:ext uri="{FF2B5EF4-FFF2-40B4-BE49-F238E27FC236}">
                <a16:creationId xmlns:a16="http://schemas.microsoft.com/office/drawing/2014/main" id="{AFE5C861-01BD-CA05-E982-E5542AAD85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9225" y="2681659"/>
            <a:ext cx="722208" cy="345404"/>
          </a:xfrm>
          <a:prstGeom prst="rect">
            <a:avLst/>
          </a:prstGeom>
        </p:spPr>
      </p:pic>
      <p:pic>
        <p:nvPicPr>
          <p:cNvPr id="22" name="Graphic 21">
            <a:extLst>
              <a:ext uri="{FF2B5EF4-FFF2-40B4-BE49-F238E27FC236}">
                <a16:creationId xmlns:a16="http://schemas.microsoft.com/office/drawing/2014/main" id="{2C674328-C77B-550A-3387-0A14D19BD2F9}"/>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741646" y="5313049"/>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4" name="Graphic 23">
            <a:extLst>
              <a:ext uri="{FF2B5EF4-FFF2-40B4-BE49-F238E27FC236}">
                <a16:creationId xmlns:a16="http://schemas.microsoft.com/office/drawing/2014/main" id="{F6EACD85-5249-FC23-9DF0-BC219FCE0F6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804063" y="4655844"/>
            <a:ext cx="2665814" cy="78136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965" y="6337958"/>
            <a:ext cx="2210385" cy="149434"/>
          </a:xfrm>
          <a:prstGeom prst="rect">
            <a:avLst/>
          </a:prstGeom>
        </p:spPr>
      </p:pic>
      <p:pic>
        <p:nvPicPr>
          <p:cNvPr id="27" name="Picture 26" descr="Icon&#10;&#10;Description automatically generated">
            <a:extLst>
              <a:ext uri="{FF2B5EF4-FFF2-40B4-BE49-F238E27FC236}">
                <a16:creationId xmlns:a16="http://schemas.microsoft.com/office/drawing/2014/main" id="{32F4E2E8-409A-A975-AC37-771418BC06A5}"/>
              </a:ext>
            </a:extLst>
          </p:cNvPr>
          <p:cNvPicPr>
            <a:picLocks noChangeAspect="1"/>
          </p:cNvPicPr>
          <p:nvPr userDrawn="1"/>
        </p:nvPicPr>
        <p:blipFill>
          <a:blip r:embed="rId11">
            <a:alphaModFix/>
          </a:blip>
          <a:srcRect/>
          <a:stretch>
            <a:fillRect/>
          </a:stretch>
        </p:blipFill>
        <p:spPr>
          <a:xfrm>
            <a:off x="6444295" y="1369482"/>
            <a:ext cx="6876241" cy="6876241"/>
          </a:xfrm>
          <a:custGeom>
            <a:avLst/>
            <a:gdLst>
              <a:gd name="connsiteX0" fmla="*/ 6755239 w 6876241"/>
              <a:gd name="connsiteY0" fmla="*/ 6758519 h 6876241"/>
              <a:gd name="connsiteX1" fmla="*/ 6876241 w 6876241"/>
              <a:gd name="connsiteY1" fmla="*/ 6758519 h 6876241"/>
              <a:gd name="connsiteX2" fmla="*/ 6876241 w 6876241"/>
              <a:gd name="connsiteY2" fmla="*/ 6876241 h 6876241"/>
              <a:gd name="connsiteX3" fmla="*/ 6755239 w 6876241"/>
              <a:gd name="connsiteY3" fmla="*/ 6876241 h 6876241"/>
              <a:gd name="connsiteX4" fmla="*/ 0 w 6876241"/>
              <a:gd name="connsiteY4" fmla="*/ 0 h 6876241"/>
              <a:gd name="connsiteX5" fmla="*/ 5744530 w 6876241"/>
              <a:gd name="connsiteY5" fmla="*/ 0 h 6876241"/>
              <a:gd name="connsiteX6" fmla="*/ 5744530 w 6876241"/>
              <a:gd name="connsiteY6" fmla="*/ 5488518 h 6876241"/>
              <a:gd name="connsiteX7" fmla="*/ 0 w 6876241"/>
              <a:gd name="connsiteY7" fmla="*/ 5488518 h 687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6241" h="6876241">
                <a:moveTo>
                  <a:pt x="6755239" y="6758519"/>
                </a:moveTo>
                <a:lnTo>
                  <a:pt x="6876241" y="6758519"/>
                </a:lnTo>
                <a:lnTo>
                  <a:pt x="6876241" y="6876241"/>
                </a:lnTo>
                <a:lnTo>
                  <a:pt x="6755239" y="6876241"/>
                </a:lnTo>
                <a:close/>
                <a:moveTo>
                  <a:pt x="0" y="0"/>
                </a:moveTo>
                <a:lnTo>
                  <a:pt x="5744530" y="0"/>
                </a:lnTo>
                <a:lnTo>
                  <a:pt x="5744530" y="5488518"/>
                </a:lnTo>
                <a:lnTo>
                  <a:pt x="0" y="5488518"/>
                </a:lnTo>
                <a:close/>
              </a:path>
            </a:pathLst>
          </a:cu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6597" y="1828800"/>
            <a:ext cx="1991253" cy="583644"/>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815178" y="2158248"/>
            <a:ext cx="1245868" cy="476361"/>
          </a:xfrm>
          <a:prstGeom prst="rect">
            <a:avLst/>
          </a:prstGeom>
        </p:spPr>
      </p:pic>
      <p:pic>
        <p:nvPicPr>
          <p:cNvPr id="18" name="Graphic 17">
            <a:extLst>
              <a:ext uri="{FF2B5EF4-FFF2-40B4-BE49-F238E27FC236}">
                <a16:creationId xmlns:a16="http://schemas.microsoft.com/office/drawing/2014/main" id="{CFCA7C9E-162D-1D23-C352-8CBAA24881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03333" y="4132961"/>
            <a:ext cx="1380451" cy="404616"/>
          </a:xfrm>
          <a:prstGeom prst="rect">
            <a:avLst/>
          </a:prstGeom>
        </p:spPr>
      </p:pic>
    </p:spTree>
    <p:extLst>
      <p:ext uri="{BB962C8B-B14F-4D97-AF65-F5344CB8AC3E}">
        <p14:creationId xmlns:p14="http://schemas.microsoft.com/office/powerpoint/2010/main" val="35188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ection Header 5">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151E622C-0424-9DA2-7CB0-B4DB4290E5F1}"/>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21" name="Graphic 20">
            <a:extLst>
              <a:ext uri="{FF2B5EF4-FFF2-40B4-BE49-F238E27FC236}">
                <a16:creationId xmlns:a16="http://schemas.microsoft.com/office/drawing/2014/main" id="{D2DCA6D1-23F7-FC90-B386-057A1EC0DA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37292" y="5132759"/>
            <a:ext cx="722208" cy="345404"/>
          </a:xfrm>
          <a:prstGeom prst="rect">
            <a:avLst/>
          </a:prstGeom>
        </p:spPr>
      </p:pic>
      <p:pic>
        <p:nvPicPr>
          <p:cNvPr id="22" name="Graphic 21">
            <a:extLst>
              <a:ext uri="{FF2B5EF4-FFF2-40B4-BE49-F238E27FC236}">
                <a16:creationId xmlns:a16="http://schemas.microsoft.com/office/drawing/2014/main" id="{04EBF3D8-5B80-8D56-7D11-B29E66C1A8B5}"/>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352179" y="49405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6" name="Graphic 25">
            <a:extLst>
              <a:ext uri="{FF2B5EF4-FFF2-40B4-BE49-F238E27FC236}">
                <a16:creationId xmlns:a16="http://schemas.microsoft.com/office/drawing/2014/main" id="{BFF2AD48-18A3-063B-80FA-17BBBAFBF9B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776796" y="1404645"/>
            <a:ext cx="2665814" cy="781360"/>
          </a:xfrm>
          <a:prstGeom prst="rect">
            <a:avLst/>
          </a:prstGeom>
        </p:spPr>
      </p:pic>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965" y="6337958"/>
            <a:ext cx="2210385" cy="149434"/>
          </a:xfrm>
          <a:prstGeom prst="rect">
            <a:avLst/>
          </a:prstGeom>
        </p:spPr>
      </p:pic>
      <p:grpSp>
        <p:nvGrpSpPr>
          <p:cNvPr id="12" name="Group 11">
            <a:extLst>
              <a:ext uri="{FF2B5EF4-FFF2-40B4-BE49-F238E27FC236}">
                <a16:creationId xmlns:a16="http://schemas.microsoft.com/office/drawing/2014/main" id="{CB98D60A-E263-56C3-E36C-D6CD91FE59B3}"/>
              </a:ext>
            </a:extLst>
          </p:cNvPr>
          <p:cNvGrpSpPr/>
          <p:nvPr/>
        </p:nvGrpSpPr>
        <p:grpSpPr>
          <a:xfrm>
            <a:off x="6446477" y="1369482"/>
            <a:ext cx="5742348" cy="5488518"/>
            <a:chOff x="6446477" y="1369482"/>
            <a:chExt cx="5742348" cy="5488518"/>
          </a:xfrm>
        </p:grpSpPr>
        <p:pic>
          <p:nvPicPr>
            <p:cNvPr id="24" name="Picture 23" descr="Icon&#10;&#10;Description automatically generated">
              <a:extLst>
                <a:ext uri="{FF2B5EF4-FFF2-40B4-BE49-F238E27FC236}">
                  <a16:creationId xmlns:a16="http://schemas.microsoft.com/office/drawing/2014/main" id="{D192642E-A814-61D7-8BCF-A1A599505B7C}"/>
                </a:ext>
              </a:extLst>
            </p:cNvPr>
            <p:cNvPicPr>
              <a:picLocks noChangeAspect="1"/>
            </p:cNvPicPr>
            <p:nvPr/>
          </p:nvPicPr>
          <p:blipFill>
            <a:blip r:embed="rId11"/>
            <a:srcRect r="16437" b="20181"/>
            <a:stretch>
              <a:fillRect/>
            </a:stretch>
          </p:blipFill>
          <p:spPr>
            <a:xfrm>
              <a:off x="6446477" y="1369482"/>
              <a:ext cx="5742348" cy="5488518"/>
            </a:xfrm>
            <a:custGeom>
              <a:avLst/>
              <a:gdLst>
                <a:gd name="connsiteX0" fmla="*/ 0 w 5742348"/>
                <a:gd name="connsiteY0" fmla="*/ 0 h 5488518"/>
                <a:gd name="connsiteX1" fmla="*/ 5742348 w 5742348"/>
                <a:gd name="connsiteY1" fmla="*/ 0 h 5488518"/>
                <a:gd name="connsiteX2" fmla="*/ 5742348 w 5742348"/>
                <a:gd name="connsiteY2" fmla="*/ 5488518 h 5488518"/>
                <a:gd name="connsiteX3" fmla="*/ 0 w 5742348"/>
                <a:gd name="connsiteY3" fmla="*/ 5488518 h 5488518"/>
              </a:gdLst>
              <a:ahLst/>
              <a:cxnLst>
                <a:cxn ang="0">
                  <a:pos x="connsiteX0" y="connsiteY0"/>
                </a:cxn>
                <a:cxn ang="0">
                  <a:pos x="connsiteX1" y="connsiteY1"/>
                </a:cxn>
                <a:cxn ang="0">
                  <a:pos x="connsiteX2" y="connsiteY2"/>
                </a:cxn>
                <a:cxn ang="0">
                  <a:pos x="connsiteX3" y="connsiteY3"/>
                </a:cxn>
              </a:cxnLst>
              <a:rect l="l" t="t" r="r" b="b"/>
              <a:pathLst>
                <a:path w="5742348" h="5488518">
                  <a:moveTo>
                    <a:pt x="0" y="0"/>
                  </a:moveTo>
                  <a:lnTo>
                    <a:pt x="5742348" y="0"/>
                  </a:lnTo>
                  <a:lnTo>
                    <a:pt x="5742348" y="5488518"/>
                  </a:lnTo>
                  <a:lnTo>
                    <a:pt x="0" y="5488518"/>
                  </a:lnTo>
                  <a:close/>
                </a:path>
              </a:pathLst>
            </a:custGeom>
          </p:spPr>
        </p:pic>
        <p:sp>
          <p:nvSpPr>
            <p:cNvPr id="10" name="Rectangle 9">
              <a:extLst>
                <a:ext uri="{FF2B5EF4-FFF2-40B4-BE49-F238E27FC236}">
                  <a16:creationId xmlns:a16="http://schemas.microsoft.com/office/drawing/2014/main" id="{958F5C9A-C650-740A-8FAC-D1A607E8C126}"/>
                </a:ext>
              </a:extLst>
            </p:cNvPr>
            <p:cNvSpPr/>
            <p:nvPr/>
          </p:nvSpPr>
          <p:spPr>
            <a:xfrm>
              <a:off x="12065000" y="6743700"/>
              <a:ext cx="123825" cy="114300"/>
            </a:xfrm>
            <a:prstGeom prst="rect">
              <a:avLst/>
            </a:prstGeom>
            <a:solidFill>
              <a:srgbClr val="19B8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5994844" y="4232581"/>
            <a:ext cx="1245868" cy="476361"/>
          </a:xfrm>
          <a:prstGeom prst="rect">
            <a:avLst/>
          </a:prstGeom>
        </p:spPr>
      </p:pic>
      <p:pic>
        <p:nvPicPr>
          <p:cNvPr id="30" name="Graphic 29">
            <a:extLst>
              <a:ext uri="{FF2B5EF4-FFF2-40B4-BE49-F238E27FC236}">
                <a16:creationId xmlns:a16="http://schemas.microsoft.com/office/drawing/2014/main" id="{D8BEE5CD-4FE2-9A70-EA3C-BB7C8696D70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306053" y="1851105"/>
            <a:ext cx="1734614" cy="508422"/>
          </a:xfrm>
          <a:prstGeom prst="rect">
            <a:avLst/>
          </a:prstGeom>
        </p:spPr>
      </p:pic>
    </p:spTree>
    <p:extLst>
      <p:ext uri="{BB962C8B-B14F-4D97-AF65-F5344CB8AC3E}">
        <p14:creationId xmlns:p14="http://schemas.microsoft.com/office/powerpoint/2010/main" val="7600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Title and Subtitle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grpSp>
        <p:nvGrpSpPr>
          <p:cNvPr id="4" name="Group 3">
            <a:extLst>
              <a:ext uri="{FF2B5EF4-FFF2-40B4-BE49-F238E27FC236}">
                <a16:creationId xmlns:a16="http://schemas.microsoft.com/office/drawing/2014/main" id="{4515E70F-D0F1-1273-612B-2D567C2DB581}"/>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7FC6A322-A505-1180-0121-40D8C864EEF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865584E8-E869-A631-A958-CF94967F60B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650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Title, Subtitle, and Content</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grpSp>
        <p:nvGrpSpPr>
          <p:cNvPr id="12" name="Group 11">
            <a:extLst>
              <a:ext uri="{FF2B5EF4-FFF2-40B4-BE49-F238E27FC236}">
                <a16:creationId xmlns:a16="http://schemas.microsoft.com/office/drawing/2014/main" id="{41C9C90C-6B18-E771-B79E-A51F859FFDD2}"/>
              </a:ext>
            </a:extLst>
          </p:cNvPr>
          <p:cNvGrpSpPr/>
          <p:nvPr userDrawn="1"/>
        </p:nvGrpSpPr>
        <p:grpSpPr>
          <a:xfrm>
            <a:off x="8492" y="6450012"/>
            <a:ext cx="12188825" cy="407988"/>
            <a:chOff x="0" y="6450012"/>
            <a:chExt cx="12188825" cy="407988"/>
          </a:xfrm>
          <a:solidFill>
            <a:schemeClr val="bg1"/>
          </a:solidFill>
        </p:grpSpPr>
        <p:sp>
          <p:nvSpPr>
            <p:cNvPr id="13" name="Freeform: Shape 12">
              <a:extLst>
                <a:ext uri="{FF2B5EF4-FFF2-40B4-BE49-F238E27FC236}">
                  <a16:creationId xmlns:a16="http://schemas.microsoft.com/office/drawing/2014/main" id="{3ED67A88-6B54-3080-BDC4-4139CEFFB834}"/>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14" name="Graphic 6">
              <a:extLst>
                <a:ext uri="{FF2B5EF4-FFF2-40B4-BE49-F238E27FC236}">
                  <a16:creationId xmlns:a16="http://schemas.microsoft.com/office/drawing/2014/main" id="{6240066C-B784-D750-733A-7B6419E1CF9B}"/>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4BA93FC-C18F-D8B7-EF1F-1AA744406725}"/>
              </a:ext>
            </a:extLst>
          </p:cNvPr>
          <p:cNvGrpSpPr/>
          <p:nvPr/>
        </p:nvGrpSpPr>
        <p:grpSpPr>
          <a:xfrm>
            <a:off x="0" y="6450012"/>
            <a:ext cx="12188825" cy="407988"/>
            <a:chOff x="0" y="6450012"/>
            <a:chExt cx="12188825" cy="407988"/>
          </a:xfrm>
        </p:grpSpPr>
        <p:sp>
          <p:nvSpPr>
            <p:cNvPr id="6" name="Freeform: Shape 5">
              <a:extLst>
                <a:ext uri="{FF2B5EF4-FFF2-40B4-BE49-F238E27FC236}">
                  <a16:creationId xmlns:a16="http://schemas.microsoft.com/office/drawing/2014/main" id="{F551A0A9-DE0A-126F-8686-4744C239F57C}"/>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7" name="Graphic 6">
              <a:extLst>
                <a:ext uri="{FF2B5EF4-FFF2-40B4-BE49-F238E27FC236}">
                  <a16:creationId xmlns:a16="http://schemas.microsoft.com/office/drawing/2014/main" id="{021855C1-EFB2-929A-DFC3-20A202DB53E6}"/>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50842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Comparison</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605209"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194288"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Rectangle 14">
            <a:extLst>
              <a:ext uri="{FF2B5EF4-FFF2-40B4-BE49-F238E27FC236}">
                <a16:creationId xmlns:a16="http://schemas.microsoft.com/office/drawing/2014/main" id="{EEE4102C-3EB5-4275-B64E-09C0194B58F4}"/>
              </a:ext>
              <a:ext uri="{C183D7F6-B498-43B3-948B-1728B52AA6E4}">
                <adec:decorative xmlns:adec="http://schemas.microsoft.com/office/drawing/2017/decorative" val="1"/>
              </a:ext>
            </a:extLst>
          </p:cNvPr>
          <p:cNvSpPr/>
          <p:nvPr/>
        </p:nvSpPr>
        <p:spPr>
          <a:xfrm>
            <a:off x="605209" y="1595176"/>
            <a:ext cx="5372258"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4" name="Rectangle 13">
            <a:extLst>
              <a:ext uri="{FF2B5EF4-FFF2-40B4-BE49-F238E27FC236}">
                <a16:creationId xmlns:a16="http://schemas.microsoft.com/office/drawing/2014/main" id="{6409405A-7578-4459-BA8B-C3DAFA1DAE81}"/>
              </a:ext>
              <a:ext uri="{C183D7F6-B498-43B3-948B-1728B52AA6E4}">
                <adec:decorative xmlns:adec="http://schemas.microsoft.com/office/drawing/2017/decorative" val="1"/>
              </a:ext>
            </a:extLst>
          </p:cNvPr>
          <p:cNvSpPr/>
          <p:nvPr/>
        </p:nvSpPr>
        <p:spPr>
          <a:xfrm>
            <a:off x="6194287" y="1595176"/>
            <a:ext cx="5372258" cy="45719"/>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9" name="Group 8">
            <a:extLst>
              <a:ext uri="{FF2B5EF4-FFF2-40B4-BE49-F238E27FC236}">
                <a16:creationId xmlns:a16="http://schemas.microsoft.com/office/drawing/2014/main" id="{ED0621DA-9747-8FD6-F8BF-D0267000DAF5}"/>
              </a:ext>
            </a:extLst>
          </p:cNvPr>
          <p:cNvGrpSpPr/>
          <p:nvPr/>
        </p:nvGrpSpPr>
        <p:grpSpPr>
          <a:xfrm>
            <a:off x="0" y="6450012"/>
            <a:ext cx="12188825" cy="407988"/>
            <a:chOff x="0" y="6450012"/>
            <a:chExt cx="12188825" cy="407988"/>
          </a:xfrm>
        </p:grpSpPr>
        <p:sp>
          <p:nvSpPr>
            <p:cNvPr id="10" name="Freeform: Shape 9">
              <a:extLst>
                <a:ext uri="{FF2B5EF4-FFF2-40B4-BE49-F238E27FC236}">
                  <a16:creationId xmlns:a16="http://schemas.microsoft.com/office/drawing/2014/main" id="{59FE0986-62DC-9B77-7D79-D27065DCFBE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1" name="Graphic 6">
              <a:extLst>
                <a:ext uri="{FF2B5EF4-FFF2-40B4-BE49-F238E27FC236}">
                  <a16:creationId xmlns:a16="http://schemas.microsoft.com/office/drawing/2014/main" id="{9E995D88-9B4E-1E89-CC17-C4D151DDCEE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3" name="Rectangle 12">
            <a:extLst>
              <a:ext uri="{FF2B5EF4-FFF2-40B4-BE49-F238E27FC236}">
                <a16:creationId xmlns:a16="http://schemas.microsoft.com/office/drawing/2014/main" id="{FE401916-EBB1-5DCF-67D2-50DD2B7CDD37}"/>
              </a:ext>
              <a:ext uri="{C183D7F6-B498-43B3-948B-1728B52AA6E4}">
                <adec:decorative xmlns:adec="http://schemas.microsoft.com/office/drawing/2017/decorative" val="1"/>
              </a:ext>
            </a:extLst>
          </p:cNvPr>
          <p:cNvSpPr/>
          <p:nvPr userDrawn="1"/>
        </p:nvSpPr>
        <p:spPr>
          <a:xfrm>
            <a:off x="605209" y="1595176"/>
            <a:ext cx="5372258"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6" name="Rectangle 15">
            <a:extLst>
              <a:ext uri="{FF2B5EF4-FFF2-40B4-BE49-F238E27FC236}">
                <a16:creationId xmlns:a16="http://schemas.microsoft.com/office/drawing/2014/main" id="{0CC776D0-51CF-7740-F822-5D3AF81765B9}"/>
              </a:ext>
              <a:ext uri="{C183D7F6-B498-43B3-948B-1728B52AA6E4}">
                <adec:decorative xmlns:adec="http://schemas.microsoft.com/office/drawing/2017/decorative" val="1"/>
              </a:ext>
            </a:extLst>
          </p:cNvPr>
          <p:cNvSpPr/>
          <p:nvPr userDrawn="1"/>
        </p:nvSpPr>
        <p:spPr>
          <a:xfrm>
            <a:off x="6194287" y="1595176"/>
            <a:ext cx="537225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47502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493522"/>
            <a:ext cx="5044347" cy="419098"/>
          </a:xfrm>
          <a:noFill/>
        </p:spPr>
        <p:txBody>
          <a:bodyPr vert="horz" lIns="0" tIns="91440" rIns="457200" bIns="91440" rtlCol="0" anchor="t">
            <a:noAutofit/>
          </a:bodyPr>
          <a:lstStyle>
            <a:lvl1pPr>
              <a:defRPr lang="en-US" dirty="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p:nvSpPr>
        <p:spPr>
          <a:xfrm>
            <a:off x="592866" y="1973243"/>
            <a:ext cx="5044347" cy="45719"/>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110087"/>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3" y="1493522"/>
            <a:ext cx="5071595" cy="419098"/>
          </a:xfrm>
          <a:noFill/>
        </p:spPr>
        <p:txBody>
          <a:bodyPr vert="horz" lIns="0" tIns="91440" rIns="457200" bIns="91440" rtlCol="0" anchor="t">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p:nvSpPr>
        <p:spPr>
          <a:xfrm>
            <a:off x="6551981" y="1973243"/>
            <a:ext cx="5044347"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50" y="2110348"/>
            <a:ext cx="5071595" cy="354376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931D63F5-9782-49C9-CC65-AB087DB73B6F}"/>
              </a:ext>
            </a:extLst>
          </p:cNvPr>
          <p:cNvGrpSpPr/>
          <p:nvPr/>
        </p:nvGrpSpPr>
        <p:grpSpPr>
          <a:xfrm>
            <a:off x="0" y="6450012"/>
            <a:ext cx="12188825" cy="407988"/>
            <a:chOff x="0" y="6450012"/>
            <a:chExt cx="12188825" cy="407988"/>
          </a:xfrm>
        </p:grpSpPr>
        <p:sp>
          <p:nvSpPr>
            <p:cNvPr id="18" name="Freeform: Shape 17">
              <a:extLst>
                <a:ext uri="{FF2B5EF4-FFF2-40B4-BE49-F238E27FC236}">
                  <a16:creationId xmlns:a16="http://schemas.microsoft.com/office/drawing/2014/main" id="{96108EE6-AE39-DB39-EE83-28AF71612BD5}"/>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9" name="Graphic 6">
              <a:extLst>
                <a:ext uri="{FF2B5EF4-FFF2-40B4-BE49-F238E27FC236}">
                  <a16:creationId xmlns:a16="http://schemas.microsoft.com/office/drawing/2014/main" id="{9D93CFCB-D8C2-CC21-0DE3-0CC9E8569AC9}"/>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B6CD81F7-98B6-1617-ADA5-5D3DD5703270}"/>
              </a:ext>
              <a:ext uri="{C183D7F6-B498-43B3-948B-1728B52AA6E4}">
                <adec:decorative xmlns:adec="http://schemas.microsoft.com/office/drawing/2017/decorative" val="1"/>
              </a:ext>
            </a:extLst>
          </p:cNvPr>
          <p:cNvSpPr/>
          <p:nvPr userDrawn="1"/>
        </p:nvSpPr>
        <p:spPr>
          <a:xfrm>
            <a:off x="592866" y="1973243"/>
            <a:ext cx="50443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Rectangle 20">
            <a:extLst>
              <a:ext uri="{FF2B5EF4-FFF2-40B4-BE49-F238E27FC236}">
                <a16:creationId xmlns:a16="http://schemas.microsoft.com/office/drawing/2014/main" id="{12AAD7D0-9F16-0BE6-0153-8832C6979AEC}"/>
              </a:ext>
              <a:ext uri="{C183D7F6-B498-43B3-948B-1728B52AA6E4}">
                <adec:decorative xmlns:adec="http://schemas.microsoft.com/office/drawing/2017/decorative" val="1"/>
              </a:ext>
            </a:extLst>
          </p:cNvPr>
          <p:cNvSpPr/>
          <p:nvPr userDrawn="1"/>
        </p:nvSpPr>
        <p:spPr>
          <a:xfrm>
            <a:off x="6551981" y="1973243"/>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Tree>
    <p:extLst>
      <p:ext uri="{BB962C8B-B14F-4D97-AF65-F5344CB8AC3E}">
        <p14:creationId xmlns:p14="http://schemas.microsoft.com/office/powerpoint/2010/main" val="38558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21934"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p:nvSpPr>
        <p:spPr>
          <a:xfrm>
            <a:off x="592866" y="1906587"/>
            <a:ext cx="3534634" cy="50246"/>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1943436"/>
            <a:ext cx="3521934"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351654" y="1599646"/>
            <a:ext cx="3490596"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p:nvSpPr>
        <p:spPr>
          <a:xfrm>
            <a:off x="4345304" y="1906587"/>
            <a:ext cx="3534634" cy="50246"/>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351654" y="1943437"/>
            <a:ext cx="3490596"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072342" y="1600200"/>
            <a:ext cx="3522758"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p:nvSpPr>
        <p:spPr>
          <a:xfrm>
            <a:off x="8078692" y="1906587"/>
            <a:ext cx="3534634" cy="50246"/>
          </a:xfrm>
          <a:prstGeom prst="rect">
            <a:avLst/>
          </a:prstGeom>
          <a:solidFill>
            <a:srgbClr val="06CAA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072342" y="1965739"/>
            <a:ext cx="3522758" cy="3597060"/>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grpSp>
        <p:nvGrpSpPr>
          <p:cNvPr id="15" name="Group 14">
            <a:extLst>
              <a:ext uri="{FF2B5EF4-FFF2-40B4-BE49-F238E27FC236}">
                <a16:creationId xmlns:a16="http://schemas.microsoft.com/office/drawing/2014/main" id="{E7FF1589-45BF-0543-C0D0-EC6388100B39}"/>
              </a:ext>
            </a:extLst>
          </p:cNvPr>
          <p:cNvGrpSpPr/>
          <p:nvPr/>
        </p:nvGrpSpPr>
        <p:grpSpPr>
          <a:xfrm>
            <a:off x="0" y="6450012"/>
            <a:ext cx="12188825" cy="407988"/>
            <a:chOff x="0" y="6450012"/>
            <a:chExt cx="12188825" cy="407988"/>
          </a:xfrm>
        </p:grpSpPr>
        <p:sp>
          <p:nvSpPr>
            <p:cNvPr id="16" name="Freeform: Shape 15">
              <a:extLst>
                <a:ext uri="{FF2B5EF4-FFF2-40B4-BE49-F238E27FC236}">
                  <a16:creationId xmlns:a16="http://schemas.microsoft.com/office/drawing/2014/main" id="{513074ED-D002-1C97-C413-49C5732B626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7" name="Graphic 6">
              <a:extLst>
                <a:ext uri="{FF2B5EF4-FFF2-40B4-BE49-F238E27FC236}">
                  <a16:creationId xmlns:a16="http://schemas.microsoft.com/office/drawing/2014/main" id="{D108E435-7FED-C295-D9BC-0D6EF05DF2B0}"/>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8" name="Rectangle 17">
            <a:extLst>
              <a:ext uri="{FF2B5EF4-FFF2-40B4-BE49-F238E27FC236}">
                <a16:creationId xmlns:a16="http://schemas.microsoft.com/office/drawing/2014/main" id="{3AE67361-DDAC-7BFD-9284-326AF5025CF7}"/>
              </a:ext>
              <a:ext uri="{C183D7F6-B498-43B3-948B-1728B52AA6E4}">
                <adec:decorative xmlns:adec="http://schemas.microsoft.com/office/drawing/2017/decorative" val="1"/>
              </a:ext>
            </a:extLst>
          </p:cNvPr>
          <p:cNvSpPr/>
          <p:nvPr userDrawn="1"/>
        </p:nvSpPr>
        <p:spPr>
          <a:xfrm>
            <a:off x="592866" y="1906587"/>
            <a:ext cx="3534634" cy="5024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592D7265-5927-1045-F1D2-21FB0CD2DE83}"/>
              </a:ext>
              <a:ext uri="{C183D7F6-B498-43B3-948B-1728B52AA6E4}">
                <adec:decorative xmlns:adec="http://schemas.microsoft.com/office/drawing/2017/decorative" val="1"/>
              </a:ext>
            </a:extLst>
          </p:cNvPr>
          <p:cNvSpPr/>
          <p:nvPr userDrawn="1"/>
        </p:nvSpPr>
        <p:spPr>
          <a:xfrm>
            <a:off x="4345304" y="1906587"/>
            <a:ext cx="3534634" cy="502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Rectangle 19">
            <a:extLst>
              <a:ext uri="{FF2B5EF4-FFF2-40B4-BE49-F238E27FC236}">
                <a16:creationId xmlns:a16="http://schemas.microsoft.com/office/drawing/2014/main" id="{F61D1F6E-CCE7-5758-0E9C-90D3B36E290A}"/>
              </a:ext>
              <a:ext uri="{C183D7F6-B498-43B3-948B-1728B52AA6E4}">
                <adec:decorative xmlns:adec="http://schemas.microsoft.com/office/drawing/2017/decorative" val="1"/>
              </a:ext>
            </a:extLst>
          </p:cNvPr>
          <p:cNvSpPr/>
          <p:nvPr userDrawn="1"/>
        </p:nvSpPr>
        <p:spPr>
          <a:xfrm>
            <a:off x="8078692" y="1906587"/>
            <a:ext cx="3534634"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206139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6"/>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1"/>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grpSp>
        <p:nvGrpSpPr>
          <p:cNvPr id="12" name="Group 11">
            <a:extLst>
              <a:ext uri="{FF2B5EF4-FFF2-40B4-BE49-F238E27FC236}">
                <a16:creationId xmlns:a16="http://schemas.microsoft.com/office/drawing/2014/main" id="{DA85D36A-FEE1-3D0C-F899-C272CF89D0A3}"/>
              </a:ext>
            </a:extLst>
          </p:cNvPr>
          <p:cNvGrpSpPr/>
          <p:nvPr userDrawn="1"/>
        </p:nvGrpSpPr>
        <p:grpSpPr>
          <a:xfrm>
            <a:off x="0" y="6450012"/>
            <a:ext cx="12188825" cy="407988"/>
            <a:chOff x="0" y="6450012"/>
            <a:chExt cx="12188825" cy="407988"/>
          </a:xfrm>
        </p:grpSpPr>
        <p:sp>
          <p:nvSpPr>
            <p:cNvPr id="14" name="Freeform: Shape 13">
              <a:extLst>
                <a:ext uri="{FF2B5EF4-FFF2-40B4-BE49-F238E27FC236}">
                  <a16:creationId xmlns:a16="http://schemas.microsoft.com/office/drawing/2014/main" id="{AED13062-43F4-CD40-543A-281063D40B42}"/>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5" name="Graphic 6">
              <a:extLst>
                <a:ext uri="{FF2B5EF4-FFF2-40B4-BE49-F238E27FC236}">
                  <a16:creationId xmlns:a16="http://schemas.microsoft.com/office/drawing/2014/main" id="{8B7049A5-B605-6A71-0536-192C501B4B4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01757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3835A4-736E-51A5-8024-3AE275D640A7}"/>
              </a:ext>
            </a:extLst>
          </p:cNvPr>
          <p:cNvSpPr/>
          <p:nvPr userDrawn="1"/>
        </p:nvSpPr>
        <p:spPr>
          <a:xfrm>
            <a:off x="6094412" y="0"/>
            <a:ext cx="6094413" cy="6858000"/>
          </a:xfrm>
          <a:prstGeom prst="rect">
            <a:avLst/>
          </a:prstGeom>
          <a:solidFill>
            <a:srgbClr val="0015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3" name="Group 12">
            <a:extLst>
              <a:ext uri="{FF2B5EF4-FFF2-40B4-BE49-F238E27FC236}">
                <a16:creationId xmlns:a16="http://schemas.microsoft.com/office/drawing/2014/main" id="{A470A7FC-6595-77EE-AEDF-0B286D9EAD81}"/>
              </a:ext>
            </a:extLst>
          </p:cNvPr>
          <p:cNvGrpSpPr/>
          <p:nvPr userDrawn="1"/>
        </p:nvGrpSpPr>
        <p:grpSpPr>
          <a:xfrm>
            <a:off x="8492" y="6450012"/>
            <a:ext cx="12188825" cy="407988"/>
            <a:chOff x="0" y="6450012"/>
            <a:chExt cx="12188825" cy="407988"/>
          </a:xfrm>
          <a:solidFill>
            <a:schemeClr val="bg1"/>
          </a:solidFill>
        </p:grpSpPr>
        <p:sp>
          <p:nvSpPr>
            <p:cNvPr id="21" name="Freeform: Shape 20">
              <a:extLst>
                <a:ext uri="{FF2B5EF4-FFF2-40B4-BE49-F238E27FC236}">
                  <a16:creationId xmlns:a16="http://schemas.microsoft.com/office/drawing/2014/main" id="{81B9F8C8-D50E-8A58-283D-72C02FC1598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22" name="Graphic 6">
              <a:extLst>
                <a:ext uri="{FF2B5EF4-FFF2-40B4-BE49-F238E27FC236}">
                  <a16:creationId xmlns:a16="http://schemas.microsoft.com/office/drawing/2014/main" id="{75D9E64C-2AB5-927F-A899-F20409A5601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5FB7C77-7C19-E1A7-F0E6-D0DF9F83CE0E}"/>
              </a:ext>
            </a:extLst>
          </p:cNvPr>
          <p:cNvGrpSpPr/>
          <p:nvPr userDrawn="1"/>
        </p:nvGrpSpPr>
        <p:grpSpPr>
          <a:xfrm>
            <a:off x="0" y="6450012"/>
            <a:ext cx="12188825" cy="407988"/>
            <a:chOff x="0" y="6450012"/>
            <a:chExt cx="12188825" cy="407988"/>
          </a:xfrm>
        </p:grpSpPr>
        <p:sp>
          <p:nvSpPr>
            <p:cNvPr id="23" name="Freeform: Shape 22">
              <a:extLst>
                <a:ext uri="{FF2B5EF4-FFF2-40B4-BE49-F238E27FC236}">
                  <a16:creationId xmlns:a16="http://schemas.microsoft.com/office/drawing/2014/main" id="{51DF1E9B-0035-DE28-35D8-6E3BC6039246}"/>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24" name="Graphic 6">
              <a:extLst>
                <a:ext uri="{FF2B5EF4-FFF2-40B4-BE49-F238E27FC236}">
                  <a16:creationId xmlns:a16="http://schemas.microsoft.com/office/drawing/2014/main" id="{E4A73617-72DD-119C-2DBA-DD6979C156F7}"/>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128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50/50 Split Layout">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1A892296-4369-1CF8-025E-F7F892E359C4}"/>
              </a:ext>
            </a:extLst>
          </p:cNvPr>
          <p:cNvPicPr>
            <a:picLocks noChangeAspect="1"/>
          </p:cNvPicPr>
          <p:nvPr/>
        </p:nvPicPr>
        <p:blipFill>
          <a:blip r:embed="rId2"/>
          <a:stretch>
            <a:fillRect/>
          </a:stretch>
        </p:blipFill>
        <p:spPr>
          <a:xfrm>
            <a:off x="0" y="560"/>
            <a:ext cx="12188825" cy="6856880"/>
          </a:xfrm>
          <a:prstGeom prst="rect">
            <a:avLst/>
          </a:prstGeom>
        </p:spPr>
      </p:pic>
      <p:sp>
        <p:nvSpPr>
          <p:cNvPr id="6" name="Title">
            <a:extLst>
              <a:ext uri="{FF2B5EF4-FFF2-40B4-BE49-F238E27FC236}">
                <a16:creationId xmlns:a16="http://schemas.microsoft.com/office/drawing/2014/main" id="{4D11E31A-D6EF-4433-B52E-2EC9B3888FF7}"/>
              </a:ext>
            </a:extLst>
          </p:cNvPr>
          <p:cNvSpPr>
            <a:spLocks noGrp="1"/>
          </p:cNvSpPr>
          <p:nvPr>
            <p:ph type="body" sz="quarter" idx="19" hasCustomPrompt="1"/>
          </p:nvPr>
        </p:nvSpPr>
        <p:spPr>
          <a:xfrm>
            <a:off x="618067" y="1892299"/>
            <a:ext cx="4224338" cy="2166938"/>
          </a:xfrm>
        </p:spPr>
        <p:txBody>
          <a:bodyPr anchor="b" anchorCtr="0"/>
          <a:lstStyle>
            <a:lvl1pPr marL="0" algn="l" defTabSz="914400" rtl="0" eaLnBrk="1" latinLnBrk="0" hangingPunct="1">
              <a:lnSpc>
                <a:spcPct val="93000"/>
              </a:lnSpc>
              <a:spcAft>
                <a:spcPts val="200"/>
              </a:spcAft>
              <a:defRPr lang="en-US" sz="4400" kern="1200" dirty="0">
                <a:solidFill>
                  <a:schemeClr val="tx2"/>
                </a:solidFill>
                <a:latin typeface="+mj-lt"/>
                <a:ea typeface="+mn-ea"/>
                <a:cs typeface="+mn-cs"/>
              </a:defRPr>
            </a:lvl1pPr>
          </a:lstStyle>
          <a:p>
            <a:pPr lvl="0"/>
            <a:r>
              <a:rPr lang="en-US"/>
              <a:t>Click Here</a:t>
            </a:r>
            <a:br>
              <a:rPr lang="en-US"/>
            </a:br>
            <a:r>
              <a:rPr lang="en-US"/>
              <a:t>to Add Title</a:t>
            </a:r>
          </a:p>
        </p:txBody>
      </p:sp>
      <p:sp>
        <p:nvSpPr>
          <p:cNvPr id="18" name="Subtitle">
            <a:extLst>
              <a:ext uri="{FF2B5EF4-FFF2-40B4-BE49-F238E27FC236}">
                <a16:creationId xmlns:a16="http://schemas.microsoft.com/office/drawing/2014/main" id="{AE6131F6-C428-489B-94B0-3096FF145DF0}"/>
              </a:ext>
            </a:extLst>
          </p:cNvPr>
          <p:cNvSpPr>
            <a:spLocks noGrp="1"/>
          </p:cNvSpPr>
          <p:nvPr>
            <p:ph type="body" sz="quarter" idx="20" hasCustomPrompt="1"/>
          </p:nvPr>
        </p:nvSpPr>
        <p:spPr>
          <a:xfrm>
            <a:off x="610130" y="4085696"/>
            <a:ext cx="4275137" cy="533400"/>
          </a:xfrm>
        </p:spPr>
        <p:txBody>
          <a:bodyPr/>
          <a:lstStyle>
            <a:lvl1pPr marL="41275" indent="1588" algn="l" defTabSz="914400" rtl="0" eaLnBrk="1" latinLnBrk="0" hangingPunct="1">
              <a:lnSpc>
                <a:spcPct val="90000"/>
              </a:lnSpc>
              <a:spcBef>
                <a:spcPct val="0"/>
              </a:spcBef>
              <a:defRPr lang="en-US" sz="1600" kern="1200" dirty="0">
                <a:solidFill>
                  <a:schemeClr val="tx1"/>
                </a:solidFill>
                <a:latin typeface="+mn-lt"/>
                <a:ea typeface="+mn-ea"/>
                <a:cs typeface="+mn-cs"/>
              </a:defRPr>
            </a:lvl1pPr>
          </a:lstStyle>
          <a:p>
            <a:pPr lvl="0"/>
            <a:r>
              <a:rPr lang="en-US"/>
              <a:t>Click here to add optional subtitle</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680200" y="1202267"/>
            <a:ext cx="4954871" cy="4580466"/>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 </a:t>
            </a:r>
          </a:p>
        </p:txBody>
      </p:sp>
      <p:sp>
        <p:nvSpPr>
          <p:cNvPr id="2" name="Freeform: Shape 1">
            <a:extLst>
              <a:ext uri="{FF2B5EF4-FFF2-40B4-BE49-F238E27FC236}">
                <a16:creationId xmlns:a16="http://schemas.microsoft.com/office/drawing/2014/main" id="{166C2352-4BF7-C555-AC87-A4D6F2537CC4}"/>
              </a:ext>
            </a:extLst>
          </p:cNvPr>
          <p:cNvSpPr/>
          <p:nvPr/>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57AB0F9F-3042-9EB5-B43B-F1B8FAA6A7F7}"/>
              </a:ext>
            </a:extLst>
          </p:cNvPr>
          <p:cNvSpPr/>
          <p:nvPr/>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F32FFDEB-9851-5800-CA91-05E0E4FA3DBF}"/>
              </a:ext>
            </a:extLst>
          </p:cNvPr>
          <p:cNvSpPr/>
          <p:nvPr/>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pic>
        <p:nvPicPr>
          <p:cNvPr id="9" name="Picture 8" descr="Shape&#10;&#10;Description automatically generated">
            <a:extLst>
              <a:ext uri="{FF2B5EF4-FFF2-40B4-BE49-F238E27FC236}">
                <a16:creationId xmlns:a16="http://schemas.microsoft.com/office/drawing/2014/main" id="{9BE02673-BB8E-D86F-F1DB-E88095DA07C0}"/>
              </a:ext>
            </a:extLst>
          </p:cNvPr>
          <p:cNvPicPr>
            <a:picLocks noChangeAspect="1"/>
          </p:cNvPicPr>
          <p:nvPr userDrawn="1"/>
        </p:nvPicPr>
        <p:blipFill>
          <a:blip r:embed="rId2"/>
          <a:stretch>
            <a:fillRect/>
          </a:stretch>
        </p:blipFill>
        <p:spPr>
          <a:xfrm>
            <a:off x="0" y="560"/>
            <a:ext cx="12188825" cy="6856880"/>
          </a:xfrm>
          <a:prstGeom prst="rect">
            <a:avLst/>
          </a:prstGeom>
        </p:spPr>
      </p:pic>
      <p:sp>
        <p:nvSpPr>
          <p:cNvPr id="10" name="Freeform: Shape 9">
            <a:extLst>
              <a:ext uri="{FF2B5EF4-FFF2-40B4-BE49-F238E27FC236}">
                <a16:creationId xmlns:a16="http://schemas.microsoft.com/office/drawing/2014/main" id="{B9871983-F262-41E3-E4A4-0489F479A2AA}"/>
              </a:ext>
            </a:extLst>
          </p:cNvPr>
          <p:cNvSpPr/>
          <p:nvPr userDrawn="1"/>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EBE93BD-E526-9131-02C6-6354BA1553B3}"/>
              </a:ext>
            </a:extLst>
          </p:cNvPr>
          <p:cNvSpPr/>
          <p:nvPr userDrawn="1"/>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0267C2-CF36-3A85-1CB3-40B13D15BA0F}"/>
              </a:ext>
            </a:extLst>
          </p:cNvPr>
          <p:cNvSpPr/>
          <p:nvPr userDrawn="1"/>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Tree>
    <p:extLst>
      <p:ext uri="{BB962C8B-B14F-4D97-AF65-F5344CB8AC3E}">
        <p14:creationId xmlns:p14="http://schemas.microsoft.com/office/powerpoint/2010/main" val="24595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ree Icon layout">
    <p:spTree>
      <p:nvGrpSpPr>
        <p:cNvPr id="1" name=""/>
        <p:cNvGrpSpPr/>
        <p:nvPr/>
      </p:nvGrpSpPr>
      <p:grpSpPr>
        <a:xfrm>
          <a:off x="0" y="0"/>
          <a:ext cx="0" cy="0"/>
          <a:chOff x="0" y="0"/>
          <a:chExt cx="0" cy="0"/>
        </a:xfrm>
      </p:grpSpPr>
      <p:pic>
        <p:nvPicPr>
          <p:cNvPr id="23" name="Picture 22" descr="Icon&#10;&#10;Description automatically generated">
            <a:extLst>
              <a:ext uri="{FF2B5EF4-FFF2-40B4-BE49-F238E27FC236}">
                <a16:creationId xmlns:a16="http://schemas.microsoft.com/office/drawing/2014/main" id="{ACF2E0F7-A3BA-280D-83B0-0F1A371F229F}"/>
              </a:ext>
            </a:extLst>
          </p:cNvPr>
          <p:cNvPicPr>
            <a:picLocks noChangeAspect="1"/>
          </p:cNvPicPr>
          <p:nvPr userDrawn="1"/>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6D4A00B0-A11D-E5BF-5B46-035B7E0B4D2C}"/>
              </a:ext>
            </a:extLst>
          </p:cNvPr>
          <p:cNvPicPr>
            <a:picLocks noChangeAspect="1"/>
          </p:cNvPicPr>
          <p:nvPr userDrawn="1"/>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A37B497B-D77A-2CC4-6F14-58E7A3BBE2DD}"/>
              </a:ext>
            </a:extLst>
          </p:cNvPr>
          <p:cNvPicPr>
            <a:picLocks noChangeAspect="1"/>
          </p:cNvPicPr>
          <p:nvPr userDrawn="1"/>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0" name="Picture 19" descr="Icon&#10;&#10;Description automatically generated">
            <a:extLst>
              <a:ext uri="{FF2B5EF4-FFF2-40B4-BE49-F238E27FC236}">
                <a16:creationId xmlns:a16="http://schemas.microsoft.com/office/drawing/2014/main" id="{D7DA4972-A370-E3E9-5563-928D0D3A4325}"/>
              </a:ext>
            </a:extLst>
          </p:cNvPr>
          <p:cNvPicPr>
            <a:picLocks noChangeAspect="1"/>
          </p:cNvPicPr>
          <p:nvPr/>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1" name="Picture 20" descr="Icon&#10;&#10;Description automatically generated">
            <a:extLst>
              <a:ext uri="{FF2B5EF4-FFF2-40B4-BE49-F238E27FC236}">
                <a16:creationId xmlns:a16="http://schemas.microsoft.com/office/drawing/2014/main" id="{A49940B1-EBED-B0CE-2D1D-5B62CB0CE41F}"/>
              </a:ext>
            </a:extLst>
          </p:cNvPr>
          <p:cNvPicPr>
            <a:picLocks noChangeAspect="1"/>
          </p:cNvPicPr>
          <p:nvPr/>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AF769A40-F60B-9543-3090-C7E1C1AC6970}"/>
              </a:ext>
            </a:extLst>
          </p:cNvPr>
          <p:cNvPicPr>
            <a:picLocks noChangeAspect="1"/>
          </p:cNvPicPr>
          <p:nvPr/>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Three Icons with Text </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98195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517567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8389381"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2198022"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539173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860544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296113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our Icon layout">
    <p:spTree>
      <p:nvGrpSpPr>
        <p:cNvPr id="1" name=""/>
        <p:cNvGrpSpPr/>
        <p:nvPr/>
      </p:nvGrpSpPr>
      <p:grpSpPr>
        <a:xfrm>
          <a:off x="0" y="0"/>
          <a:ext cx="0" cy="0"/>
          <a:chOff x="0" y="0"/>
          <a:chExt cx="0" cy="0"/>
        </a:xfrm>
      </p:grpSpPr>
      <p:pic>
        <p:nvPicPr>
          <p:cNvPr id="21" name="Picture 20" descr="Icon&#10;&#10;Description automatically generated">
            <a:extLst>
              <a:ext uri="{FF2B5EF4-FFF2-40B4-BE49-F238E27FC236}">
                <a16:creationId xmlns:a16="http://schemas.microsoft.com/office/drawing/2014/main" id="{3B38ABD2-4F27-8F7A-BDC5-772B2C241096}"/>
              </a:ext>
            </a:extLst>
          </p:cNvPr>
          <p:cNvPicPr>
            <a:picLocks noChangeAspect="1"/>
          </p:cNvPicPr>
          <p:nvPr userDrawn="1"/>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E2F61A7C-CF01-1550-CAAB-C8955DF61A5A}"/>
              </a:ext>
            </a:extLst>
          </p:cNvPr>
          <p:cNvPicPr>
            <a:picLocks noChangeAspect="1"/>
          </p:cNvPicPr>
          <p:nvPr userDrawn="1"/>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32" name="Picture 31" descr="Icon&#10;&#10;Description automatically generated">
            <a:extLst>
              <a:ext uri="{FF2B5EF4-FFF2-40B4-BE49-F238E27FC236}">
                <a16:creationId xmlns:a16="http://schemas.microsoft.com/office/drawing/2014/main" id="{AD1100F8-6575-360F-07CD-4A7CD529EF9A}"/>
              </a:ext>
            </a:extLst>
          </p:cNvPr>
          <p:cNvPicPr>
            <a:picLocks noChangeAspect="1"/>
          </p:cNvPicPr>
          <p:nvPr userDrawn="1"/>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34" name="Picture 33" descr="Icon&#10;&#10;Description automatically generated">
            <a:extLst>
              <a:ext uri="{FF2B5EF4-FFF2-40B4-BE49-F238E27FC236}">
                <a16:creationId xmlns:a16="http://schemas.microsoft.com/office/drawing/2014/main" id="{49DC5E67-1A54-304E-254F-7ED87F876C06}"/>
              </a:ext>
            </a:extLst>
          </p:cNvPr>
          <p:cNvPicPr>
            <a:picLocks noChangeAspect="1"/>
          </p:cNvPicPr>
          <p:nvPr userDrawn="1"/>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0FAC6D98-296A-90D4-054D-E8883D179197}"/>
              </a:ext>
            </a:extLst>
          </p:cNvPr>
          <p:cNvPicPr>
            <a:picLocks noChangeAspect="1"/>
          </p:cNvPicPr>
          <p:nvPr/>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188D2A90-88D7-DC11-7A1D-B2560DCCFF25}"/>
              </a:ext>
            </a:extLst>
          </p:cNvPr>
          <p:cNvPicPr>
            <a:picLocks noChangeAspect="1"/>
          </p:cNvPicPr>
          <p:nvPr/>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8F566374-04D4-1D7D-5CAA-A2610A34A164}"/>
              </a:ext>
            </a:extLst>
          </p:cNvPr>
          <p:cNvPicPr>
            <a:picLocks noChangeAspect="1"/>
          </p:cNvPicPr>
          <p:nvPr/>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63B7278F-3C0D-8072-B10D-DB5718897CBD}"/>
              </a:ext>
            </a:extLst>
          </p:cNvPr>
          <p:cNvPicPr>
            <a:picLocks noChangeAspect="1"/>
          </p:cNvPicPr>
          <p:nvPr/>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065828"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07012"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62179"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69444"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281894"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402307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67782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95182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390210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ive Icon layout">
    <p:spTree>
      <p:nvGrpSpPr>
        <p:cNvPr id="1" name=""/>
        <p:cNvGrpSpPr/>
        <p:nvPr/>
      </p:nvGrpSpPr>
      <p:grpSpPr>
        <a:xfrm>
          <a:off x="0" y="0"/>
          <a:ext cx="0" cy="0"/>
          <a:chOff x="0" y="0"/>
          <a:chExt cx="0" cy="0"/>
        </a:xfrm>
      </p:grpSpPr>
      <p:pic>
        <p:nvPicPr>
          <p:cNvPr id="22" name="Picture 21" descr="Icon&#10;&#10;Description automatically generated">
            <a:extLst>
              <a:ext uri="{FF2B5EF4-FFF2-40B4-BE49-F238E27FC236}">
                <a16:creationId xmlns:a16="http://schemas.microsoft.com/office/drawing/2014/main" id="{350B6990-FCE7-A9C8-AB77-B08B179A5A11}"/>
              </a:ext>
            </a:extLst>
          </p:cNvPr>
          <p:cNvPicPr>
            <a:picLocks noChangeAspect="1"/>
          </p:cNvPicPr>
          <p:nvPr userDrawn="1"/>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9C85A5DD-89CF-1336-CD83-6A44583AA985}"/>
              </a:ext>
            </a:extLst>
          </p:cNvPr>
          <p:cNvPicPr>
            <a:picLocks noChangeAspect="1"/>
          </p:cNvPicPr>
          <p:nvPr userDrawn="1"/>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A49969E8-43D5-D315-2B9F-FB63F4261408}"/>
              </a:ext>
            </a:extLst>
          </p:cNvPr>
          <p:cNvPicPr>
            <a:picLocks noChangeAspect="1"/>
          </p:cNvPicPr>
          <p:nvPr userDrawn="1"/>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BBD092C2-352F-23A1-C5EE-F7CD2E7F7E1D}"/>
              </a:ext>
            </a:extLst>
          </p:cNvPr>
          <p:cNvPicPr>
            <a:picLocks noChangeAspect="1"/>
          </p:cNvPicPr>
          <p:nvPr userDrawn="1"/>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8177566A-76C3-BDA5-6485-087F24296DB6}"/>
              </a:ext>
            </a:extLst>
          </p:cNvPr>
          <p:cNvPicPr>
            <a:picLocks noChangeAspect="1"/>
          </p:cNvPicPr>
          <p:nvPr userDrawn="1"/>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35" name="Picture 34" descr="Icon&#10;&#10;Description automatically generated">
            <a:extLst>
              <a:ext uri="{FF2B5EF4-FFF2-40B4-BE49-F238E27FC236}">
                <a16:creationId xmlns:a16="http://schemas.microsoft.com/office/drawing/2014/main" id="{5911B52D-3629-FAC9-0496-9B5F0D7901B1}"/>
              </a:ext>
            </a:extLst>
          </p:cNvPr>
          <p:cNvPicPr>
            <a:picLocks noChangeAspect="1"/>
          </p:cNvPicPr>
          <p:nvPr/>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38" name="Picture 37" descr="Icon&#10;&#10;Description automatically generated">
            <a:extLst>
              <a:ext uri="{FF2B5EF4-FFF2-40B4-BE49-F238E27FC236}">
                <a16:creationId xmlns:a16="http://schemas.microsoft.com/office/drawing/2014/main" id="{FEE53967-8A4C-1884-967E-C33CF2B7D391}"/>
              </a:ext>
            </a:extLst>
          </p:cNvPr>
          <p:cNvPicPr>
            <a:picLocks noChangeAspect="1"/>
          </p:cNvPicPr>
          <p:nvPr/>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41" name="Picture 40" descr="Icon&#10;&#10;Description automatically generated">
            <a:extLst>
              <a:ext uri="{FF2B5EF4-FFF2-40B4-BE49-F238E27FC236}">
                <a16:creationId xmlns:a16="http://schemas.microsoft.com/office/drawing/2014/main" id="{B4849AF9-E7D7-EADC-16B8-CD6ABC148430}"/>
              </a:ext>
            </a:extLst>
          </p:cNvPr>
          <p:cNvPicPr>
            <a:picLocks noChangeAspect="1"/>
          </p:cNvPicPr>
          <p:nvPr/>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47" name="Picture 46" descr="Icon&#10;&#10;Description automatically generated">
            <a:extLst>
              <a:ext uri="{FF2B5EF4-FFF2-40B4-BE49-F238E27FC236}">
                <a16:creationId xmlns:a16="http://schemas.microsoft.com/office/drawing/2014/main" id="{8ABDEC1D-CE87-18EC-576F-BD6B9C3F22E7}"/>
              </a:ext>
            </a:extLst>
          </p:cNvPr>
          <p:cNvPicPr>
            <a:picLocks noChangeAspect="1"/>
          </p:cNvPicPr>
          <p:nvPr/>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49" name="Picture 48" descr="Icon&#10;&#10;Description automatically generated">
            <a:extLst>
              <a:ext uri="{FF2B5EF4-FFF2-40B4-BE49-F238E27FC236}">
                <a16:creationId xmlns:a16="http://schemas.microsoft.com/office/drawing/2014/main" id="{CBE5D1C5-3757-96C3-1907-E7352F0589BC}"/>
              </a:ext>
            </a:extLst>
          </p:cNvPr>
          <p:cNvPicPr>
            <a:picLocks noChangeAspect="1"/>
          </p:cNvPicPr>
          <p:nvPr/>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946885"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06239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0014"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264012"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41228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162950"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27845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3960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5128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628353"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158613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610850" y="2512464"/>
            <a:ext cx="1954213"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954213" cy="2871263"/>
          </a:xfrm>
          <a:solidFill>
            <a:srgbClr val="001559"/>
          </a:solidFill>
          <a:ln>
            <a:noFill/>
          </a:ln>
        </p:spPr>
        <p:txBody>
          <a:bodyPr tIns="365760"/>
          <a:lstStyle>
            <a:lvl1pPr algn="ctr">
              <a:lnSpc>
                <a:spcPct val="100000"/>
              </a:lnSpc>
              <a:spcBef>
                <a:spcPts val="600"/>
              </a:spcBef>
              <a:buNone/>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lavender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93713"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6"/>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64787" y="2512464"/>
            <a:ext cx="1954213"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64787" y="2535457"/>
            <a:ext cx="1954213" cy="2871263"/>
          </a:xfrm>
          <a:solidFill>
            <a:srgbClr val="001559"/>
          </a:solidFill>
          <a:ln>
            <a:noFill/>
          </a:ln>
        </p:spPr>
        <p:txBody>
          <a:bodyPr tIns="365760"/>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arctic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4765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18724" y="2512464"/>
            <a:ext cx="1954213"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18724" y="2535457"/>
            <a:ext cx="1954213" cy="2871263"/>
          </a:xfrm>
          <a:solidFill>
            <a:srgbClr val="001559"/>
          </a:solidFill>
          <a:ln>
            <a:noFill/>
          </a:ln>
        </p:spPr>
        <p:txBody>
          <a:bodyPr tIns="365760"/>
          <a:lstStyle>
            <a:lvl1pPr algn="ctr">
              <a:lnSpc>
                <a:spcPct val="100000"/>
              </a:lnSpc>
              <a:spcBef>
                <a:spcPts val="600"/>
              </a:spcBef>
              <a:buNone/>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seafoam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1587"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372661" y="2512464"/>
            <a:ext cx="1954213"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372661" y="2535457"/>
            <a:ext cx="1954213" cy="2871263"/>
          </a:xfrm>
          <a:solidFill>
            <a:srgbClr val="001559"/>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lime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55524"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626601" y="2512464"/>
            <a:ext cx="1954213" cy="0"/>
          </a:xfrm>
          <a:prstGeom prst="line">
            <a:avLst/>
          </a:prstGeom>
          <a:ln w="25400">
            <a:solidFill>
              <a:srgbClr val="FF766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626600" y="2535457"/>
            <a:ext cx="1954213" cy="2871263"/>
          </a:xfrm>
          <a:solidFill>
            <a:srgbClr val="001559"/>
          </a:solidFill>
          <a:ln>
            <a:noFill/>
          </a:ln>
        </p:spPr>
        <p:txBody>
          <a:bodyPr tIns="365760"/>
          <a:lstStyle>
            <a:lvl1pPr algn="ctr">
              <a:lnSpc>
                <a:spcPct val="100000"/>
              </a:lnSpc>
              <a:spcBef>
                <a:spcPts val="600"/>
              </a:spcBef>
              <a:buNone/>
              <a:defRPr sz="2000">
                <a:solidFill>
                  <a:srgbClr val="FF766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grapefruit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09464" y="2006791"/>
            <a:ext cx="788487" cy="788487"/>
          </a:xfrm>
          <a:prstGeom prst="ellipse">
            <a:avLst/>
          </a:prstGeom>
          <a:solidFill>
            <a:schemeClr val="bg1"/>
          </a:solidFill>
          <a:ln w="25400">
            <a:solidFill>
              <a:srgbClr val="FF766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7664"/>
                </a:solidFill>
              </a:rPr>
              <a:t>5</a:t>
            </a:r>
          </a:p>
        </p:txBody>
      </p:sp>
      <p:grpSp>
        <p:nvGrpSpPr>
          <p:cNvPr id="27" name="Group 26">
            <a:extLst>
              <a:ext uri="{FF2B5EF4-FFF2-40B4-BE49-F238E27FC236}">
                <a16:creationId xmlns:a16="http://schemas.microsoft.com/office/drawing/2014/main" id="{908C82DA-B697-DC8F-C7BE-5EA6D5B9A733}"/>
              </a:ext>
            </a:extLst>
          </p:cNvPr>
          <p:cNvGrpSpPr/>
          <p:nvPr userDrawn="1"/>
        </p:nvGrpSpPr>
        <p:grpSpPr>
          <a:xfrm>
            <a:off x="0" y="6450012"/>
            <a:ext cx="12188825" cy="407988"/>
            <a:chOff x="0" y="6450012"/>
            <a:chExt cx="12188825" cy="407988"/>
          </a:xfrm>
        </p:grpSpPr>
        <p:sp>
          <p:nvSpPr>
            <p:cNvPr id="33" name="Freeform: Shape 32">
              <a:extLst>
                <a:ext uri="{FF2B5EF4-FFF2-40B4-BE49-F238E27FC236}">
                  <a16:creationId xmlns:a16="http://schemas.microsoft.com/office/drawing/2014/main" id="{11C3A69A-6203-E060-882E-1D2039473049}"/>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4" name="Graphic 6">
              <a:extLst>
                <a:ext uri="{FF2B5EF4-FFF2-40B4-BE49-F238E27FC236}">
                  <a16:creationId xmlns:a16="http://schemas.microsoft.com/office/drawing/2014/main" id="{2BEF3F4F-8941-7001-786B-DC0A927B5801}"/>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9321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59032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5EB036B5-DF66-98E8-A0FE-41BB5F415DB5}"/>
              </a:ext>
            </a:extLst>
          </p:cNvPr>
          <p:cNvSpPr/>
          <p:nvPr userDrawn="1"/>
        </p:nvSpPr>
        <p:spPr>
          <a:xfrm>
            <a:off x="608010" y="3147767"/>
            <a:ext cx="5885385" cy="3253034"/>
          </a:xfrm>
          <a:prstGeom prst="rect">
            <a:avLst/>
          </a:prstGeom>
          <a:solidFill>
            <a:srgbClr val="B100B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ectangle 7">
            <a:extLst>
              <a:ext uri="{FF2B5EF4-FFF2-40B4-BE49-F238E27FC236}">
                <a16:creationId xmlns:a16="http://schemas.microsoft.com/office/drawing/2014/main" id="{FC36DE29-9318-92C0-69FE-FDF89A21759C}"/>
              </a:ext>
            </a:extLst>
          </p:cNvPr>
          <p:cNvSpPr/>
          <p:nvPr userDrawn="1"/>
        </p:nvSpPr>
        <p:spPr>
          <a:xfrm>
            <a:off x="7008814"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OUTLINE DOC | July 14</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7008814"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
        <p:nvSpPr>
          <p:cNvPr id="10" name="Text Placeholder 4">
            <a:extLst>
              <a:ext uri="{FF2B5EF4-FFF2-40B4-BE49-F238E27FC236}">
                <a16:creationId xmlns:a16="http://schemas.microsoft.com/office/drawing/2014/main" id="{9D3525F1-DDA8-A98D-EA8D-934A34622D35}"/>
              </a:ext>
            </a:extLst>
          </p:cNvPr>
          <p:cNvSpPr>
            <a:spLocks noGrp="1"/>
          </p:cNvSpPr>
          <p:nvPr>
            <p:ph type="body" sz="quarter" idx="11" hasCustomPrompt="1"/>
          </p:nvPr>
        </p:nvSpPr>
        <p:spPr>
          <a:xfrm>
            <a:off x="608011" y="457200"/>
            <a:ext cx="5885386" cy="2971799"/>
          </a:xfrm>
          <a:solidFill>
            <a:srgbClr val="B100B1"/>
          </a:solidFill>
        </p:spPr>
        <p:txBody>
          <a:bodyPr vert="horz" lIns="274320" tIns="274320" rIns="274320" bIns="274320" rtlCol="0">
            <a:normAutofit/>
          </a:bodyPr>
          <a:lstStyle>
            <a:lvl1pPr>
              <a:defRPr lang="en-US" smtClean="0">
                <a:solidFill>
                  <a:schemeClr val="tx1"/>
                </a:solidFill>
                <a:latin typeface="+mj-lt"/>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a:t>Add visual notes here</a:t>
            </a:r>
          </a:p>
        </p:txBody>
      </p:sp>
      <p:sp>
        <p:nvSpPr>
          <p:cNvPr id="11" name="Rectangle 10">
            <a:extLst>
              <a:ext uri="{FF2B5EF4-FFF2-40B4-BE49-F238E27FC236}">
                <a16:creationId xmlns:a16="http://schemas.microsoft.com/office/drawing/2014/main" id="{785AF339-19EC-72AE-D792-4F3556F8EDB6}"/>
              </a:ext>
            </a:extLst>
          </p:cNvPr>
          <p:cNvSpPr/>
          <p:nvPr userDrawn="1"/>
        </p:nvSpPr>
        <p:spPr>
          <a:xfrm>
            <a:off x="1335116" y="3429000"/>
            <a:ext cx="4431176" cy="2493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91748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8" name="Rectangle 7">
            <a:extLst>
              <a:ext uri="{FF2B5EF4-FFF2-40B4-BE49-F238E27FC236}">
                <a16:creationId xmlns:a16="http://schemas.microsoft.com/office/drawing/2014/main" id="{FC36DE29-9318-92C0-69FE-FDF89A21759C}"/>
              </a:ext>
            </a:extLst>
          </p:cNvPr>
          <p:cNvSpPr/>
          <p:nvPr userDrawn="1"/>
        </p:nvSpPr>
        <p:spPr>
          <a:xfrm>
            <a:off x="12460708"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a:t>
            </a:r>
            <a:r>
              <a:rPr lang="en-US" sz="1200" cap="all" baseline="0" err="1">
                <a:solidFill>
                  <a:schemeClr val="tx1"/>
                </a:solidFill>
                <a:latin typeface="Metropolis Semi Bold" panose="00000700000000000000" pitchFamily="2" charset="0"/>
              </a:rPr>
              <a:t>slidemap</a:t>
            </a:r>
            <a:r>
              <a:rPr lang="en-US" sz="1200" cap="all" baseline="0">
                <a:solidFill>
                  <a:schemeClr val="tx1"/>
                </a:solidFill>
                <a:latin typeface="Metropolis Semi Bold" panose="00000700000000000000" pitchFamily="2" charset="0"/>
              </a:rPr>
              <a:t> | July 12</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12460708"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Tree>
    <p:extLst>
      <p:ext uri="{BB962C8B-B14F-4D97-AF65-F5344CB8AC3E}">
        <p14:creationId xmlns:p14="http://schemas.microsoft.com/office/powerpoint/2010/main" val="70865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Peach">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2D96E47-0F86-76BB-0D6C-B456187E192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9806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Teal">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DF2D22E-1DA6-0417-D3D2-864A057FE2E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33695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Purpl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05005B9-0ADF-CB52-16B1-0FA3CABF3F9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56238"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0769"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8164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urvey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C81CD3-93E8-7717-D06F-ABFB9F61FB03}"/>
              </a:ext>
            </a:extLst>
          </p:cNvPr>
          <p:cNvPicPr>
            <a:picLocks noChangeAspect="1"/>
          </p:cNvPicPr>
          <p:nvPr/>
        </p:nvPicPr>
        <p:blipFill>
          <a:blip r:embed="rId2"/>
          <a:srcRect/>
          <a:stretch/>
        </p:blipFill>
        <p:spPr>
          <a:xfrm>
            <a:off x="0" y="893"/>
            <a:ext cx="12188824" cy="6856214"/>
          </a:xfrm>
          <a:prstGeom prst="rect">
            <a:avLst/>
          </a:prstGeom>
        </p:spPr>
      </p:pic>
      <p:sp>
        <p:nvSpPr>
          <p:cNvPr id="6" name="TextBox 5">
            <a:extLst>
              <a:ext uri="{FF2B5EF4-FFF2-40B4-BE49-F238E27FC236}">
                <a16:creationId xmlns:a16="http://schemas.microsoft.com/office/drawing/2014/main" id="{5C599CBE-1A56-4831-8013-B9CC8FAFD1B6}"/>
              </a:ext>
            </a:extLst>
          </p:cNvPr>
          <p:cNvSpPr txBox="1"/>
          <p:nvPr/>
        </p:nvSpPr>
        <p:spPr>
          <a:xfrm>
            <a:off x="554284" y="3053546"/>
            <a:ext cx="4524809" cy="1218795"/>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a:solidFill>
                  <a:schemeClr val="tx2"/>
                </a:solidFill>
                <a:latin typeface="+mj-lt"/>
                <a:ea typeface="+mj-ea"/>
                <a:cs typeface="+mj-cs"/>
              </a:rPr>
              <a:t>Please take</a:t>
            </a:r>
            <a:br>
              <a:rPr lang="en-US" sz="4400" b="0" kern="1200" cap="none">
                <a:solidFill>
                  <a:schemeClr val="tx2"/>
                </a:solidFill>
                <a:latin typeface="+mj-lt"/>
                <a:ea typeface="+mj-ea"/>
                <a:cs typeface="+mj-cs"/>
              </a:rPr>
            </a:br>
            <a:r>
              <a:rPr lang="en-US" sz="4400" b="0" kern="1200" cap="none">
                <a:solidFill>
                  <a:schemeClr val="tx2"/>
                </a:solidFill>
                <a:latin typeface="+mj-lt"/>
                <a:ea typeface="+mj-ea"/>
                <a:cs typeface="+mj-cs"/>
              </a:rPr>
              <a:t>your survey.</a:t>
            </a:r>
          </a:p>
        </p:txBody>
      </p:sp>
      <p:pic>
        <p:nvPicPr>
          <p:cNvPr id="3" name="Graphic 2">
            <a:extLst>
              <a:ext uri="{FF2B5EF4-FFF2-40B4-BE49-F238E27FC236}">
                <a16:creationId xmlns:a16="http://schemas.microsoft.com/office/drawing/2014/main" id="{DC6E8465-7D2D-3CA3-4C8B-9550496C93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7" name="TextBox 6">
            <a:extLst>
              <a:ext uri="{FF2B5EF4-FFF2-40B4-BE49-F238E27FC236}">
                <a16:creationId xmlns:a16="http://schemas.microsoft.com/office/drawing/2014/main" id="{B64D0362-A51C-C428-237A-6CF53451381A}"/>
              </a:ext>
            </a:extLst>
          </p:cNvPr>
          <p:cNvSpPr txBox="1"/>
          <p:nvPr userDrawn="1"/>
        </p:nvSpPr>
        <p:spPr>
          <a:xfrm>
            <a:off x="554284" y="3053546"/>
            <a:ext cx="4524809" cy="1218795"/>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a:solidFill>
                  <a:schemeClr val="tx2"/>
                </a:solidFill>
                <a:latin typeface="+mj-lt"/>
                <a:ea typeface="+mj-ea"/>
                <a:cs typeface="+mj-cs"/>
              </a:rPr>
              <a:t>Please take</a:t>
            </a:r>
            <a:br>
              <a:rPr lang="en-US" sz="4400" b="0" kern="1200" cap="none">
                <a:solidFill>
                  <a:schemeClr val="tx2"/>
                </a:solidFill>
                <a:latin typeface="+mj-lt"/>
                <a:ea typeface="+mj-ea"/>
                <a:cs typeface="+mj-cs"/>
              </a:rPr>
            </a:br>
            <a:r>
              <a:rPr lang="en-US" sz="4400" b="0" kern="1200" cap="none">
                <a:solidFill>
                  <a:schemeClr val="tx2"/>
                </a:solidFill>
                <a:latin typeface="+mj-lt"/>
                <a:ea typeface="+mj-ea"/>
                <a:cs typeface="+mj-cs"/>
              </a:rPr>
              <a:t>your survey.</a:t>
            </a:r>
          </a:p>
        </p:txBody>
      </p:sp>
      <p:pic>
        <p:nvPicPr>
          <p:cNvPr id="8" name="Graphic 7">
            <a:extLst>
              <a:ext uri="{FF2B5EF4-FFF2-40B4-BE49-F238E27FC236}">
                <a16:creationId xmlns:a16="http://schemas.microsoft.com/office/drawing/2014/main" id="{2078A4CE-2CC4-5D4C-A107-07BB37A968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22246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 Clos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C241C-9D6A-D5B5-1328-F1A9B8542666}"/>
              </a:ext>
            </a:extLst>
          </p:cNvPr>
          <p:cNvPicPr>
            <a:picLocks noChangeAspect="1"/>
          </p:cNvPicPr>
          <p:nvPr/>
        </p:nvPicPr>
        <p:blipFill>
          <a:blip r:embed="rId2"/>
          <a:srcRect/>
          <a:stretch/>
        </p:blipFill>
        <p:spPr>
          <a:xfrm>
            <a:off x="0" y="893"/>
            <a:ext cx="12188824" cy="6856214"/>
          </a:xfrm>
          <a:prstGeom prst="rect">
            <a:avLst/>
          </a:prstGeom>
        </p:spPr>
      </p:pic>
      <p:pic>
        <p:nvPicPr>
          <p:cNvPr id="3" name="Graphic 2">
            <a:extLst>
              <a:ext uri="{FF2B5EF4-FFF2-40B4-BE49-F238E27FC236}">
                <a16:creationId xmlns:a16="http://schemas.microsoft.com/office/drawing/2014/main" id="{FA2C4A69-A985-657E-D705-A4913177B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TextBox 10">
            <a:extLst>
              <a:ext uri="{FF2B5EF4-FFF2-40B4-BE49-F238E27FC236}">
                <a16:creationId xmlns:a16="http://schemas.microsoft.com/office/drawing/2014/main" id="{4601DA24-534E-47F2-ADB9-E8234A0707C4}"/>
              </a:ext>
            </a:extLst>
          </p:cNvPr>
          <p:cNvSpPr txBox="1"/>
          <p:nvPr/>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pic>
        <p:nvPicPr>
          <p:cNvPr id="6" name="Graphic 5">
            <a:extLst>
              <a:ext uri="{FF2B5EF4-FFF2-40B4-BE49-F238E27FC236}">
                <a16:creationId xmlns:a16="http://schemas.microsoft.com/office/drawing/2014/main" id="{5FA7BA3F-5320-3CD0-7EB5-CF8E7020BB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7" name="TextBox 6">
            <a:extLst>
              <a:ext uri="{FF2B5EF4-FFF2-40B4-BE49-F238E27FC236}">
                <a16:creationId xmlns:a16="http://schemas.microsoft.com/office/drawing/2014/main" id="{2F37441B-4774-5CC8-959C-381D4BE4A635}"/>
              </a:ext>
            </a:extLst>
          </p:cNvPr>
          <p:cNvSpPr txBox="1"/>
          <p:nvPr userDrawn="1"/>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spTree>
    <p:extLst>
      <p:ext uri="{BB962C8B-B14F-4D97-AF65-F5344CB8AC3E}">
        <p14:creationId xmlns:p14="http://schemas.microsoft.com/office/powerpoint/2010/main" val="269488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Font Check">
    <p:bg>
      <p:bgPr>
        <a:solidFill>
          <a:schemeClr val="accent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9AC7DF-BFC1-4044-BB52-C9946AD8A327}"/>
              </a:ext>
            </a:extLst>
          </p:cNvPr>
          <p:cNvSpPr txBox="1">
            <a:spLocks/>
          </p:cNvSpPr>
          <p:nvPr/>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tx2"/>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p:nvGrpSpPr>
        <p:grpSpPr>
          <a:xfrm>
            <a:off x="6054922" y="2225997"/>
            <a:ext cx="4699461" cy="542276"/>
            <a:chOff x="6685343" y="2270804"/>
            <a:chExt cx="4699461" cy="542276"/>
          </a:xfrm>
          <a:solidFill>
            <a:schemeClr val="tx2"/>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90" name="Group 89">
            <a:extLst>
              <a:ext uri="{FF2B5EF4-FFF2-40B4-BE49-F238E27FC236}">
                <a16:creationId xmlns:a16="http://schemas.microsoft.com/office/drawing/2014/main" id="{164E83D4-30F6-4C59-8FFA-AD2FC2966221}"/>
              </a:ext>
            </a:extLst>
          </p:cNvPr>
          <p:cNvGrpSpPr/>
          <p:nvPr/>
        </p:nvGrpSpPr>
        <p:grpSpPr>
          <a:xfrm>
            <a:off x="672458" y="2225997"/>
            <a:ext cx="3021853" cy="546070"/>
            <a:chOff x="2656324" y="2163854"/>
            <a:chExt cx="3021853" cy="546070"/>
          </a:xfrm>
          <a:solidFill>
            <a:schemeClr val="tx2"/>
          </a:solidFill>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
        <p:nvSpPr>
          <p:cNvPr id="40" name="Title 1">
            <a:extLst>
              <a:ext uri="{FF2B5EF4-FFF2-40B4-BE49-F238E27FC236}">
                <a16:creationId xmlns:a16="http://schemas.microsoft.com/office/drawing/2014/main" id="{CF52E39C-023F-3656-08D1-6251BB2105B6}"/>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41" name="TextBox 40">
            <a:extLst>
              <a:ext uri="{FF2B5EF4-FFF2-40B4-BE49-F238E27FC236}">
                <a16:creationId xmlns:a16="http://schemas.microsoft.com/office/drawing/2014/main" id="{4907E82B-EFAB-8A25-E17E-F40BEEAF5948}"/>
              </a:ext>
            </a:extLst>
          </p:cNvPr>
          <p:cNvSpPr txBox="1"/>
          <p:nvPr userDrawn="1"/>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2" name="Rectangle 41">
            <a:extLst>
              <a:ext uri="{FF2B5EF4-FFF2-40B4-BE49-F238E27FC236}">
                <a16:creationId xmlns:a16="http://schemas.microsoft.com/office/drawing/2014/main" id="{1B893230-6702-FC0B-F321-F6D6CAA8FC29}"/>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6" name="Straight Connector 45">
            <a:extLst>
              <a:ext uri="{FF2B5EF4-FFF2-40B4-BE49-F238E27FC236}">
                <a16:creationId xmlns:a16="http://schemas.microsoft.com/office/drawing/2014/main" id="{23D000B6-6802-F23E-9BA5-069AFB772692}"/>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5A44188-68B6-52E9-27D1-4107B7143C9C}"/>
              </a:ext>
            </a:extLst>
          </p:cNvPr>
          <p:cNvGrpSpPr/>
          <p:nvPr userDrawn="1"/>
        </p:nvGrpSpPr>
        <p:grpSpPr>
          <a:xfrm>
            <a:off x="6054922" y="2225997"/>
            <a:ext cx="4699461" cy="542276"/>
            <a:chOff x="6685343" y="2270804"/>
            <a:chExt cx="4699461" cy="542276"/>
          </a:xfrm>
          <a:solidFill>
            <a:schemeClr val="tx2"/>
          </a:solidFill>
        </p:grpSpPr>
        <p:sp>
          <p:nvSpPr>
            <p:cNvPr id="48" name="Freeform: Shape 47">
              <a:extLst>
                <a:ext uri="{FF2B5EF4-FFF2-40B4-BE49-F238E27FC236}">
                  <a16:creationId xmlns:a16="http://schemas.microsoft.com/office/drawing/2014/main" id="{11A6C818-1F5A-91A1-817B-FF6E288B320D}"/>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49" name="Freeform: Shape 48">
              <a:extLst>
                <a:ext uri="{FF2B5EF4-FFF2-40B4-BE49-F238E27FC236}">
                  <a16:creationId xmlns:a16="http://schemas.microsoft.com/office/drawing/2014/main" id="{CEADBDFD-36BD-E6A1-CC85-BF69B9659277}"/>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0" name="Freeform: Shape 49">
              <a:extLst>
                <a:ext uri="{FF2B5EF4-FFF2-40B4-BE49-F238E27FC236}">
                  <a16:creationId xmlns:a16="http://schemas.microsoft.com/office/drawing/2014/main" id="{AEB9D5F8-DF99-D5C0-977B-901E767234A9}"/>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2" name="Freeform: Shape 51">
              <a:extLst>
                <a:ext uri="{FF2B5EF4-FFF2-40B4-BE49-F238E27FC236}">
                  <a16:creationId xmlns:a16="http://schemas.microsoft.com/office/drawing/2014/main" id="{70C2BCD0-E989-01B3-B42A-62C0F8E69E81}"/>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3" name="Freeform: Shape 52">
              <a:extLst>
                <a:ext uri="{FF2B5EF4-FFF2-40B4-BE49-F238E27FC236}">
                  <a16:creationId xmlns:a16="http://schemas.microsoft.com/office/drawing/2014/main" id="{EF98E353-198C-86C3-F473-45075D68C9EB}"/>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4" name="Freeform: Shape 53">
              <a:extLst>
                <a:ext uri="{FF2B5EF4-FFF2-40B4-BE49-F238E27FC236}">
                  <a16:creationId xmlns:a16="http://schemas.microsoft.com/office/drawing/2014/main" id="{10946788-7E76-1722-C5B8-C9916CAD0002}"/>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5" name="Freeform: Shape 54">
              <a:extLst>
                <a:ext uri="{FF2B5EF4-FFF2-40B4-BE49-F238E27FC236}">
                  <a16:creationId xmlns:a16="http://schemas.microsoft.com/office/drawing/2014/main" id="{6321B81D-0356-D1E4-F6DC-C6C37151F646}"/>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6" name="Freeform: Shape 55">
              <a:extLst>
                <a:ext uri="{FF2B5EF4-FFF2-40B4-BE49-F238E27FC236}">
                  <a16:creationId xmlns:a16="http://schemas.microsoft.com/office/drawing/2014/main" id="{877A1B4A-EA6F-882E-09F9-F75EB183F836}"/>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7" name="Freeform: Shape 56">
              <a:extLst>
                <a:ext uri="{FF2B5EF4-FFF2-40B4-BE49-F238E27FC236}">
                  <a16:creationId xmlns:a16="http://schemas.microsoft.com/office/drawing/2014/main" id="{3983B93F-DFE2-A937-381E-6A24D38BCE69}"/>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8" name="Freeform: Shape 57">
              <a:extLst>
                <a:ext uri="{FF2B5EF4-FFF2-40B4-BE49-F238E27FC236}">
                  <a16:creationId xmlns:a16="http://schemas.microsoft.com/office/drawing/2014/main" id="{FD383F28-30F4-1A35-CE1B-F3733EB42C67}"/>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9" name="Freeform: Shape 58">
              <a:extLst>
                <a:ext uri="{FF2B5EF4-FFF2-40B4-BE49-F238E27FC236}">
                  <a16:creationId xmlns:a16="http://schemas.microsoft.com/office/drawing/2014/main" id="{99E18DCA-D2A8-E833-FC99-7E20F732B293}"/>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0" name="Freeform: Shape 59">
              <a:extLst>
                <a:ext uri="{FF2B5EF4-FFF2-40B4-BE49-F238E27FC236}">
                  <a16:creationId xmlns:a16="http://schemas.microsoft.com/office/drawing/2014/main" id="{A2D22CBD-7996-3D75-3143-E7032425D318}"/>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1" name="Freeform: Shape 60">
              <a:extLst>
                <a:ext uri="{FF2B5EF4-FFF2-40B4-BE49-F238E27FC236}">
                  <a16:creationId xmlns:a16="http://schemas.microsoft.com/office/drawing/2014/main" id="{BE48FBD1-C321-77C2-CDD7-5E8A5C69BCED}"/>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2" name="Freeform: Shape 61">
              <a:extLst>
                <a:ext uri="{FF2B5EF4-FFF2-40B4-BE49-F238E27FC236}">
                  <a16:creationId xmlns:a16="http://schemas.microsoft.com/office/drawing/2014/main" id="{29D78076-29D4-D24C-B275-333506F292C8}"/>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4" name="Freeform: Shape 63">
              <a:extLst>
                <a:ext uri="{FF2B5EF4-FFF2-40B4-BE49-F238E27FC236}">
                  <a16:creationId xmlns:a16="http://schemas.microsoft.com/office/drawing/2014/main" id="{9B804F89-E354-A0D2-4A63-211D000A2FE8}"/>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5" name="Freeform: Shape 64">
              <a:extLst>
                <a:ext uri="{FF2B5EF4-FFF2-40B4-BE49-F238E27FC236}">
                  <a16:creationId xmlns:a16="http://schemas.microsoft.com/office/drawing/2014/main" id="{40148930-4DEF-F144-0518-09C8DED1F954}"/>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6" name="Freeform: Shape 65">
              <a:extLst>
                <a:ext uri="{FF2B5EF4-FFF2-40B4-BE49-F238E27FC236}">
                  <a16:creationId xmlns:a16="http://schemas.microsoft.com/office/drawing/2014/main" id="{A217D55A-8643-29C0-1CD6-A82C150D4953}"/>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67" name="Group 66">
            <a:extLst>
              <a:ext uri="{FF2B5EF4-FFF2-40B4-BE49-F238E27FC236}">
                <a16:creationId xmlns:a16="http://schemas.microsoft.com/office/drawing/2014/main" id="{2BD71E1B-B151-5276-73B4-152EA543B56C}"/>
              </a:ext>
            </a:extLst>
          </p:cNvPr>
          <p:cNvGrpSpPr/>
          <p:nvPr userDrawn="1"/>
        </p:nvGrpSpPr>
        <p:grpSpPr>
          <a:xfrm>
            <a:off x="672458" y="2225997"/>
            <a:ext cx="3021853" cy="546070"/>
            <a:chOff x="2656324" y="2163854"/>
            <a:chExt cx="3021853" cy="546070"/>
          </a:xfrm>
          <a:solidFill>
            <a:schemeClr val="tx2"/>
          </a:solidFill>
        </p:grpSpPr>
        <p:sp>
          <p:nvSpPr>
            <p:cNvPr id="68" name="TextBox 67">
              <a:extLst>
                <a:ext uri="{FF2B5EF4-FFF2-40B4-BE49-F238E27FC236}">
                  <a16:creationId xmlns:a16="http://schemas.microsoft.com/office/drawing/2014/main" id="{5BF8B538-BDB2-0FE4-D0B6-F1E9F4F2AD05}"/>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69" name="TextBox 68">
              <a:extLst>
                <a:ext uri="{FF2B5EF4-FFF2-40B4-BE49-F238E27FC236}">
                  <a16:creationId xmlns:a16="http://schemas.microsoft.com/office/drawing/2014/main" id="{F529B36E-2597-8359-7579-46EC5300E64F}"/>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0" name="TextBox 69">
              <a:extLst>
                <a:ext uri="{FF2B5EF4-FFF2-40B4-BE49-F238E27FC236}">
                  <a16:creationId xmlns:a16="http://schemas.microsoft.com/office/drawing/2014/main" id="{BFA3ACC5-6AC7-6C07-6991-A7B6BE2807C3}"/>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1" name="TextBox 70">
              <a:extLst>
                <a:ext uri="{FF2B5EF4-FFF2-40B4-BE49-F238E27FC236}">
                  <a16:creationId xmlns:a16="http://schemas.microsoft.com/office/drawing/2014/main" id="{F5FD2DC0-6E1E-BDDB-0E64-DC32DD33E033}"/>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2" name="TextBox 101">
              <a:extLst>
                <a:ext uri="{FF2B5EF4-FFF2-40B4-BE49-F238E27FC236}">
                  <a16:creationId xmlns:a16="http://schemas.microsoft.com/office/drawing/2014/main" id="{6E54FCC3-6ED0-B8FB-8212-F5322035A632}"/>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3" name="TextBox 102">
              <a:extLst>
                <a:ext uri="{FF2B5EF4-FFF2-40B4-BE49-F238E27FC236}">
                  <a16:creationId xmlns:a16="http://schemas.microsoft.com/office/drawing/2014/main" id="{48A32111-1850-B9B7-3615-3CE89D532D09}"/>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4" name="TextBox 103">
              <a:extLst>
                <a:ext uri="{FF2B5EF4-FFF2-40B4-BE49-F238E27FC236}">
                  <a16:creationId xmlns:a16="http://schemas.microsoft.com/office/drawing/2014/main" id="{7C45F0F7-09DB-DE02-2A1B-C4715A458ECC}"/>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5" name="TextBox 104">
              <a:extLst>
                <a:ext uri="{FF2B5EF4-FFF2-40B4-BE49-F238E27FC236}">
                  <a16:creationId xmlns:a16="http://schemas.microsoft.com/office/drawing/2014/main" id="{87C3380C-03DE-D0DC-B3A8-37A5BA275B85}"/>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6" name="TextBox 105">
              <a:extLst>
                <a:ext uri="{FF2B5EF4-FFF2-40B4-BE49-F238E27FC236}">
                  <a16:creationId xmlns:a16="http://schemas.microsoft.com/office/drawing/2014/main" id="{DEFDA3F6-B64C-1547-E293-D47BD677131B}"/>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7" name="TextBox 106">
              <a:extLst>
                <a:ext uri="{FF2B5EF4-FFF2-40B4-BE49-F238E27FC236}">
                  <a16:creationId xmlns:a16="http://schemas.microsoft.com/office/drawing/2014/main" id="{BE114432-B35F-E375-4C33-5D1B1801D875}"/>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8" name="TextBox 107">
              <a:extLst>
                <a:ext uri="{FF2B5EF4-FFF2-40B4-BE49-F238E27FC236}">
                  <a16:creationId xmlns:a16="http://schemas.microsoft.com/office/drawing/2014/main" id="{B375F7EC-DD80-0E24-09D7-4A26B18C22AB}"/>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Tree>
    <p:extLst>
      <p:ext uri="{BB962C8B-B14F-4D97-AF65-F5344CB8AC3E}">
        <p14:creationId xmlns:p14="http://schemas.microsoft.com/office/powerpoint/2010/main" val="331937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Gri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8485AD4-8832-44CD-B2A1-FD1C63F9BD1B}"/>
              </a:ext>
            </a:extLst>
          </p:cNvPr>
          <p:cNvGrpSpPr/>
          <p:nvPr/>
        </p:nvGrpSpPr>
        <p:grpSpPr>
          <a:xfrm>
            <a:off x="-127" y="0"/>
            <a:ext cx="12189079" cy="6858000"/>
            <a:chOff x="-127" y="0"/>
            <a:chExt cx="12189079" cy="6858000"/>
          </a:xfrm>
        </p:grpSpPr>
        <p:grpSp>
          <p:nvGrpSpPr>
            <p:cNvPr id="59" name="Group 58">
              <a:extLst>
                <a:ext uri="{FF2B5EF4-FFF2-40B4-BE49-F238E27FC236}">
                  <a16:creationId xmlns:a16="http://schemas.microsoft.com/office/drawing/2014/main" id="{44FB32E7-E965-41E9-8E53-02040300C80C}"/>
                </a:ext>
              </a:extLst>
            </p:cNvPr>
            <p:cNvGrpSpPr/>
            <p:nvPr/>
          </p:nvGrpSpPr>
          <p:grpSpPr>
            <a:xfrm>
              <a:off x="-127" y="0"/>
              <a:ext cx="12189079" cy="6858000"/>
              <a:chOff x="-127" y="-4574"/>
              <a:chExt cx="12189079" cy="6858000"/>
            </a:xfrm>
          </p:grpSpPr>
          <p:grpSp>
            <p:nvGrpSpPr>
              <p:cNvPr id="142" name="Group 141">
                <a:extLst>
                  <a:ext uri="{FF2B5EF4-FFF2-40B4-BE49-F238E27FC236}">
                    <a16:creationId xmlns:a16="http://schemas.microsoft.com/office/drawing/2014/main" id="{1433229E-90F3-4F63-A340-9F1F8B115F0B}"/>
                  </a:ext>
                </a:extLst>
              </p:cNvPr>
              <p:cNvGrpSpPr/>
              <p:nvPr/>
            </p:nvGrpSpPr>
            <p:grpSpPr>
              <a:xfrm>
                <a:off x="0" y="-4574"/>
                <a:ext cx="12188952" cy="6858000"/>
                <a:chOff x="12729307" y="-4574"/>
                <a:chExt cx="12188952" cy="6858000"/>
              </a:xfrm>
            </p:grpSpPr>
            <p:cxnSp>
              <p:nvCxnSpPr>
                <p:cNvPr id="184" name="Straight Connector 183">
                  <a:extLst>
                    <a:ext uri="{FF2B5EF4-FFF2-40B4-BE49-F238E27FC236}">
                      <a16:creationId xmlns:a16="http://schemas.microsoft.com/office/drawing/2014/main" id="{E9A028F8-D3B2-43A0-BFB2-6AEEF3467B2C}"/>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E845D09-968E-4B02-BF6C-1B6269D020DD}"/>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2EF959D-3722-4A3C-8664-318AEB0B8BBB}"/>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4008AA8-F559-435C-B5E9-67B139B36BB0}"/>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B0DA3DD-A1FE-4C9D-A18C-567BB798274A}"/>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9F736D3-28E7-474A-AED6-5F1D385B4AFF}"/>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D73F3F6-44D3-4DA3-88A4-A5DA401E5F17}"/>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E28B3C8-B0E9-49E2-AE19-F0E58AF1CA61}"/>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CC176B1-7633-406B-A3FB-53C77396BE3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53A3B57-A342-435E-B5AD-30DEB09BCE7C}"/>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100C0F1-190A-4D51-A8B5-51E3C15F5545}"/>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0F5541A-64AF-4BDE-962D-644A6D309DF8}"/>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1BC7A66-8EAA-4479-8DEC-314965A33430}"/>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C792596-3362-4190-B5B0-F158D96FF7F6}"/>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BBE2E0B-7203-4BCD-B944-1B6FA6AACBDE}"/>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C23717F-B63B-49E2-BCD2-6F18664D42D6}"/>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BD1263B-2BE9-495D-A502-92E86DD42E78}"/>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F5BA466-F5D6-46A2-809E-5D0C8541A789}"/>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A7F678F-FC90-43FE-A266-C07EB055E7BB}"/>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E78FEA-00D0-411F-93D9-7B0FBE41FDD4}"/>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6230F6D-1B2C-4B71-81B7-7D4BA80F9735}"/>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8044A559-8ABD-44EE-8A3F-B15DA397723F}"/>
                  </a:ext>
                </a:extLst>
              </p:cNvPr>
              <p:cNvGrpSpPr/>
              <p:nvPr/>
            </p:nvGrpSpPr>
            <p:grpSpPr>
              <a:xfrm>
                <a:off x="-127" y="109726"/>
                <a:ext cx="12188952" cy="6629400"/>
                <a:chOff x="12729307" y="109726"/>
                <a:chExt cx="12188952" cy="6629400"/>
              </a:xfrm>
            </p:grpSpPr>
            <p:cxnSp>
              <p:nvCxnSpPr>
                <p:cNvPr id="144" name="Straight Connector 143">
                  <a:extLst>
                    <a:ext uri="{FF2B5EF4-FFF2-40B4-BE49-F238E27FC236}">
                      <a16:creationId xmlns:a16="http://schemas.microsoft.com/office/drawing/2014/main" id="{435EFFE8-0470-45C9-88A1-1E2004782E20}"/>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D1B6CDE-96EB-47D5-8F87-D1BFF0DAD08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D6C7BAF-8645-4BA8-B7DF-311145E6D032}"/>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A10FB71-A326-4AD2-B3C7-54403C3EB326}"/>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7CC4A25-EB84-482F-B791-3634F3A1019A}"/>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7C613D4-34AF-48C5-A753-4C102F9539A2}"/>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B4DE2E0-3382-4B55-9ABE-5C6F56EE8EA9}"/>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D38E1C3-0A60-4466-8B28-8B217F061C19}"/>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2F46EBE-6A26-4D8B-B75C-3BCA234AD130}"/>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86C7712-E9F9-48B4-AE50-9EB25AC085CD}"/>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AE3F61E-EB54-4057-8907-588E6F54CAE5}"/>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13C206C-0EE2-4DAD-A7F2-51D5AA05E1EC}"/>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DD56021-2353-4E7B-9556-A43C1FD2C33B}"/>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3E5C0C4-1763-44F3-9B05-D319081B97C8}"/>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8AC9226-35B8-4C59-9420-CA2B43EAC726}"/>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35F623A-791D-47F3-AFBD-B5ACBEBC2176}"/>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00F4FBF-E181-46C9-8F01-B832DD4A94DD}"/>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B04E75-C1A6-454C-9E37-F54DF53BAE13}"/>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AFCEA12-1BE6-4479-8416-3F2ABD885157}"/>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2772B15-A013-499A-BC7E-E73E5217A97F}"/>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77D7617-72EF-486B-8078-D4AD918F5082}"/>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EE43D7D-CC1A-4EA3-ACC5-31D4E712A43C}"/>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ECC7CCD-5AA9-4A4F-BBE8-A48DA45F5B04}"/>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FB320B-CD9F-4FFC-901C-AAF673546DEC}"/>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DC5DA4-55E5-4B6C-AB2C-3EEE35F87A7F}"/>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045BFE7-BFBE-40CF-9262-07FCA97F503F}"/>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A62EE7F-F31F-43D9-B2D1-A2ECE47714AB}"/>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A0F1561-46E3-44C6-A923-36C703D3504E}"/>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70B8260-55AE-4842-A802-A114B2865055}"/>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0B4A54D-255E-4867-A969-A7ED6B60AD51}"/>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745B681-AC76-471A-9FAC-02E9629885A3}"/>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F4393FD-1871-4462-BC49-70ED3C4923FA}"/>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2E584F-A4F1-42A6-BF3B-D6FF1279CD65}"/>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3D48681-84F7-4FC3-9BC4-2AF9D2E76708}"/>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6809EB3-BB49-4F81-83A5-A06F39A3D932}"/>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F1E5BC3-4A2C-4E24-AC95-D0033EEEF272}"/>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5018AA3-00B8-4CCB-AC35-BB2B6D7F8D9D}"/>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9B3ABB2-23FF-4EF2-9F67-93434359A483}"/>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13EDF4D-F6DC-44B5-8E14-18EB6BE9B0F1}"/>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B710691-456C-464E-9F55-96FD57ABD533}"/>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3940A523-6709-4C20-BA31-E85148C5BE30}"/>
                </a:ext>
              </a:extLst>
            </p:cNvPr>
            <p:cNvGrpSpPr/>
            <p:nvPr/>
          </p:nvGrpSpPr>
          <p:grpSpPr>
            <a:xfrm>
              <a:off x="608885" y="458152"/>
              <a:ext cx="10971928" cy="5713421"/>
              <a:chOff x="608885" y="452764"/>
              <a:chExt cx="10971928" cy="5718810"/>
            </a:xfrm>
          </p:grpSpPr>
          <p:sp>
            <p:nvSpPr>
              <p:cNvPr id="130" name="Rectangle 129">
                <a:extLst>
                  <a:ext uri="{FF2B5EF4-FFF2-40B4-BE49-F238E27FC236}">
                    <a16:creationId xmlns:a16="http://schemas.microsoft.com/office/drawing/2014/main" id="{4900162A-FBA9-4BD8-A709-156195B632EA}"/>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1" name="Rectangle 130">
                <a:extLst>
                  <a:ext uri="{FF2B5EF4-FFF2-40B4-BE49-F238E27FC236}">
                    <a16:creationId xmlns:a16="http://schemas.microsoft.com/office/drawing/2014/main" id="{6D81F9AA-FC1B-41AD-A16A-2B6F4C3C0FF4}"/>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2" name="Rectangle 131">
                <a:extLst>
                  <a:ext uri="{FF2B5EF4-FFF2-40B4-BE49-F238E27FC236}">
                    <a16:creationId xmlns:a16="http://schemas.microsoft.com/office/drawing/2014/main" id="{B7E474FE-D3EA-4521-985C-77DBD79D00DB}"/>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3" name="Rectangle 132">
                <a:extLst>
                  <a:ext uri="{FF2B5EF4-FFF2-40B4-BE49-F238E27FC236}">
                    <a16:creationId xmlns:a16="http://schemas.microsoft.com/office/drawing/2014/main" id="{4A21A2CF-DAA8-455E-B803-4BA075CC4E9D}"/>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4" name="Rectangle 133">
                <a:extLst>
                  <a:ext uri="{FF2B5EF4-FFF2-40B4-BE49-F238E27FC236}">
                    <a16:creationId xmlns:a16="http://schemas.microsoft.com/office/drawing/2014/main" id="{ADD273C9-B0F2-4F1D-822E-6AF2BA020ECD}"/>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5" name="Rectangle 134">
                <a:extLst>
                  <a:ext uri="{FF2B5EF4-FFF2-40B4-BE49-F238E27FC236}">
                    <a16:creationId xmlns:a16="http://schemas.microsoft.com/office/drawing/2014/main" id="{C905B453-3649-4006-9040-FB3F0DF36D81}"/>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6" name="Rectangle 135">
                <a:extLst>
                  <a:ext uri="{FF2B5EF4-FFF2-40B4-BE49-F238E27FC236}">
                    <a16:creationId xmlns:a16="http://schemas.microsoft.com/office/drawing/2014/main" id="{EA0D12A2-5966-4908-9604-18C53D5C5DAA}"/>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7" name="Rectangle 136">
                <a:extLst>
                  <a:ext uri="{FF2B5EF4-FFF2-40B4-BE49-F238E27FC236}">
                    <a16:creationId xmlns:a16="http://schemas.microsoft.com/office/drawing/2014/main" id="{5647A2E1-24B4-49E0-A8FE-B965ABFEF8E5}"/>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8" name="Rectangle 137">
                <a:extLst>
                  <a:ext uri="{FF2B5EF4-FFF2-40B4-BE49-F238E27FC236}">
                    <a16:creationId xmlns:a16="http://schemas.microsoft.com/office/drawing/2014/main" id="{F4435F2A-90AB-45F2-8C46-3A936B311C52}"/>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9" name="Rectangle 138">
                <a:extLst>
                  <a:ext uri="{FF2B5EF4-FFF2-40B4-BE49-F238E27FC236}">
                    <a16:creationId xmlns:a16="http://schemas.microsoft.com/office/drawing/2014/main" id="{1E695660-B0ED-48FD-A94D-36DA4D9689B6}"/>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0" name="Rectangle 139">
                <a:extLst>
                  <a:ext uri="{FF2B5EF4-FFF2-40B4-BE49-F238E27FC236}">
                    <a16:creationId xmlns:a16="http://schemas.microsoft.com/office/drawing/2014/main" id="{4FBA28A9-F460-49F3-BAB5-C1B21F1AD285}"/>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1" name="Rectangle 140">
                <a:extLst>
                  <a:ext uri="{FF2B5EF4-FFF2-40B4-BE49-F238E27FC236}">
                    <a16:creationId xmlns:a16="http://schemas.microsoft.com/office/drawing/2014/main" id="{0D23EE56-2F96-4079-9054-BD9FD1069139}"/>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117" name="Group 116">
              <a:extLst>
                <a:ext uri="{FF2B5EF4-FFF2-40B4-BE49-F238E27FC236}">
                  <a16:creationId xmlns:a16="http://schemas.microsoft.com/office/drawing/2014/main" id="{EDFF5235-C7F9-4ABB-96D7-6281AA41811D}"/>
                </a:ext>
              </a:extLst>
            </p:cNvPr>
            <p:cNvGrpSpPr/>
            <p:nvPr/>
          </p:nvGrpSpPr>
          <p:grpSpPr>
            <a:xfrm>
              <a:off x="971112" y="0"/>
              <a:ext cx="10247475" cy="6858000"/>
              <a:chOff x="971112" y="0"/>
              <a:chExt cx="10247475" cy="6858000"/>
            </a:xfrm>
          </p:grpSpPr>
          <p:cxnSp>
            <p:nvCxnSpPr>
              <p:cNvPr id="118" name="Straight Connector 117">
                <a:extLst>
                  <a:ext uri="{FF2B5EF4-FFF2-40B4-BE49-F238E27FC236}">
                    <a16:creationId xmlns:a16="http://schemas.microsoft.com/office/drawing/2014/main" id="{C7DD2F7B-BE31-4803-BCA1-607D56E9471A}"/>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1A846-7187-4507-9393-3B4E55B5093E}"/>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07EB80E-A11B-4E70-9F1F-30E674B87C85}"/>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037F5E1-2F3A-4E49-82B7-6F7A79E04FC7}"/>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20A005B-0DB6-4BF9-9BFD-365D4D73FEA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379026A-BA76-4682-9F78-BCF9AA8F1951}"/>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8EAB51C-CE73-4741-AD1A-976C2EB5DCA5}"/>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50CE16-85E5-40C6-97F8-1F71B9AF5553}"/>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EFDFBAA-B8B5-4FC2-96E1-96830A0F6287}"/>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3A4183C-D50B-46CE-8DA4-D2A94E459E4F}"/>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C4C5930-3757-4CFF-AB6C-4D4C1BC56824}"/>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4CC1E57-EFF5-4388-B3C4-8792BF919A6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D6683F1-C217-0793-BBAA-742FB626DA84}"/>
              </a:ext>
            </a:extLst>
          </p:cNvPr>
          <p:cNvGrpSpPr/>
          <p:nvPr userDrawn="1"/>
        </p:nvGrpSpPr>
        <p:grpSpPr>
          <a:xfrm>
            <a:off x="-127" y="0"/>
            <a:ext cx="12189079" cy="6858000"/>
            <a:chOff x="-127" y="0"/>
            <a:chExt cx="12189079" cy="6858000"/>
          </a:xfrm>
        </p:grpSpPr>
        <p:grpSp>
          <p:nvGrpSpPr>
            <p:cNvPr id="94" name="Group 93">
              <a:extLst>
                <a:ext uri="{FF2B5EF4-FFF2-40B4-BE49-F238E27FC236}">
                  <a16:creationId xmlns:a16="http://schemas.microsoft.com/office/drawing/2014/main" id="{60739600-5407-4BC0-C232-57FF38C7A503}"/>
                </a:ext>
              </a:extLst>
            </p:cNvPr>
            <p:cNvGrpSpPr/>
            <p:nvPr/>
          </p:nvGrpSpPr>
          <p:grpSpPr>
            <a:xfrm>
              <a:off x="-127" y="0"/>
              <a:ext cx="12189079" cy="6858000"/>
              <a:chOff x="-127" y="-4574"/>
              <a:chExt cx="12189079" cy="6858000"/>
            </a:xfrm>
          </p:grpSpPr>
          <p:grpSp>
            <p:nvGrpSpPr>
              <p:cNvPr id="210" name="Group 209">
                <a:extLst>
                  <a:ext uri="{FF2B5EF4-FFF2-40B4-BE49-F238E27FC236}">
                    <a16:creationId xmlns:a16="http://schemas.microsoft.com/office/drawing/2014/main" id="{3A3E5FC4-62A9-559F-5CEF-C9ECF65B7EAF}"/>
                  </a:ext>
                </a:extLst>
              </p:cNvPr>
              <p:cNvGrpSpPr/>
              <p:nvPr/>
            </p:nvGrpSpPr>
            <p:grpSpPr>
              <a:xfrm>
                <a:off x="0" y="-4574"/>
                <a:ext cx="12188952" cy="6858000"/>
                <a:chOff x="12729307" y="-4574"/>
                <a:chExt cx="12188952" cy="6858000"/>
              </a:xfrm>
            </p:grpSpPr>
            <p:cxnSp>
              <p:nvCxnSpPr>
                <p:cNvPr id="252" name="Straight Connector 251">
                  <a:extLst>
                    <a:ext uri="{FF2B5EF4-FFF2-40B4-BE49-F238E27FC236}">
                      <a16:creationId xmlns:a16="http://schemas.microsoft.com/office/drawing/2014/main" id="{2925A33D-CB30-DC50-F326-7DDC398B2C1F}"/>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BD69865-3EAD-CBA4-FB8B-4BA8D8BD3FD4}"/>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3B92AB9-B0DB-5509-CF6F-0298F865CB68}"/>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7AE4DF1-BCAE-20EB-A02E-E611B2E74EB5}"/>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EB428DB-EC7F-D5CB-1E9E-F68663CBB6CC}"/>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005696C-FF6C-3091-E174-169C26A649E1}"/>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625FF3F-1B79-20C6-03CB-CCFF4468B25B}"/>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697EE326-0230-0347-5B3C-25C1AE1E110F}"/>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17651D6C-9114-EE86-10C5-03FE820E20D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74FEBBC-8A0A-AE65-6C70-218960372BED}"/>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F64A8AA-06C1-EA70-FCA5-DC11C2ED1050}"/>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FD82BEE-94F8-383A-909B-4FF835FC2187}"/>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2C95BAC-A701-19A2-9420-1D814AE0A87B}"/>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82398B0-6702-AA86-3DFD-33B8A8E77749}"/>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063FBE-69B0-7F86-99C7-01677E3CE5DC}"/>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CED204F-D018-0736-945D-BB045C7B2599}"/>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C887E1B-FEDE-B418-9D94-CAADD49251D6}"/>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C22BA22-4E82-D2C9-33B4-8495EF405048}"/>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7CBD0E-7EF3-FE74-17C3-D8207474B2C6}"/>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5B30FDE-7896-737E-7D7C-ABB41D2C6AEE}"/>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525F853-7D7E-E89C-0097-DB18F6BDE4CC}"/>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11" name="Group 210">
                <a:extLst>
                  <a:ext uri="{FF2B5EF4-FFF2-40B4-BE49-F238E27FC236}">
                    <a16:creationId xmlns:a16="http://schemas.microsoft.com/office/drawing/2014/main" id="{2461FDCF-650A-B0A4-262A-3CB94646EFD2}"/>
                  </a:ext>
                </a:extLst>
              </p:cNvPr>
              <p:cNvGrpSpPr/>
              <p:nvPr/>
            </p:nvGrpSpPr>
            <p:grpSpPr>
              <a:xfrm>
                <a:off x="-127" y="109726"/>
                <a:ext cx="12188952" cy="6629400"/>
                <a:chOff x="12729307" y="109726"/>
                <a:chExt cx="12188952" cy="6629400"/>
              </a:xfrm>
            </p:grpSpPr>
            <p:cxnSp>
              <p:nvCxnSpPr>
                <p:cNvPr id="212" name="Straight Connector 211">
                  <a:extLst>
                    <a:ext uri="{FF2B5EF4-FFF2-40B4-BE49-F238E27FC236}">
                      <a16:creationId xmlns:a16="http://schemas.microsoft.com/office/drawing/2014/main" id="{719F67EF-8459-F555-F6F8-C348C3F83D0E}"/>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C25B6B2-273E-7A34-C815-205B0528E5A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D1632DC-90BB-EB72-A209-E75B8645FF08}"/>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2C6D414-5B9A-F2A5-FF9D-FC32BB112AF1}"/>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EF285BB-6F2F-A193-A4FA-271773AFD8F8}"/>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23ED9FD-22F7-EB6D-B44C-7A68172DA3B5}"/>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777C688-E355-B84A-0FAB-2F9759D9F7C4}"/>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37FB03D-D4F7-ECD1-37FD-5A49A03BE59A}"/>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23D8860-3ACE-9C2B-FECE-E06BFEE6DAAE}"/>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18F380F-FC5F-DBB0-8591-E40B01D1BA5B}"/>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C94D337-5BD7-3069-00A7-6410DC7CB662}"/>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EFDC2DA-961A-08BA-6275-4A1D9214382E}"/>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D7E1647-E70F-DD21-427E-2B41A2003A00}"/>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09DF475-9B96-2517-DCF2-F300EB4A5FBF}"/>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647C890-674B-C732-DE0A-3D281D7C5217}"/>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E0660C0-0738-0B1A-C713-097BC39670B9}"/>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C888382-D2D0-465F-68B9-BFD2E5F3D12A}"/>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F0C416B-D42D-6C08-BA4D-57F5F8FDCF84}"/>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B6C5DB8-A831-252D-EF06-79E46B5E8AF8}"/>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79D507D-AC27-A2C5-5D02-A3EE780BBF24}"/>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9CBAF4C-AA0F-D243-18D8-E4E9C0D34E01}"/>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1FE0B17-1AA2-E339-8E4E-F9570D8DAA8B}"/>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BA6D870-408C-C8EE-84FD-05491AEF8716}"/>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645D43D-D4B6-E613-DD59-F5959CF15994}"/>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043E18B-0D4D-436B-5771-94C7E56343A8}"/>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E8E7298-470B-42B7-2B3B-8AABD3E894FB}"/>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46459CA-432A-52E6-3AB0-062D94B56537}"/>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FADE218-50AA-564C-9CD8-10F21DFFCDB9}"/>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F1DFFC2-EA5E-3C82-FC16-05229F9C8E3F}"/>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422131-6C94-8823-88FF-C8C4C766E60D}"/>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F9B430D-B482-0A87-31AD-8E1D6C8F5B3F}"/>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11FF104-7244-1150-AEB9-A84A99D70057}"/>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36B297D-388F-C330-2CC1-ECA86B26CA49}"/>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7A41234-8D1B-FA98-2436-7349BFD1E7DB}"/>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2C03B84-C226-A5C5-7CFC-11885A03EA34}"/>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025C1AF-7A6C-213A-9468-B65DEBFE8E0C}"/>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7B0CAB2-422E-7CFB-34D9-82141D025443}"/>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6018267-48B5-73D3-F5CA-72F6762B374F}"/>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4EF93EB-5FAE-8005-A6D9-108E9C9E7ED7}"/>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417B9D5-C112-B0A7-FEA6-3AB852BBE930}"/>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F706724-CF0D-2AD3-70CE-10B47C4C2D74}"/>
                </a:ext>
              </a:extLst>
            </p:cNvPr>
            <p:cNvGrpSpPr/>
            <p:nvPr/>
          </p:nvGrpSpPr>
          <p:grpSpPr>
            <a:xfrm>
              <a:off x="608885" y="458152"/>
              <a:ext cx="10971928" cy="5713421"/>
              <a:chOff x="608885" y="452764"/>
              <a:chExt cx="10971928" cy="5718810"/>
            </a:xfrm>
          </p:grpSpPr>
          <p:sp>
            <p:nvSpPr>
              <p:cNvPr id="109" name="Rectangle 108">
                <a:extLst>
                  <a:ext uri="{FF2B5EF4-FFF2-40B4-BE49-F238E27FC236}">
                    <a16:creationId xmlns:a16="http://schemas.microsoft.com/office/drawing/2014/main" id="{168963FE-85AA-AAC0-DA17-B5D61665428F}"/>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0" name="Rectangle 109">
                <a:extLst>
                  <a:ext uri="{FF2B5EF4-FFF2-40B4-BE49-F238E27FC236}">
                    <a16:creationId xmlns:a16="http://schemas.microsoft.com/office/drawing/2014/main" id="{92D4643F-58B8-1116-B39F-603F31642342}"/>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1" name="Rectangle 110">
                <a:extLst>
                  <a:ext uri="{FF2B5EF4-FFF2-40B4-BE49-F238E27FC236}">
                    <a16:creationId xmlns:a16="http://schemas.microsoft.com/office/drawing/2014/main" id="{678A6386-B8F7-CC34-5698-A88B7FB9A02E}"/>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2" name="Rectangle 111">
                <a:extLst>
                  <a:ext uri="{FF2B5EF4-FFF2-40B4-BE49-F238E27FC236}">
                    <a16:creationId xmlns:a16="http://schemas.microsoft.com/office/drawing/2014/main" id="{BD7796C9-BAE1-A71D-1DAF-255B5AFEA0E4}"/>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3" name="Rectangle 112">
                <a:extLst>
                  <a:ext uri="{FF2B5EF4-FFF2-40B4-BE49-F238E27FC236}">
                    <a16:creationId xmlns:a16="http://schemas.microsoft.com/office/drawing/2014/main" id="{C58D4754-6014-ADB1-D277-ECF8C8734BFB}"/>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4" name="Rectangle 113">
                <a:extLst>
                  <a:ext uri="{FF2B5EF4-FFF2-40B4-BE49-F238E27FC236}">
                    <a16:creationId xmlns:a16="http://schemas.microsoft.com/office/drawing/2014/main" id="{00B38C09-699F-F62E-5955-33BF07453BCC}"/>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5" name="Rectangle 114">
                <a:extLst>
                  <a:ext uri="{FF2B5EF4-FFF2-40B4-BE49-F238E27FC236}">
                    <a16:creationId xmlns:a16="http://schemas.microsoft.com/office/drawing/2014/main" id="{CCE10C63-367B-902A-0952-DF182EDD62F3}"/>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5" name="Rectangle 204">
                <a:extLst>
                  <a:ext uri="{FF2B5EF4-FFF2-40B4-BE49-F238E27FC236}">
                    <a16:creationId xmlns:a16="http://schemas.microsoft.com/office/drawing/2014/main" id="{03257C54-9C82-5DC9-27D1-72BFC4E46D43}"/>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6" name="Rectangle 205">
                <a:extLst>
                  <a:ext uri="{FF2B5EF4-FFF2-40B4-BE49-F238E27FC236}">
                    <a16:creationId xmlns:a16="http://schemas.microsoft.com/office/drawing/2014/main" id="{9AC0A1F4-0E48-0BE2-0D43-F27362C5004B}"/>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7" name="Rectangle 206">
                <a:extLst>
                  <a:ext uri="{FF2B5EF4-FFF2-40B4-BE49-F238E27FC236}">
                    <a16:creationId xmlns:a16="http://schemas.microsoft.com/office/drawing/2014/main" id="{EFFA4078-36B3-B28E-94B6-B677DD73E6CD}"/>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8" name="Rectangle 207">
                <a:extLst>
                  <a:ext uri="{FF2B5EF4-FFF2-40B4-BE49-F238E27FC236}">
                    <a16:creationId xmlns:a16="http://schemas.microsoft.com/office/drawing/2014/main" id="{64558983-D989-DAB1-6586-E5AA98640BD4}"/>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9" name="Rectangle 208">
                <a:extLst>
                  <a:ext uri="{FF2B5EF4-FFF2-40B4-BE49-F238E27FC236}">
                    <a16:creationId xmlns:a16="http://schemas.microsoft.com/office/drawing/2014/main" id="{647F8E56-A9BE-7C45-1992-0BF30CF2CDCC}"/>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6" name="Group 95">
              <a:extLst>
                <a:ext uri="{FF2B5EF4-FFF2-40B4-BE49-F238E27FC236}">
                  <a16:creationId xmlns:a16="http://schemas.microsoft.com/office/drawing/2014/main" id="{DC965D49-F668-B5AE-6678-C08F4E4F969E}"/>
                </a:ext>
              </a:extLst>
            </p:cNvPr>
            <p:cNvGrpSpPr/>
            <p:nvPr/>
          </p:nvGrpSpPr>
          <p:grpSpPr>
            <a:xfrm>
              <a:off x="971112" y="0"/>
              <a:ext cx="10247475" cy="6858000"/>
              <a:chOff x="971112" y="0"/>
              <a:chExt cx="10247475" cy="6858000"/>
            </a:xfrm>
          </p:grpSpPr>
          <p:cxnSp>
            <p:nvCxnSpPr>
              <p:cNvPr id="97" name="Straight Connector 96">
                <a:extLst>
                  <a:ext uri="{FF2B5EF4-FFF2-40B4-BE49-F238E27FC236}">
                    <a16:creationId xmlns:a16="http://schemas.microsoft.com/office/drawing/2014/main" id="{68FC7EA2-2B38-CE42-DAA6-46E2A2926DE6}"/>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CF6B670-375B-631E-06B7-676EC936DBF1}"/>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900D511-7CD5-18DD-B2E4-01EC2641C1A4}"/>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CD0CADB-7AA4-7136-279B-EB3286BD7B1E}"/>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0543C8-3821-531D-C182-A40FA7C373F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1DE8E4F-ECD1-FF09-43AC-0BC79322255F}"/>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5A17C5-CF87-DC48-AEC8-07A272BB49A3}"/>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5D82971-CD13-3A45-EB30-B6E74B4D533F}"/>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7D7205F-C518-C859-E322-450921B1071F}"/>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7C384DA-8CD6-18EC-FEA4-3875E8E25EB9}"/>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14746B-23CC-4D09-1AF1-941D3120804D}"/>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FDA74A-1717-9662-CBA4-98E1317A18C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358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1_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
        <p:nvSpPr>
          <p:cNvPr id="4" name="Rectangle 3">
            <a:extLst>
              <a:ext uri="{FF2B5EF4-FFF2-40B4-BE49-F238E27FC236}">
                <a16:creationId xmlns:a16="http://schemas.microsoft.com/office/drawing/2014/main" id="{4E86A546-0927-22B6-2A68-5F56B6824FB5}"/>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7" name="TextBox 6">
            <a:extLst>
              <a:ext uri="{FF2B5EF4-FFF2-40B4-BE49-F238E27FC236}">
                <a16:creationId xmlns:a16="http://schemas.microsoft.com/office/drawing/2014/main" id="{80ED527F-D75A-337A-9C68-479FB0C4A3C3}"/>
              </a:ext>
            </a:extLst>
          </p:cNvPr>
          <p:cNvSpPr txBox="1"/>
          <p:nvPr userDrawn="1"/>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Tree>
    <p:extLst>
      <p:ext uri="{BB962C8B-B14F-4D97-AF65-F5344CB8AC3E}">
        <p14:creationId xmlns:p14="http://schemas.microsoft.com/office/powerpoint/2010/main" val="36923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2_Title, Subtitle and Content">
  <p:cSld name="2_Title, Subtitle and Content">
    <p:spTree>
      <p:nvGrpSpPr>
        <p:cNvPr id="1" name="Shape 90"/>
        <p:cNvGrpSpPr/>
        <p:nvPr/>
      </p:nvGrpSpPr>
      <p:grpSpPr>
        <a:xfrm>
          <a:off x="0" y="0"/>
          <a:ext cx="0" cy="0"/>
          <a:chOff x="0" y="0"/>
          <a:chExt cx="0" cy="0"/>
        </a:xfrm>
      </p:grpSpPr>
      <p:sp>
        <p:nvSpPr>
          <p:cNvPr id="91" name="Google Shape;91;p9"/>
          <p:cNvSpPr txBox="1">
            <a:spLocks noGrp="1"/>
          </p:cNvSpPr>
          <p:nvPr>
            <p:ph type="body" idx="1"/>
          </p:nvPr>
        </p:nvSpPr>
        <p:spPr>
          <a:xfrm>
            <a:off x="579809" y="1600201"/>
            <a:ext cx="10972800" cy="4572000"/>
          </a:xfrm>
          <a:prstGeom prst="rect">
            <a:avLst/>
          </a:prstGeom>
          <a:noFill/>
          <a:ln>
            <a:noFill/>
          </a:ln>
        </p:spPr>
        <p:txBody>
          <a:bodyPr spcFirstLastPara="1" wrap="square" lIns="0" tIns="0" rIns="0" bIns="0" anchor="t" anchorCtr="0">
            <a:noAutofit/>
          </a:bodyPr>
          <a:lstStyle>
            <a:lvl1pPr marL="457063" lvl="0" indent="-342797" algn="l">
              <a:lnSpc>
                <a:spcPct val="100000"/>
              </a:lnSpc>
              <a:spcBef>
                <a:spcPts val="1500"/>
              </a:spcBef>
              <a:spcAft>
                <a:spcPts val="0"/>
              </a:spcAft>
              <a:buSzPts val="1800"/>
              <a:buChar char="​"/>
              <a:defRPr b="0" i="0">
                <a:latin typeface="Metropolis" pitchFamily="2" charset="77"/>
              </a:defRPr>
            </a:lvl1pPr>
            <a:lvl2pPr marL="914126" lvl="1" indent="-331370" algn="l">
              <a:lnSpc>
                <a:spcPct val="100000"/>
              </a:lnSpc>
              <a:spcBef>
                <a:spcPts val="300"/>
              </a:spcBef>
              <a:spcAft>
                <a:spcPts val="0"/>
              </a:spcAft>
              <a:buSzPts val="1620"/>
              <a:buChar char="•"/>
              <a:defRPr/>
            </a:lvl2pPr>
            <a:lvl3pPr marL="1371189" lvl="2" indent="-331370" algn="l">
              <a:lnSpc>
                <a:spcPct val="100000"/>
              </a:lnSpc>
              <a:spcBef>
                <a:spcPts val="300"/>
              </a:spcBef>
              <a:spcAft>
                <a:spcPts val="0"/>
              </a:spcAft>
              <a:buSzPts val="1620"/>
              <a:buChar char="–"/>
              <a:defRPr/>
            </a:lvl3pPr>
            <a:lvl4pPr marL="1828251" lvl="3" indent="-331370" algn="l">
              <a:lnSpc>
                <a:spcPct val="100000"/>
              </a:lnSpc>
              <a:spcBef>
                <a:spcPts val="300"/>
              </a:spcBef>
              <a:spcAft>
                <a:spcPts val="0"/>
              </a:spcAft>
              <a:buSzPts val="1620"/>
              <a:buChar char="•"/>
              <a:defRPr/>
            </a:lvl4pPr>
            <a:lvl5pPr marL="2285314" lvl="4" indent="-308517" algn="l">
              <a:lnSpc>
                <a:spcPct val="100000"/>
              </a:lnSpc>
              <a:spcBef>
                <a:spcPts val="300"/>
              </a:spcBef>
              <a:spcAft>
                <a:spcPts val="0"/>
              </a:spcAft>
              <a:buSzPts val="1260"/>
              <a:buChar char="–"/>
              <a:defRPr/>
            </a:lvl5pPr>
            <a:lvl6pPr marL="2742377" lvl="5" indent="-342797" algn="l">
              <a:lnSpc>
                <a:spcPct val="100000"/>
              </a:lnSpc>
              <a:spcBef>
                <a:spcPts val="1799"/>
              </a:spcBef>
              <a:spcAft>
                <a:spcPts val="0"/>
              </a:spcAft>
              <a:buSzPts val="1800"/>
              <a:buAutoNum type="arabicPeriod"/>
              <a:defRPr/>
            </a:lvl6pPr>
            <a:lvl7pPr marL="3199440" lvl="6" indent="-331371" algn="l">
              <a:lnSpc>
                <a:spcPct val="100000"/>
              </a:lnSpc>
              <a:spcBef>
                <a:spcPts val="300"/>
              </a:spcBef>
              <a:spcAft>
                <a:spcPts val="0"/>
              </a:spcAft>
              <a:buSzPts val="1620"/>
              <a:buAutoNum type="alphaLcPeriod"/>
              <a:defRPr/>
            </a:lvl7pPr>
            <a:lvl8pPr marL="3656503" lvl="7" indent="-331371" algn="l">
              <a:lnSpc>
                <a:spcPct val="90000"/>
              </a:lnSpc>
              <a:spcBef>
                <a:spcPts val="600"/>
              </a:spcBef>
              <a:spcAft>
                <a:spcPts val="0"/>
              </a:spcAft>
              <a:buSzPts val="1620"/>
              <a:buAutoNum type="romanLcPeriod"/>
              <a:defRPr/>
            </a:lvl8pPr>
            <a:lvl9pPr marL="4113566" lvl="8" indent="-331371" algn="l">
              <a:lnSpc>
                <a:spcPct val="100000"/>
              </a:lnSpc>
              <a:spcBef>
                <a:spcPts val="1799"/>
              </a:spcBef>
              <a:spcAft>
                <a:spcPts val="0"/>
              </a:spcAft>
              <a:buSzPts val="1620"/>
              <a:buAutoNum type="alphaUcPeriod"/>
              <a:defRPr/>
            </a:lvl9pPr>
          </a:lstStyle>
          <a:p>
            <a:endParaRPr/>
          </a:p>
        </p:txBody>
      </p:sp>
      <p:sp>
        <p:nvSpPr>
          <p:cNvPr id="92" name="Google Shape;92;p9"/>
          <p:cNvSpPr txBox="1"/>
          <p:nvPr/>
        </p:nvSpPr>
        <p:spPr>
          <a:xfrm>
            <a:off x="11490941" y="6388101"/>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1"/>
                </a:solidFill>
                <a:latin typeface="Arial"/>
                <a:ea typeface="Arial"/>
                <a:cs typeface="Arial"/>
                <a:sym typeface="Arial"/>
              </a:rPr>
              <a:pPr marL="0" marR="0" lvl="0" indent="0" algn="r" rtl="0">
                <a:lnSpc>
                  <a:spcPct val="90000"/>
                </a:lnSpc>
                <a:spcBef>
                  <a:spcPts val="0"/>
                </a:spcBef>
                <a:spcAft>
                  <a:spcPts val="0"/>
                </a:spcAft>
                <a:buNone/>
              </a:pPr>
              <a:t>‹#›</a:t>
            </a:fld>
            <a:endParaRPr sz="1799">
              <a:solidFill>
                <a:schemeClr val="dk1"/>
              </a:solidFill>
              <a:latin typeface="Arial"/>
              <a:ea typeface="Arial"/>
              <a:cs typeface="Arial"/>
              <a:sym typeface="Arial"/>
            </a:endParaRPr>
          </a:p>
        </p:txBody>
      </p:sp>
      <p:sp>
        <p:nvSpPr>
          <p:cNvPr id="93" name="Google Shape;93;p9"/>
          <p:cNvSpPr txBox="1">
            <a:spLocks noGrp="1"/>
          </p:cNvSpPr>
          <p:nvPr>
            <p:ph type="subTitle" idx="2"/>
          </p:nvPr>
        </p:nvSpPr>
        <p:spPr>
          <a:xfrm>
            <a:off x="579809" y="811830"/>
            <a:ext cx="10987800" cy="247800"/>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1800"/>
              <a:buNone/>
              <a:defRPr sz="1999" b="0" i="0">
                <a:solidFill>
                  <a:schemeClr val="accent4"/>
                </a:solidFill>
                <a:latin typeface="Metropolis Light" pitchFamily="2" charset="77"/>
              </a:defRPr>
            </a:lvl1pPr>
            <a:lvl2pPr lvl="1" algn="ctr">
              <a:lnSpc>
                <a:spcPct val="100000"/>
              </a:lnSpc>
              <a:spcBef>
                <a:spcPts val="300"/>
              </a:spcBef>
              <a:spcAft>
                <a:spcPts val="0"/>
              </a:spcAft>
              <a:buSzPts val="1800"/>
              <a:buNone/>
              <a:defRPr sz="1999"/>
            </a:lvl2pPr>
            <a:lvl3pPr lvl="2" algn="ctr">
              <a:lnSpc>
                <a:spcPct val="100000"/>
              </a:lnSpc>
              <a:spcBef>
                <a:spcPts val="300"/>
              </a:spcBef>
              <a:spcAft>
                <a:spcPts val="0"/>
              </a:spcAft>
              <a:buSzPts val="1620"/>
              <a:buNone/>
              <a:defRPr sz="1799"/>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799"/>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799"/>
              </a:spcBef>
              <a:spcAft>
                <a:spcPts val="0"/>
              </a:spcAft>
              <a:buSzPts val="1440"/>
              <a:buNone/>
              <a:defRPr sz="1600"/>
            </a:lvl9pPr>
          </a:lstStyle>
          <a:p>
            <a:endParaRPr/>
          </a:p>
        </p:txBody>
      </p:sp>
      <p:sp>
        <p:nvSpPr>
          <p:cNvPr id="94" name="Google Shape;94;p9"/>
          <p:cNvSpPr txBox="1">
            <a:spLocks noGrp="1"/>
          </p:cNvSpPr>
          <p:nvPr>
            <p:ph type="title"/>
          </p:nvPr>
        </p:nvSpPr>
        <p:spPr>
          <a:xfrm>
            <a:off x="579809" y="412751"/>
            <a:ext cx="11001000"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None/>
              <a:defRPr b="0" i="0">
                <a:latin typeface="Metropolis Light" pitchFamily="2" charset="7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05668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406098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91072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0892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200">
                <a:solidFill>
                  <a:schemeClr val="tx2"/>
                </a:solidFill>
              </a:defRPr>
            </a:lvl1pPr>
          </a:lstStyle>
          <a:p>
            <a:pPr lvl="0"/>
            <a:r>
              <a:rPr lang="en-US"/>
              <a:t>Date</a:t>
            </a:r>
          </a:p>
        </p:txBody>
      </p:sp>
    </p:spTree>
    <p:extLst>
      <p:ext uri="{BB962C8B-B14F-4D97-AF65-F5344CB8AC3E}">
        <p14:creationId xmlns:p14="http://schemas.microsoft.com/office/powerpoint/2010/main" val="152979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Speaker Name and pronouns">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Role at VMwar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6" name="Date">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5402202" cy="267221"/>
          </a:xfrm>
        </p:spPr>
        <p:txBody>
          <a:bodyPr/>
          <a:lstStyle>
            <a:lvl1pPr algn="l">
              <a:buNone/>
              <a:defRPr sz="12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8139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Speaker Name and pronouns">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Role at VMwar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6" name="Date">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5402202" cy="267221"/>
          </a:xfrm>
        </p:spPr>
        <p:txBody>
          <a:bodyPr/>
          <a:lstStyle>
            <a:lvl1pPr algn="l">
              <a:buNone/>
              <a:defRPr sz="12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3526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10289" y="1318585"/>
            <a:ext cx="2102431" cy="381000"/>
          </a:xfrm>
        </p:spPr>
        <p:txBody>
          <a:bodyPr/>
          <a:lstStyle>
            <a:lvl1pPr>
              <a:defRPr lang="en-US" sz="3200" kern="1200" dirty="0">
                <a:solidFill>
                  <a:schemeClr val="accent2"/>
                </a:solidFill>
                <a:latin typeface="+mj-lt"/>
                <a:ea typeface="+mn-ea"/>
                <a:cs typeface="+mn-cs"/>
              </a:defRPr>
            </a:lvl1pPr>
          </a:lstStyle>
          <a:p>
            <a:r>
              <a:rPr lang="en-US"/>
              <a:t>Agenda</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 </a:t>
            </a:r>
            <a:br>
              <a:rPr lang="en-US"/>
            </a:br>
            <a:r>
              <a:rPr lang="en-US"/>
              <a:t>Second level</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167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1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07991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2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3473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3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4736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7_Section Header with Photo">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9153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8_Section Header with Photo">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2220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8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6971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0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630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1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51612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3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5425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2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5716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8896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97018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2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8060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43840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3841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646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7728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70562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wo-Content Balanced – Colo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683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6345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8964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9113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2689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40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326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313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8906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85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3220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93488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4191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2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8738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040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07465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2786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ig Statement with Ico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306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Big Statement with Icon – Gree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89202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Big Statement with Icon – Purple">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198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9285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3893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868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6616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96650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95923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78625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76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65177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50/50 Split Layout">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1A892296-4369-1CF8-025E-F7F892E359C4}"/>
              </a:ext>
            </a:extLst>
          </p:cNvPr>
          <p:cNvPicPr>
            <a:picLocks noChangeAspect="1"/>
          </p:cNvPicPr>
          <p:nvPr/>
        </p:nvPicPr>
        <p:blipFill>
          <a:blip r:embed="rId2"/>
          <a:stretch>
            <a:fillRect/>
          </a:stretch>
        </p:blipFill>
        <p:spPr>
          <a:xfrm>
            <a:off x="0" y="560"/>
            <a:ext cx="12188825" cy="6856880"/>
          </a:xfrm>
          <a:prstGeom prst="rect">
            <a:avLst/>
          </a:prstGeom>
        </p:spPr>
      </p:pic>
      <p:sp>
        <p:nvSpPr>
          <p:cNvPr id="6" name="Title">
            <a:extLst>
              <a:ext uri="{FF2B5EF4-FFF2-40B4-BE49-F238E27FC236}">
                <a16:creationId xmlns:a16="http://schemas.microsoft.com/office/drawing/2014/main" id="{4D11E31A-D6EF-4433-B52E-2EC9B3888FF7}"/>
              </a:ext>
            </a:extLst>
          </p:cNvPr>
          <p:cNvSpPr>
            <a:spLocks noGrp="1"/>
          </p:cNvSpPr>
          <p:nvPr>
            <p:ph type="body" sz="quarter" idx="19" hasCustomPrompt="1"/>
          </p:nvPr>
        </p:nvSpPr>
        <p:spPr>
          <a:xfrm>
            <a:off x="618067" y="1892299"/>
            <a:ext cx="4224338" cy="2166938"/>
          </a:xfrm>
        </p:spPr>
        <p:txBody>
          <a:bodyPr anchor="b" anchorCtr="0"/>
          <a:lstStyle>
            <a:lvl1pPr marL="0" algn="l" defTabSz="914400" rtl="0" eaLnBrk="1" latinLnBrk="0" hangingPunct="1">
              <a:lnSpc>
                <a:spcPct val="93000"/>
              </a:lnSpc>
              <a:spcAft>
                <a:spcPts val="200"/>
              </a:spcAft>
              <a:defRPr lang="en-US" sz="4400" kern="1200" dirty="0">
                <a:solidFill>
                  <a:schemeClr val="tx2"/>
                </a:solidFill>
                <a:latin typeface="+mj-lt"/>
                <a:ea typeface="+mn-ea"/>
                <a:cs typeface="+mn-cs"/>
              </a:defRPr>
            </a:lvl1pPr>
          </a:lstStyle>
          <a:p>
            <a:pPr lvl="0"/>
            <a:r>
              <a:rPr lang="en-US"/>
              <a:t>Click Here</a:t>
            </a:r>
            <a:br>
              <a:rPr lang="en-US"/>
            </a:br>
            <a:r>
              <a:rPr lang="en-US"/>
              <a:t>to Add Title</a:t>
            </a:r>
          </a:p>
        </p:txBody>
      </p:sp>
      <p:sp>
        <p:nvSpPr>
          <p:cNvPr id="18" name="Subtitle">
            <a:extLst>
              <a:ext uri="{FF2B5EF4-FFF2-40B4-BE49-F238E27FC236}">
                <a16:creationId xmlns:a16="http://schemas.microsoft.com/office/drawing/2014/main" id="{AE6131F6-C428-489B-94B0-3096FF145DF0}"/>
              </a:ext>
            </a:extLst>
          </p:cNvPr>
          <p:cNvSpPr>
            <a:spLocks noGrp="1"/>
          </p:cNvSpPr>
          <p:nvPr>
            <p:ph type="body" sz="quarter" idx="20" hasCustomPrompt="1"/>
          </p:nvPr>
        </p:nvSpPr>
        <p:spPr>
          <a:xfrm>
            <a:off x="610130" y="4085696"/>
            <a:ext cx="4275137" cy="533400"/>
          </a:xfrm>
        </p:spPr>
        <p:txBody>
          <a:bodyPr/>
          <a:lstStyle>
            <a:lvl1pPr marL="41275" indent="1588" algn="l" defTabSz="914400" rtl="0" eaLnBrk="1" latinLnBrk="0" hangingPunct="1">
              <a:lnSpc>
                <a:spcPct val="90000"/>
              </a:lnSpc>
              <a:spcBef>
                <a:spcPct val="0"/>
              </a:spcBef>
              <a:defRPr lang="en-US" sz="1600" kern="1200" dirty="0">
                <a:solidFill>
                  <a:schemeClr val="tx1"/>
                </a:solidFill>
                <a:latin typeface="+mn-lt"/>
                <a:ea typeface="+mn-ea"/>
                <a:cs typeface="+mn-cs"/>
              </a:defRPr>
            </a:lvl1pPr>
          </a:lstStyle>
          <a:p>
            <a:pPr lvl="0"/>
            <a:r>
              <a:rPr lang="en-US"/>
              <a:t>Click here to add optional subtitle</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680200" y="1202267"/>
            <a:ext cx="4954871" cy="4580466"/>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 </a:t>
            </a:r>
          </a:p>
        </p:txBody>
      </p:sp>
      <p:sp>
        <p:nvSpPr>
          <p:cNvPr id="2" name="Freeform: Shape 1">
            <a:extLst>
              <a:ext uri="{FF2B5EF4-FFF2-40B4-BE49-F238E27FC236}">
                <a16:creationId xmlns:a16="http://schemas.microsoft.com/office/drawing/2014/main" id="{166C2352-4BF7-C555-AC87-A4D6F2537CC4}"/>
              </a:ext>
            </a:extLst>
          </p:cNvPr>
          <p:cNvSpPr/>
          <p:nvPr/>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57AB0F9F-3042-9EB5-B43B-F1B8FAA6A7F7}"/>
              </a:ext>
            </a:extLst>
          </p:cNvPr>
          <p:cNvSpPr/>
          <p:nvPr/>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F32FFDEB-9851-5800-CA91-05E0E4FA3DBF}"/>
              </a:ext>
            </a:extLst>
          </p:cNvPr>
          <p:cNvSpPr/>
          <p:nvPr/>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pic>
        <p:nvPicPr>
          <p:cNvPr id="9" name="Picture 8" descr="Shape&#10;&#10;Description automatically generated">
            <a:extLst>
              <a:ext uri="{FF2B5EF4-FFF2-40B4-BE49-F238E27FC236}">
                <a16:creationId xmlns:a16="http://schemas.microsoft.com/office/drawing/2014/main" id="{9BE02673-BB8E-D86F-F1DB-E88095DA07C0}"/>
              </a:ext>
            </a:extLst>
          </p:cNvPr>
          <p:cNvPicPr>
            <a:picLocks noChangeAspect="1"/>
          </p:cNvPicPr>
          <p:nvPr userDrawn="1"/>
        </p:nvPicPr>
        <p:blipFill>
          <a:blip r:embed="rId2"/>
          <a:stretch>
            <a:fillRect/>
          </a:stretch>
        </p:blipFill>
        <p:spPr>
          <a:xfrm>
            <a:off x="0" y="560"/>
            <a:ext cx="12188825" cy="6856880"/>
          </a:xfrm>
          <a:prstGeom prst="rect">
            <a:avLst/>
          </a:prstGeom>
        </p:spPr>
      </p:pic>
      <p:sp>
        <p:nvSpPr>
          <p:cNvPr id="10" name="Freeform: Shape 9">
            <a:extLst>
              <a:ext uri="{FF2B5EF4-FFF2-40B4-BE49-F238E27FC236}">
                <a16:creationId xmlns:a16="http://schemas.microsoft.com/office/drawing/2014/main" id="{B9871983-F262-41E3-E4A4-0489F479A2AA}"/>
              </a:ext>
            </a:extLst>
          </p:cNvPr>
          <p:cNvSpPr/>
          <p:nvPr userDrawn="1"/>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EBE93BD-E526-9131-02C6-6354BA1553B3}"/>
              </a:ext>
            </a:extLst>
          </p:cNvPr>
          <p:cNvSpPr/>
          <p:nvPr userDrawn="1"/>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0267C2-CF36-3A85-1CB3-40B13D15BA0F}"/>
              </a:ext>
            </a:extLst>
          </p:cNvPr>
          <p:cNvSpPr/>
          <p:nvPr userDrawn="1"/>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Tree>
    <p:extLst>
      <p:ext uri="{BB962C8B-B14F-4D97-AF65-F5344CB8AC3E}">
        <p14:creationId xmlns:p14="http://schemas.microsoft.com/office/powerpoint/2010/main" val="25423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428646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50783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68832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3241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344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33881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6073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2239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Tree>
    <p:extLst>
      <p:ext uri="{BB962C8B-B14F-4D97-AF65-F5344CB8AC3E}">
        <p14:creationId xmlns:p14="http://schemas.microsoft.com/office/powerpoint/2010/main" val="162933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3583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98340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66808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40691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7451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3146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54610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48232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tx1"/>
                </a:solidFill>
                <a:latin typeface="+mj-lt"/>
                <a:ea typeface="Verdana" panose="020B0604030504040204" pitchFamily="34" charset="0"/>
                <a:cs typeface="Verdana" panose="020B0604030504040204" pitchFamily="34" charset="0"/>
              </a:rPr>
              <a:t>Confidential   </a:t>
            </a:r>
            <a:r>
              <a:rPr lang="en-US" sz="800">
                <a:solidFill>
                  <a:schemeClr val="tx1"/>
                </a:solidFill>
                <a:latin typeface="+mj-lt"/>
                <a:ea typeface="Verdana" panose="020B0604030504040204" pitchFamily="34" charset="0"/>
                <a:cs typeface="Arial" panose="020B0604020202020204" pitchFamily="34" charset="0"/>
              </a:rPr>
              <a:t>│</a:t>
            </a:r>
            <a:r>
              <a:rPr lang="en-US" sz="80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a:t>Source Name</a:t>
            </a:r>
          </a:p>
        </p:txBody>
      </p:sp>
    </p:spTree>
    <p:extLst>
      <p:ext uri="{BB962C8B-B14F-4D97-AF65-F5344CB8AC3E}">
        <p14:creationId xmlns:p14="http://schemas.microsoft.com/office/powerpoint/2010/main" val="118913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812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7069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41883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6632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5060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671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173437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6333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88095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194608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24667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335731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275658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50997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396151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9513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07372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10072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6449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258504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487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223138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394880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114440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94083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9634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0008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grpSp>
    </p:spTree>
    <p:extLst>
      <p:ext uri="{BB962C8B-B14F-4D97-AF65-F5344CB8AC3E}">
        <p14:creationId xmlns:p14="http://schemas.microsoft.com/office/powerpoint/2010/main" val="361009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28873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171715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101127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8"/>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56934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11450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57774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6"/>
            <a:ext cx="1933864" cy="534891"/>
          </a:xfrm>
          <a:prstGeom prst="rect">
            <a:avLst/>
          </a:prstGeom>
          <a:noFill/>
        </p:spPr>
        <p:txBody>
          <a:bodyPr wrap="square" lIns="0" tIns="0" rIns="0" bIns="0" rtlCol="0">
            <a:noAutofit/>
          </a:bodyPr>
          <a:lstStyle/>
          <a:p>
            <a:pPr>
              <a:lnSpc>
                <a:spcPct val="90000"/>
              </a:lnSpc>
            </a:pPr>
            <a:r>
              <a:rPr lang="en-US" sz="3199">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9"/>
            <a:ext cx="7315200" cy="4322783"/>
          </a:xfrm>
        </p:spPr>
        <p:txBody>
          <a:bodyPr anchor="t"/>
          <a:lstStyle>
            <a:lvl1pPr marL="0" indent="0">
              <a:spcBef>
                <a:spcPts val="1799"/>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9795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39738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6848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0957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47638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90384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10245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21119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84458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191276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2334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33717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417729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343354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tx1"/>
                </a:solidFill>
                <a:latin typeface="+mj-lt"/>
                <a:ea typeface="Verdana" panose="020B0604030504040204" pitchFamily="34" charset="0"/>
                <a:cs typeface="Verdana" panose="020B0604030504040204" pitchFamily="34" charset="0"/>
              </a:rPr>
              <a:t>Confidential   </a:t>
            </a:r>
            <a:r>
              <a:rPr lang="en-US" sz="800">
                <a:solidFill>
                  <a:schemeClr val="tx1"/>
                </a:solidFill>
                <a:latin typeface="+mj-lt"/>
                <a:ea typeface="Verdana" panose="020B0604030504040204" pitchFamily="34" charset="0"/>
                <a:cs typeface="Arial" panose="020B0604020202020204" pitchFamily="34" charset="0"/>
              </a:rPr>
              <a:t>│</a:t>
            </a:r>
            <a:r>
              <a:rPr lang="en-US" sz="80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tx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4"/>
                </a:solidFill>
              </a:defRPr>
            </a:lvl1pPr>
          </a:lstStyle>
          <a:p>
            <a:pPr lvl="0"/>
            <a:r>
              <a:rPr lang="en-US"/>
              <a:t>Source Name</a:t>
            </a:r>
          </a:p>
        </p:txBody>
      </p:sp>
    </p:spTree>
    <p:extLst>
      <p:ext uri="{BB962C8B-B14F-4D97-AF65-F5344CB8AC3E}">
        <p14:creationId xmlns:p14="http://schemas.microsoft.com/office/powerpoint/2010/main" val="182755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99289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19856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3593" cy="4572000"/>
          </a:xfrm>
        </p:spPr>
        <p:txBody>
          <a:bodyPr l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24328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3593" cy="4572000"/>
          </a:xfrm>
          <a:solidFill>
            <a:schemeClr val="accent4"/>
          </a:solidFill>
        </p:spPr>
        <p:txBody>
          <a:bodyPr vert="horz" lIns="594360" tIns="457200" rIns="457200" bIns="457200" rtlCol="0">
            <a:noAutofit/>
          </a:bodyPr>
          <a:lstStyle>
            <a:lvl1pPr>
              <a:spcBef>
                <a:spcPts val="1200"/>
              </a:spcBef>
              <a:defRPr lang="en-US" sz="1799"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solidFill>
            <a:schemeClr val="accent1"/>
          </a:solidFill>
        </p:spPr>
        <p:txBody>
          <a:bodyPr lIns="457200" tIns="457200" rIns="594360"/>
          <a:lstStyle>
            <a:lvl1pPr>
              <a:spcBef>
                <a:spcPts val="1200"/>
              </a:spcBef>
              <a:defRPr sz="1799">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135225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2" y="1600201"/>
            <a:ext cx="5865445" cy="4572000"/>
          </a:xfrm>
          <a:solidFill>
            <a:schemeClr val="bg2"/>
          </a:solidFill>
        </p:spPr>
        <p:txBody>
          <a:bodyPr lIns="54864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4"/>
            <a:ext cx="5637213" cy="911225"/>
          </a:xfrm>
          <a:solidFill>
            <a:schemeClr val="accent4"/>
          </a:solidFill>
        </p:spPr>
        <p:txBody>
          <a:bodyPr vert="horz" lIns="594360" tIns="91440" rIns="457200" bIns="91440" rtlCol="0" anchor="ctr">
            <a:noAutofit/>
          </a:bodyPr>
          <a:lstStyle>
            <a:lvl1pPr>
              <a:defRPr lang="en-US" sz="1999">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4"/>
            <a:ext cx="5637212" cy="911225"/>
          </a:xfrm>
          <a:solidFill>
            <a:schemeClr val="accent1"/>
          </a:solidFill>
        </p:spPr>
        <p:txBody>
          <a:bodyPr vert="horz" lIns="338328" tIns="91440" rIns="612648" bIns="91440" rtlCol="0" anchor="ctr">
            <a:noAutofit/>
          </a:bodyPr>
          <a:lstStyle>
            <a:lvl1pPr>
              <a:defRPr lang="en-US" sz="1999">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360776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45765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685594" indent="-171399">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135007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18273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415932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120741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100000"/>
              </a:lnSpc>
              <a:spcBef>
                <a:spcPts val="0"/>
              </a:spcBef>
            </a:pPr>
            <a:endParaRPr lang="en-US" sz="2799">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4"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1"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1"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4"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799">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1"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1"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2"/>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6"/>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1"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40" y="4978401"/>
            <a:ext cx="3204753" cy="879645"/>
          </a:xfrm>
          <a:prstGeom prst="rect">
            <a:avLst/>
          </a:prstGeom>
          <a:gradFill>
            <a:gsLst>
              <a:gs pos="0">
                <a:schemeClr val="accent4"/>
              </a:gs>
              <a:gs pos="98000">
                <a:schemeClr val="accent4"/>
              </a:gs>
            </a:gsLst>
            <a:lin ang="5400000" scaled="1"/>
          </a:gradFill>
        </p:spPr>
        <p:txBody>
          <a:bodyPr vert="horz" lIns="594205" tIns="457081" rIns="457081" bIns="457081"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200" y="4978400"/>
            <a:ext cx="3203893" cy="878840"/>
          </a:xfrm>
          <a:prstGeom prst="rect">
            <a:avLst/>
          </a:prstGeom>
          <a:solidFill>
            <a:schemeClr val="accent1"/>
          </a:solidFill>
        </p:spPr>
        <p:txBody>
          <a:bodyPr vert="horz" lIns="457081" tIns="457081" rIns="594205"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1"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314232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388609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8" y="2055431"/>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2" y="2055431"/>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5" y="2055431"/>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6"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257013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50" y="2060874"/>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3" y="2060874"/>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1" y="206087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3" y="2060874"/>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4" y="4269508"/>
            <a:ext cx="2286000"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4" y="4269508"/>
            <a:ext cx="2286000" cy="1458912"/>
          </a:xfrm>
        </p:spPr>
        <p:txBody>
          <a:bodyPr/>
          <a:lstStyle>
            <a:lvl1pPr algn="ctr">
              <a:lnSpc>
                <a:spcPct val="100000"/>
              </a:lnSpc>
              <a:spcBef>
                <a:spcPts val="600"/>
              </a:spcBef>
              <a:defRPr sz="2399">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4" y="4269508"/>
            <a:ext cx="2286000"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38719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4" y="2064665"/>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1" y="2064665"/>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3" y="2064665"/>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2"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214036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99562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424254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2742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6"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131857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6"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21608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6"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130580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235753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1"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1" y="2514601"/>
            <a:ext cx="5027613" cy="1371601"/>
          </a:xfrm>
        </p:spPr>
        <p:txBody>
          <a:bodyPr anchor="ctr"/>
          <a:lstStyle>
            <a:lvl1pPr>
              <a:spcBef>
                <a:spcPts val="0"/>
              </a:spcBef>
              <a:defRPr sz="3599">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1" y="5507147"/>
            <a:ext cx="1371064"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7" y="5507147"/>
            <a:ext cx="1371064"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10"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9" y="5507147"/>
            <a:ext cx="1371064"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134383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116070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53769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54127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2411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4999">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6" y="3906062"/>
            <a:ext cx="10962687" cy="2380795"/>
          </a:xfrm>
          <a:prstGeom prst="rect">
            <a:avLst/>
          </a:prstGeom>
          <a:noFill/>
        </p:spPr>
        <p:txBody>
          <a:bodyPr wrap="square" lIns="0" tIns="0" rIns="0" bIns="0" rtlCol="0">
            <a:noAutofit/>
          </a:bodyPr>
          <a:lstStyle/>
          <a:p>
            <a:pPr>
              <a:lnSpc>
                <a:spcPct val="130000"/>
              </a:lnSpc>
            </a:pPr>
            <a:r>
              <a:rPr lang="en-US" sz="1799">
                <a:solidFill>
                  <a:schemeClr val="bg1"/>
                </a:solidFill>
              </a:rPr>
              <a:t>If yes, you are good to go!</a:t>
            </a:r>
          </a:p>
          <a:p>
            <a:pPr>
              <a:lnSpc>
                <a:spcPct val="130000"/>
              </a:lnSpc>
            </a:pPr>
            <a:r>
              <a:rPr lang="en-US" sz="1799">
                <a:solidFill>
                  <a:schemeClr val="bg1"/>
                </a:solidFill>
              </a:rPr>
              <a:t>If the answer is no, you do not have the Metropolis font installed.</a:t>
            </a:r>
          </a:p>
          <a:p>
            <a:pPr>
              <a:lnSpc>
                <a:spcPct val="130000"/>
              </a:lnSpc>
            </a:pPr>
            <a:endParaRPr lang="en-US" sz="1799">
              <a:solidFill>
                <a:schemeClr val="bg1"/>
              </a:solidFill>
            </a:endParaRPr>
          </a:p>
          <a:p>
            <a:pPr marL="0" marR="0" lvl="0" indent="0" algn="l" defTabSz="914126" rtl="0" eaLnBrk="1" fontAlgn="auto" latinLnBrk="0" hangingPunct="1">
              <a:lnSpc>
                <a:spcPct val="130000"/>
              </a:lnSpc>
              <a:spcBef>
                <a:spcPts val="0"/>
              </a:spcBef>
              <a:spcAft>
                <a:spcPts val="0"/>
              </a:spcAft>
              <a:buClrTx/>
              <a:buSzTx/>
              <a:buFontTx/>
              <a:buNone/>
              <a:tabLst/>
              <a:defRPr/>
            </a:pPr>
            <a:r>
              <a:rPr lang="en-US" sz="1799">
                <a:solidFill>
                  <a:schemeClr val="bg1"/>
                </a:solidFill>
                <a:hlinkClick r:id="rId2">
                  <a:extLst>
                    <a:ext uri="{A12FA001-AC4F-418D-AE19-62706E023703}">
                      <ahyp:hlinkClr xmlns:ahyp="http://schemas.microsoft.com/office/drawing/2018/hyperlinkcolor" val="tx"/>
                    </a:ext>
                  </a:extLst>
                </a:hlinkClick>
              </a:rPr>
              <a:t>Click here</a:t>
            </a:r>
            <a:r>
              <a:rPr lang="en-US" sz="1799">
                <a:solidFill>
                  <a:schemeClr val="bg1"/>
                </a:solidFill>
              </a:rPr>
              <a:t> to download the font</a:t>
            </a:r>
            <a:r>
              <a:rPr lang="en-US" sz="1799" baseline="0">
                <a:solidFill>
                  <a:schemeClr val="bg1"/>
                </a:solidFill>
              </a:rPr>
              <a:t>.</a:t>
            </a:r>
          </a:p>
          <a:p>
            <a:pPr marL="399930" marR="0" lvl="0" indent="-226945" algn="l" defTabSz="914126" rtl="0" eaLnBrk="1" fontAlgn="auto" latinLnBrk="0" hangingPunct="1">
              <a:lnSpc>
                <a:spcPct val="130000"/>
              </a:lnSpc>
              <a:spcBef>
                <a:spcPts val="0"/>
              </a:spcBef>
              <a:spcAft>
                <a:spcPts val="0"/>
              </a:spcAft>
              <a:buClrTx/>
              <a:buSzTx/>
              <a:buFont typeface="Arial" charset="0"/>
              <a:buChar char="•"/>
              <a:tabLst/>
              <a:defRPr/>
            </a:pPr>
            <a:r>
              <a:rPr lang="en-US" sz="1799" strike="noStrike" baseline="0">
                <a:solidFill>
                  <a:schemeClr val="bg1"/>
                </a:solidFill>
              </a:rPr>
              <a:t>Log in with SSO and select the Brand Assets tab in Brand Central</a:t>
            </a:r>
          </a:p>
          <a:p>
            <a:pPr>
              <a:lnSpc>
                <a:spcPct val="130000"/>
              </a:lnSpc>
            </a:pPr>
            <a:r>
              <a:rPr lang="en-US" sz="1799">
                <a:solidFill>
                  <a:schemeClr val="bg1"/>
                </a:solidFill>
              </a:rPr>
              <a:t>Need more information on how to install fonts? </a:t>
            </a:r>
            <a:br>
              <a:rPr lang="en-US" sz="1799">
                <a:solidFill>
                  <a:schemeClr val="bg1"/>
                </a:solidFill>
              </a:rPr>
            </a:br>
            <a:r>
              <a:rPr lang="en-US" sz="1799">
                <a:solidFill>
                  <a:schemeClr val="bg1"/>
                </a:solidFill>
              </a:rPr>
              <a:t>Refer to the quick-start section in the template guidelines or contact Oasis.</a:t>
            </a:r>
          </a:p>
          <a:p>
            <a:pPr>
              <a:lnSpc>
                <a:spcPct val="130000"/>
              </a:lnSpc>
            </a:pPr>
            <a:r>
              <a:rPr lang="en-US" sz="1799">
                <a:solidFill>
                  <a:schemeClr val="bg1"/>
                </a:solidFill>
              </a:rPr>
              <a:t> </a:t>
            </a:r>
            <a:endParaRPr lang="en-US" sz="3199">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7" y="838105"/>
            <a:ext cx="10962687" cy="247743"/>
          </a:xfrm>
        </p:spPr>
        <p:txBody>
          <a:bodyPr/>
          <a:lstStyle>
            <a:lvl1pPr marL="0" indent="0" algn="l">
              <a:buNone/>
              <a:defRPr sz="1999">
                <a:solidFill>
                  <a:schemeClr val="bg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4"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899">
                <a:solidFill>
                  <a:schemeClr val="bg1"/>
                </a:solidFill>
                <a:latin typeface="+mj-lt"/>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3"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9"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grpSp>
    </p:spTree>
    <p:extLst>
      <p:ext uri="{BB962C8B-B14F-4D97-AF65-F5344CB8AC3E}">
        <p14:creationId xmlns:p14="http://schemas.microsoft.com/office/powerpoint/2010/main" val="273958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414957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398" spc="300">
                <a:solidFill>
                  <a:schemeClr val="bg1"/>
                </a:solidFill>
              </a:rPr>
              <a:t>DO NOT USE </a:t>
            </a:r>
          </a:p>
          <a:p>
            <a:pPr algn="ctr">
              <a:lnSpc>
                <a:spcPct val="90000"/>
              </a:lnSpc>
            </a:pPr>
            <a:endParaRPr lang="en-US" sz="5398" spc="300">
              <a:solidFill>
                <a:schemeClr val="bg1"/>
              </a:solidFill>
            </a:endParaRPr>
          </a:p>
          <a:p>
            <a:pPr algn="ctr">
              <a:lnSpc>
                <a:spcPct val="90000"/>
              </a:lnSpc>
            </a:pPr>
            <a:r>
              <a:rPr lang="en-US" sz="5398" spc="300">
                <a:solidFill>
                  <a:schemeClr val="bg1"/>
                </a:solidFill>
              </a:rPr>
              <a:t>ALL LAYOUTS PAST THIS ARE NOT PART OF THIS TEMPLATE</a:t>
            </a:r>
          </a:p>
        </p:txBody>
      </p:sp>
    </p:spTree>
    <p:extLst>
      <p:ext uri="{BB962C8B-B14F-4D97-AF65-F5344CB8AC3E}">
        <p14:creationId xmlns:p14="http://schemas.microsoft.com/office/powerpoint/2010/main" val="358826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userDrawn="1">
  <p:cSld name="Appendix">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3" y="1600936"/>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Appendix</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15" name="Group 14">
            <a:extLst>
              <a:ext uri="{FF2B5EF4-FFF2-40B4-BE49-F238E27FC236}">
                <a16:creationId xmlns:a16="http://schemas.microsoft.com/office/drawing/2014/main" id="{405FC394-10B8-4804-B7E0-D22F2D2BB14C}"/>
              </a:ext>
            </a:extLst>
          </p:cNvPr>
          <p:cNvGrpSpPr/>
          <p:nvPr userDrawn="1"/>
        </p:nvGrpSpPr>
        <p:grpSpPr>
          <a:xfrm>
            <a:off x="9745017" y="-566637"/>
            <a:ext cx="2579108" cy="3002276"/>
            <a:chOff x="9745017" y="-566637"/>
            <a:chExt cx="2579108" cy="3002276"/>
          </a:xfrm>
        </p:grpSpPr>
        <p:sp>
          <p:nvSpPr>
            <p:cNvPr id="20" name="Isosceles Triangle 19">
              <a:extLst>
                <a:ext uri="{FF2B5EF4-FFF2-40B4-BE49-F238E27FC236}">
                  <a16:creationId xmlns:a16="http://schemas.microsoft.com/office/drawing/2014/main" id="{1FFEE35B-1957-462F-A600-ECFD995E5428}"/>
                </a:ext>
              </a:extLst>
            </p:cNvPr>
            <p:cNvSpPr/>
            <p:nvPr/>
          </p:nvSpPr>
          <p:spPr>
            <a:xfrm rot="2708012">
              <a:off x="11011993" y="-133910"/>
              <a:ext cx="1744860" cy="879405"/>
            </a:xfrm>
            <a:prstGeom prst="triangle">
              <a:avLst/>
            </a:prstGeom>
            <a:solidFill>
              <a:srgbClr val="FFE79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8" name="Picture 27">
              <a:extLst>
                <a:ext uri="{FF2B5EF4-FFF2-40B4-BE49-F238E27FC236}">
                  <a16:creationId xmlns:a16="http://schemas.microsoft.com/office/drawing/2014/main" id="{44FAC414-5D7D-438F-A42A-6A73CF81624B}"/>
                </a:ext>
              </a:extLst>
            </p:cNvPr>
            <p:cNvPicPr>
              <a:picLocks noChangeAspect="1"/>
            </p:cNvPicPr>
            <p:nvPr/>
          </p:nvPicPr>
          <p:blipFill>
            <a:blip r:embed="rId2"/>
            <a:stretch>
              <a:fillRect/>
            </a:stretch>
          </p:blipFill>
          <p:spPr>
            <a:xfrm>
              <a:off x="11527855" y="14339"/>
              <a:ext cx="594360" cy="594360"/>
            </a:xfrm>
            <a:prstGeom prst="rect">
              <a:avLst/>
            </a:prstGeom>
          </p:spPr>
        </p:pic>
        <p:grpSp>
          <p:nvGrpSpPr>
            <p:cNvPr id="29" name="Group 28">
              <a:extLst>
                <a:ext uri="{FF2B5EF4-FFF2-40B4-BE49-F238E27FC236}">
                  <a16:creationId xmlns:a16="http://schemas.microsoft.com/office/drawing/2014/main" id="{85664FC0-A508-493E-954D-8F7BE097F795}"/>
                </a:ext>
              </a:extLst>
            </p:cNvPr>
            <p:cNvGrpSpPr/>
            <p:nvPr/>
          </p:nvGrpSpPr>
          <p:grpSpPr>
            <a:xfrm>
              <a:off x="9745017" y="-128479"/>
              <a:ext cx="2443810" cy="2564118"/>
              <a:chOff x="9745017" y="-128479"/>
              <a:chExt cx="2443810" cy="2564118"/>
            </a:xfrm>
          </p:grpSpPr>
          <p:sp>
            <p:nvSpPr>
              <p:cNvPr id="30" name="Diagonal Stripe 29">
                <a:extLst>
                  <a:ext uri="{FF2B5EF4-FFF2-40B4-BE49-F238E27FC236}">
                    <a16:creationId xmlns:a16="http://schemas.microsoft.com/office/drawing/2014/main" id="{5664040E-1EC3-4C55-B202-7C5986AA2487}"/>
                  </a:ext>
                </a:extLst>
              </p:cNvPr>
              <p:cNvSpPr/>
              <p:nvPr/>
            </p:nvSpPr>
            <p:spPr bwMode="auto">
              <a:xfrm rot="5400000">
                <a:off x="9749102" y="-4085"/>
                <a:ext cx="2435639" cy="2443810"/>
              </a:xfrm>
              <a:prstGeom prst="diagStrip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de-AT" sz="2199">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F678A176-BAF4-429F-B30B-37F053067FB1}"/>
                  </a:ext>
                </a:extLst>
              </p:cNvPr>
              <p:cNvSpPr txBox="1"/>
              <p:nvPr/>
            </p:nvSpPr>
            <p:spPr>
              <a:xfrm rot="2775944">
                <a:off x="10243526" y="731965"/>
                <a:ext cx="2089996" cy="369108"/>
              </a:xfrm>
              <a:prstGeom prst="rect">
                <a:avLst/>
              </a:prstGeom>
              <a:noFill/>
            </p:spPr>
            <p:txBody>
              <a:bodyPr wrap="none" lIns="0" tIns="0" rIns="0" bIns="0" rtlCol="0">
                <a:spAutoFit/>
              </a:bodyPr>
              <a:lstStyle/>
              <a:p>
                <a:pPr algn="ctr"/>
                <a:r>
                  <a:rPr lang="en-US" sz="2399" b="1" spc="-70">
                    <a:solidFill>
                      <a:schemeClr val="bg1"/>
                    </a:solidFill>
                  </a:rPr>
                  <a:t>HIDDEN SLIDE</a:t>
                </a:r>
                <a:endParaRPr lang="de-AT" sz="2399" b="1" spc="-70">
                  <a:solidFill>
                    <a:schemeClr val="bg1"/>
                  </a:solidFill>
                </a:endParaRPr>
              </a:p>
            </p:txBody>
          </p:sp>
        </p:grpSp>
      </p:grpSp>
    </p:spTree>
    <p:extLst>
      <p:ext uri="{BB962C8B-B14F-4D97-AF65-F5344CB8AC3E}">
        <p14:creationId xmlns:p14="http://schemas.microsoft.com/office/powerpoint/2010/main" val="82053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9275-B735-B902-2778-113456A677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8AB57-917E-9B58-56DC-CEB5B73275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FF941-EDBE-C62E-6DC6-AA43D957C639}"/>
              </a:ext>
            </a:extLst>
          </p:cNvPr>
          <p:cNvSpPr>
            <a:spLocks noGrp="1"/>
          </p:cNvSpPr>
          <p:nvPr>
            <p:ph type="dt" sz="half" idx="10"/>
          </p:nvPr>
        </p:nvSpPr>
        <p:spPr/>
        <p:txBody>
          <a:bodyPr/>
          <a:lstStyle/>
          <a:p>
            <a:fld id="{6A6E3780-E497-44C2-8CE7-BD9E55DF084F}" type="datetimeFigureOut">
              <a:rPr lang="en-US" smtClean="0"/>
              <a:t>9/26/2023</a:t>
            </a:fld>
            <a:endParaRPr lang="en-US"/>
          </a:p>
        </p:txBody>
      </p:sp>
      <p:sp>
        <p:nvSpPr>
          <p:cNvPr id="5" name="Footer Placeholder 4">
            <a:extLst>
              <a:ext uri="{FF2B5EF4-FFF2-40B4-BE49-F238E27FC236}">
                <a16:creationId xmlns:a16="http://schemas.microsoft.com/office/drawing/2014/main" id="{C6A8D851-AF6A-BB17-870B-641B8C7AC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81ACA-DD39-C7D6-9EE7-C0E22A9340AF}"/>
              </a:ext>
            </a:extLst>
          </p:cNvPr>
          <p:cNvSpPr>
            <a:spLocks noGrp="1"/>
          </p:cNvSpPr>
          <p:nvPr>
            <p:ph type="sldNum" sz="quarter" idx="12"/>
          </p:nvPr>
        </p:nvSpPr>
        <p:spPr/>
        <p:txBody>
          <a:bodyPr/>
          <a:lstStyle/>
          <a:p>
            <a:fld id="{3EBFF436-5688-48E2-964A-0781685D4DD3}" type="slidenum">
              <a:rPr lang="en-US" smtClean="0"/>
              <a:t>‹#›</a:t>
            </a:fld>
            <a:endParaRPr lang="en-US"/>
          </a:p>
        </p:txBody>
      </p:sp>
    </p:spTree>
    <p:extLst>
      <p:ext uri="{BB962C8B-B14F-4D97-AF65-F5344CB8AC3E}">
        <p14:creationId xmlns:p14="http://schemas.microsoft.com/office/powerpoint/2010/main" val="21523407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B98D7BA-74E1-4FC8-B26E-4E71D683442A}" type="slidenum">
              <a:rPr lang="en-IN" smtClean="0"/>
              <a:t>‹#›</a:t>
            </a:fld>
            <a:endParaRPr lang="en-IN"/>
          </a:p>
        </p:txBody>
      </p:sp>
    </p:spTree>
    <p:extLst>
      <p:ext uri="{BB962C8B-B14F-4D97-AF65-F5344CB8AC3E}">
        <p14:creationId xmlns:p14="http://schemas.microsoft.com/office/powerpoint/2010/main" val="409472330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p:nvSpPr>
        <p:spPr>
          <a:xfrm rot="2700000">
            <a:off x="1830857" y="1246793"/>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8"/>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17740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53727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14614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p:nvSpPr>
        <p:spPr>
          <a:xfrm>
            <a:off x="608013" y="1261596"/>
            <a:ext cx="1933864" cy="534891"/>
          </a:xfrm>
          <a:prstGeom prst="rect">
            <a:avLst/>
          </a:prstGeom>
          <a:noFill/>
        </p:spPr>
        <p:txBody>
          <a:bodyPr wrap="square" lIns="0" tIns="0" rIns="0" bIns="0" rtlCol="0">
            <a:noAutofit/>
          </a:bodyPr>
          <a:lstStyle/>
          <a:p>
            <a:pPr>
              <a:lnSpc>
                <a:spcPct val="90000"/>
              </a:lnSpc>
            </a:pPr>
            <a:r>
              <a:rPr lang="en-US" sz="3199">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9"/>
            <a:ext cx="7315200" cy="4322783"/>
          </a:xfrm>
        </p:spPr>
        <p:txBody>
          <a:bodyPr anchor="t"/>
          <a:lstStyle>
            <a:lvl1pPr marL="0" indent="0">
              <a:spcBef>
                <a:spcPts val="1799"/>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643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36" name="Freeform: Shape 35">
            <a:extLst>
              <a:ext uri="{FF2B5EF4-FFF2-40B4-BE49-F238E27FC236}">
                <a16:creationId xmlns:a16="http://schemas.microsoft.com/office/drawing/2014/main" id="{9428A741-FAD5-4234-862D-6AB7431CF1B6}"/>
              </a:ext>
            </a:extLst>
          </p:cNvPr>
          <p:cNvSpPr/>
          <p:nvPr/>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07447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36" name="Freeform: Shape 35">
            <a:extLst>
              <a:ext uri="{FF2B5EF4-FFF2-40B4-BE49-F238E27FC236}">
                <a16:creationId xmlns:a16="http://schemas.microsoft.com/office/drawing/2014/main" id="{9428A741-FAD5-4234-862D-6AB7431CF1B6}"/>
              </a:ext>
            </a:extLst>
          </p:cNvPr>
          <p:cNvSpPr/>
          <p:nvPr/>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08116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36" name="Freeform: Shape 35">
            <a:extLst>
              <a:ext uri="{FF2B5EF4-FFF2-40B4-BE49-F238E27FC236}">
                <a16:creationId xmlns:a16="http://schemas.microsoft.com/office/drawing/2014/main" id="{9428A741-FAD5-4234-862D-6AB7431CF1B6}"/>
              </a:ext>
            </a:extLst>
          </p:cNvPr>
          <p:cNvSpPr/>
          <p:nvPr/>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71194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29" name="Freeform: Shape 28">
            <a:extLst>
              <a:ext uri="{FF2B5EF4-FFF2-40B4-BE49-F238E27FC236}">
                <a16:creationId xmlns:a16="http://schemas.microsoft.com/office/drawing/2014/main" id="{C7F4685D-9D09-447C-9352-68EBB79D3FB6}"/>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9535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6" name="Isosceles Triangle 15">
            <a:extLst>
              <a:ext uri="{FF2B5EF4-FFF2-40B4-BE49-F238E27FC236}">
                <a16:creationId xmlns:a16="http://schemas.microsoft.com/office/drawing/2014/main" id="{1B9CF672-C886-4A4A-B8C7-6054BDA7C6F8}"/>
              </a:ext>
            </a:extLst>
          </p:cNvPr>
          <p:cNvSpPr/>
          <p:nvPr/>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130014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154455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p:nvSpPr>
        <p:spPr>
          <a:xfrm>
            <a:off x="893565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175034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Quote">
    <p:bg>
      <p:bgPr>
        <a:gradFill>
          <a:gsLst>
            <a:gs pos="18000">
              <a:schemeClr val="bg1">
                <a:alpha val="25000"/>
              </a:schemeClr>
            </a:gs>
            <a:gs pos="46000">
              <a:srgbClr val="FFFFFF">
                <a:alpha val="64000"/>
              </a:srgbClr>
            </a:gs>
            <a:gs pos="77000">
              <a:schemeClr val="bg1"/>
            </a:gs>
          </a:gsLst>
          <a:lin ang="5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9648726C-B2BD-4135-ADE3-52FF56AD77F5}"/>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18">
            <a:extLst>
              <a:ext uri="{FF2B5EF4-FFF2-40B4-BE49-F238E27FC236}">
                <a16:creationId xmlns:a16="http://schemas.microsoft.com/office/drawing/2014/main" id="{258AF20E-7139-4827-9F58-EE00B1E721E4}"/>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368682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Quote – Plum">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968110C-E46D-4822-8A9F-224ED899D57E}"/>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22157E71-DAA3-43BC-BBA5-3F0C9ABF7C9C}"/>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14625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Quote – Blu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FDB9688-152E-49CC-B4E6-B918B5095574}"/>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18">
            <a:extLst>
              <a:ext uri="{FF2B5EF4-FFF2-40B4-BE49-F238E27FC236}">
                <a16:creationId xmlns:a16="http://schemas.microsoft.com/office/drawing/2014/main" id="{E8ECF1F4-A2A9-44EE-8B50-28E7A0640A1F}"/>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29665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474DA17-04BE-486E-A3F9-4FD12148A7B7}"/>
              </a:ext>
            </a:extLst>
          </p:cNvPr>
          <p:cNvSpPr/>
          <p:nvPr/>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228112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474DA17-04BE-486E-A3F9-4FD12148A7B7}"/>
              </a:ext>
            </a:extLst>
          </p:cNvPr>
          <p:cNvSpPr/>
          <p:nvPr/>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31333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474DA17-04BE-486E-A3F9-4FD12148A7B7}"/>
              </a:ext>
            </a:extLst>
          </p:cNvPr>
          <p:cNvSpPr/>
          <p:nvPr/>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5043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474DA17-04BE-486E-A3F9-4FD12148A7B7}"/>
              </a:ext>
            </a:extLst>
          </p:cNvPr>
          <p:cNvSpPr/>
          <p:nvPr/>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accent4"/>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tx2"/>
                </a:solidFill>
              </a:defRPr>
            </a:lvl1pPr>
          </a:lstStyle>
          <a:p>
            <a:pPr lvl="0"/>
            <a:r>
              <a:rPr lang="en-US"/>
              <a:t>Click to add text</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401028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89510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05466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3593" cy="4572000"/>
          </a:xfrm>
        </p:spPr>
        <p:txBody>
          <a:bodyPr l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296821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3593" cy="4572000"/>
          </a:xfrm>
          <a:solidFill>
            <a:schemeClr val="accent4"/>
          </a:solidFill>
        </p:spPr>
        <p:txBody>
          <a:bodyPr vert="horz" lIns="594360" tIns="457200" rIns="457200" bIns="457200" rtlCol="0">
            <a:noAutofit/>
          </a:bodyPr>
          <a:lstStyle>
            <a:lvl1pPr>
              <a:spcBef>
                <a:spcPts val="1200"/>
              </a:spcBef>
              <a:defRPr lang="en-US" sz="1799"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solidFill>
            <a:schemeClr val="accent1"/>
          </a:solidFill>
        </p:spPr>
        <p:txBody>
          <a:bodyPr lIns="457200" tIns="457200" rIns="594360"/>
          <a:lstStyle>
            <a:lvl1pPr>
              <a:spcBef>
                <a:spcPts val="1200"/>
              </a:spcBef>
              <a:defRPr sz="1799">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300974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2" y="1600201"/>
            <a:ext cx="5865445" cy="4572000"/>
          </a:xfrm>
          <a:solidFill>
            <a:schemeClr val="bg2"/>
          </a:solidFill>
        </p:spPr>
        <p:txBody>
          <a:bodyPr lIns="54864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4"/>
            <a:ext cx="5637213" cy="911225"/>
          </a:xfrm>
          <a:solidFill>
            <a:schemeClr val="accent4"/>
          </a:solidFill>
        </p:spPr>
        <p:txBody>
          <a:bodyPr vert="horz" lIns="594360" tIns="91440" rIns="457200" bIns="91440" rtlCol="0" anchor="ctr">
            <a:noAutofit/>
          </a:bodyPr>
          <a:lstStyle>
            <a:lvl1pPr>
              <a:defRPr lang="en-US" sz="1999">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4"/>
            <a:ext cx="5637212" cy="911225"/>
          </a:xfrm>
          <a:solidFill>
            <a:schemeClr val="accent1"/>
          </a:solidFill>
        </p:spPr>
        <p:txBody>
          <a:bodyPr vert="horz" lIns="338328" tIns="91440" rIns="612648" bIns="91440" rtlCol="0" anchor="ctr">
            <a:noAutofit/>
          </a:bodyPr>
          <a:lstStyle>
            <a:lvl1pPr>
              <a:defRPr lang="en-US" sz="1999">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226056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65397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685594" indent="-171399">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223483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74758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4122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6038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p:nvSpPr>
        <p:spPr bwMode="ltGray">
          <a:xfrm>
            <a:off x="1" y="1600202"/>
            <a:ext cx="7923212" cy="478789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100000"/>
              </a:lnSpc>
              <a:spcBef>
                <a:spcPts val="0"/>
              </a:spcBef>
            </a:pPr>
            <a:endParaRPr lang="en-US" sz="2799">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4"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4131507"/>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609601"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609601" y="3726578"/>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613094" y="3812939"/>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799">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4131507"/>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p:nvCxnSpPr>
        <p:spPr>
          <a:xfrm>
            <a:off x="4267201"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p:nvCxnSpPr>
        <p:spPr>
          <a:xfrm>
            <a:off x="4267201" y="3726578"/>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812939"/>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2"/>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6"/>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1"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1"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Tree>
    <p:extLst>
      <p:ext uri="{BB962C8B-B14F-4D97-AF65-F5344CB8AC3E}">
        <p14:creationId xmlns:p14="http://schemas.microsoft.com/office/powerpoint/2010/main" val="42422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p:spTree>
    <p:extLst>
      <p:ext uri="{BB962C8B-B14F-4D97-AF65-F5344CB8AC3E}">
        <p14:creationId xmlns:p14="http://schemas.microsoft.com/office/powerpoint/2010/main" val="261182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p:nvSpPr>
        <p:spPr bwMode="gray">
          <a:xfrm>
            <a:off x="1981878" y="2055431"/>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p:nvSpPr>
        <p:spPr bwMode="gray">
          <a:xfrm>
            <a:off x="8389302" y="2055431"/>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3" name="Oval 22">
            <a:extLst>
              <a:ext uri="{FF2B5EF4-FFF2-40B4-BE49-F238E27FC236}">
                <a16:creationId xmlns:a16="http://schemas.microsoft.com/office/drawing/2014/main" id="{6FECF9D0-D7A8-43DD-B38D-E1090C0B322F}"/>
              </a:ext>
            </a:extLst>
          </p:cNvPr>
          <p:cNvSpPr/>
          <p:nvPr/>
        </p:nvSpPr>
        <p:spPr bwMode="gray">
          <a:xfrm>
            <a:off x="5184925" y="2055431"/>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78" name="TextBox 77">
            <a:extLst>
              <a:ext uri="{FF2B5EF4-FFF2-40B4-BE49-F238E27FC236}">
                <a16:creationId xmlns:a16="http://schemas.microsoft.com/office/drawing/2014/main" id="{AD23688F-2550-4740-B5D6-C78F74FDE08D}"/>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6"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16792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p:nvSpPr>
        <p:spPr bwMode="gray">
          <a:xfrm>
            <a:off x="1065750" y="2060874"/>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p:nvSpPr>
        <p:spPr bwMode="gray">
          <a:xfrm>
            <a:off x="9302133" y="2060874"/>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6" name="Oval 85">
            <a:extLst>
              <a:ext uri="{FF2B5EF4-FFF2-40B4-BE49-F238E27FC236}">
                <a16:creationId xmlns:a16="http://schemas.microsoft.com/office/drawing/2014/main" id="{5670C03F-6336-45E3-A9F4-0CD130D80D1B}"/>
              </a:ext>
            </a:extLst>
          </p:cNvPr>
          <p:cNvSpPr/>
          <p:nvPr/>
        </p:nvSpPr>
        <p:spPr bwMode="gray">
          <a:xfrm>
            <a:off x="6562101" y="206087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7" name="Oval 86">
            <a:extLst>
              <a:ext uri="{FF2B5EF4-FFF2-40B4-BE49-F238E27FC236}">
                <a16:creationId xmlns:a16="http://schemas.microsoft.com/office/drawing/2014/main" id="{45D908EF-1F96-4808-A8DB-F55AB9E8E436}"/>
              </a:ext>
            </a:extLst>
          </p:cNvPr>
          <p:cNvSpPr/>
          <p:nvPr/>
        </p:nvSpPr>
        <p:spPr bwMode="gray">
          <a:xfrm>
            <a:off x="3806933" y="2060874"/>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8" name="TextBox 87">
            <a:extLst>
              <a:ext uri="{FF2B5EF4-FFF2-40B4-BE49-F238E27FC236}">
                <a16:creationId xmlns:a16="http://schemas.microsoft.com/office/drawing/2014/main" id="{0AAF357F-A1D5-401D-94D2-9C67E6AEDA09}"/>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4" y="4269508"/>
            <a:ext cx="2286000"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4" y="4269508"/>
            <a:ext cx="2286000" cy="1458912"/>
          </a:xfrm>
        </p:spPr>
        <p:txBody>
          <a:bodyPr/>
          <a:lstStyle>
            <a:lvl1pPr algn="ctr">
              <a:lnSpc>
                <a:spcPct val="100000"/>
              </a:lnSpc>
              <a:spcBef>
                <a:spcPts val="600"/>
              </a:spcBef>
              <a:defRPr sz="2399">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4" y="4269508"/>
            <a:ext cx="2286000"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9566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p:nvSpPr>
        <p:spPr bwMode="gray">
          <a:xfrm>
            <a:off x="9744474" y="2064665"/>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4" name="Oval 23">
            <a:extLst>
              <a:ext uri="{FF2B5EF4-FFF2-40B4-BE49-F238E27FC236}">
                <a16:creationId xmlns:a16="http://schemas.microsoft.com/office/drawing/2014/main" id="{C551C90A-573F-4E4A-9359-5C7B0F546BF9}"/>
              </a:ext>
            </a:extLst>
          </p:cNvPr>
          <p:cNvSpPr/>
          <p:nvPr/>
        </p:nvSpPr>
        <p:spPr bwMode="gray">
          <a:xfrm>
            <a:off x="5201381" y="2064665"/>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p:nvSpPr>
        <p:spPr bwMode="gray">
          <a:xfrm>
            <a:off x="2892453" y="2064665"/>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93" name="Oval 92">
            <a:extLst>
              <a:ext uri="{FF2B5EF4-FFF2-40B4-BE49-F238E27FC236}">
                <a16:creationId xmlns:a16="http://schemas.microsoft.com/office/drawing/2014/main" id="{026B9B36-08E7-4664-970C-13123F24C793}"/>
              </a:ext>
            </a:extLst>
          </p:cNvPr>
          <p:cNvSpPr/>
          <p:nvPr/>
        </p:nvSpPr>
        <p:spPr bwMode="gray">
          <a:xfrm>
            <a:off x="7464922"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217744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27" name="Freeform: Shape 26">
            <a:extLst>
              <a:ext uri="{FF2B5EF4-FFF2-40B4-BE49-F238E27FC236}">
                <a16:creationId xmlns:a16="http://schemas.microsoft.com/office/drawing/2014/main" id="{C5E11EA0-C34E-47CC-A1C4-C041612819E2}"/>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3190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158044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257756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p:nvSpPr>
        <p:spPr bwMode="gray">
          <a:xfrm>
            <a:off x="7273816"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71736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p:nvSpPr>
        <p:spPr bwMode="gray">
          <a:xfrm rot="10800000">
            <a:off x="7273816"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88156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p:nvSpPr>
        <p:spPr bwMode="gray">
          <a:xfrm>
            <a:off x="7273816"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251794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4083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p:nvSpPr>
        <p:spPr bwMode="hidden">
          <a:xfrm>
            <a:off x="1"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1" y="2514601"/>
            <a:ext cx="5027613" cy="1371601"/>
          </a:xfrm>
        </p:spPr>
        <p:txBody>
          <a:bodyPr anchor="ctr"/>
          <a:lstStyle>
            <a:lvl1pPr>
              <a:spcBef>
                <a:spcPts val="0"/>
              </a:spcBef>
              <a:defRPr sz="3599">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1"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7"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10"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9"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361126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71131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4" name="TextBox 3">
            <a:extLst>
              <a:ext uri="{FF2B5EF4-FFF2-40B4-BE49-F238E27FC236}">
                <a16:creationId xmlns:a16="http://schemas.microsoft.com/office/drawing/2014/main" id="{E52F598B-F734-42BE-8CB8-5E3FDDD7ED52}"/>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5513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9473A8DE-DD1F-43EE-8FA2-4C689A038BA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C1594E1E-E234-471D-B539-F75E8CC06D07}"/>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51705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C31C01D4-7C61-4B0F-8304-87A15AD01262}"/>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539F709C-1996-44DB-8C47-9CBD9243BF4E}"/>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19403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 name="Title 1">
            <a:extLst>
              <a:ext uri="{FF2B5EF4-FFF2-40B4-BE49-F238E27FC236}">
                <a16:creationId xmlns:a16="http://schemas.microsoft.com/office/drawing/2014/main" id="{549AC7DF-BFC1-4044-BB52-C9946AD8A327}"/>
              </a:ext>
            </a:extLst>
          </p:cNvPr>
          <p:cNvSpPr txBox="1">
            <a:spLocks/>
          </p:cNvSpPr>
          <p:nvPr/>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4999">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0896" y="3906062"/>
            <a:ext cx="10962687" cy="2380795"/>
          </a:xfrm>
          <a:prstGeom prst="rect">
            <a:avLst/>
          </a:prstGeom>
          <a:noFill/>
        </p:spPr>
        <p:txBody>
          <a:bodyPr wrap="square" lIns="0" tIns="0" rIns="0" bIns="0" rtlCol="0">
            <a:noAutofit/>
          </a:bodyPr>
          <a:lstStyle/>
          <a:p>
            <a:pPr>
              <a:lnSpc>
                <a:spcPct val="130000"/>
              </a:lnSpc>
            </a:pPr>
            <a:r>
              <a:rPr lang="en-US" sz="1799">
                <a:solidFill>
                  <a:schemeClr val="bg1"/>
                </a:solidFill>
              </a:rPr>
              <a:t>If yes, you are good to go!</a:t>
            </a:r>
          </a:p>
          <a:p>
            <a:pPr>
              <a:lnSpc>
                <a:spcPct val="130000"/>
              </a:lnSpc>
            </a:pPr>
            <a:r>
              <a:rPr lang="en-US" sz="1799">
                <a:solidFill>
                  <a:schemeClr val="bg1"/>
                </a:solidFill>
              </a:rPr>
              <a:t>If the answer is no, you do not have the Metropolis font installed.</a:t>
            </a:r>
          </a:p>
          <a:p>
            <a:pPr>
              <a:lnSpc>
                <a:spcPct val="130000"/>
              </a:lnSpc>
            </a:pPr>
            <a:endParaRPr lang="en-US" sz="1799">
              <a:solidFill>
                <a:schemeClr val="bg1"/>
              </a:solidFill>
            </a:endParaRPr>
          </a:p>
          <a:p>
            <a:pPr marL="0" marR="0" lvl="0" indent="0" algn="l" defTabSz="914126" rtl="0" eaLnBrk="1" fontAlgn="auto" latinLnBrk="0" hangingPunct="1">
              <a:lnSpc>
                <a:spcPct val="130000"/>
              </a:lnSpc>
              <a:spcBef>
                <a:spcPts val="0"/>
              </a:spcBef>
              <a:spcAft>
                <a:spcPts val="0"/>
              </a:spcAft>
              <a:buClrTx/>
              <a:buSzTx/>
              <a:buFontTx/>
              <a:buNone/>
              <a:tabLst/>
              <a:defRPr/>
            </a:pPr>
            <a:r>
              <a:rPr lang="en-US" sz="1799">
                <a:solidFill>
                  <a:schemeClr val="bg1"/>
                </a:solidFill>
                <a:hlinkClick r:id="rId2">
                  <a:extLst>
                    <a:ext uri="{A12FA001-AC4F-418D-AE19-62706E023703}">
                      <ahyp:hlinkClr xmlns:ahyp="http://schemas.microsoft.com/office/drawing/2018/hyperlinkcolor" val="tx"/>
                    </a:ext>
                  </a:extLst>
                </a:hlinkClick>
              </a:rPr>
              <a:t>Click here</a:t>
            </a:r>
            <a:r>
              <a:rPr lang="en-US" sz="1799">
                <a:solidFill>
                  <a:schemeClr val="bg1"/>
                </a:solidFill>
              </a:rPr>
              <a:t> to download the font</a:t>
            </a:r>
            <a:r>
              <a:rPr lang="en-US" sz="1799" baseline="0">
                <a:solidFill>
                  <a:schemeClr val="bg1"/>
                </a:solidFill>
              </a:rPr>
              <a:t>.</a:t>
            </a:r>
          </a:p>
          <a:p>
            <a:pPr marL="399930" marR="0" lvl="0" indent="-226945" algn="l" defTabSz="914126" rtl="0" eaLnBrk="1" fontAlgn="auto" latinLnBrk="0" hangingPunct="1">
              <a:lnSpc>
                <a:spcPct val="130000"/>
              </a:lnSpc>
              <a:spcBef>
                <a:spcPts val="0"/>
              </a:spcBef>
              <a:spcAft>
                <a:spcPts val="0"/>
              </a:spcAft>
              <a:buClrTx/>
              <a:buSzTx/>
              <a:buFont typeface="Arial" charset="0"/>
              <a:buChar char="•"/>
              <a:tabLst/>
              <a:defRPr/>
            </a:pPr>
            <a:r>
              <a:rPr lang="en-US" sz="1799" strike="noStrike" baseline="0">
                <a:solidFill>
                  <a:schemeClr val="bg1"/>
                </a:solidFill>
              </a:rPr>
              <a:t>Log in with SSO and select the Brand Assets tab in Brand Central</a:t>
            </a:r>
          </a:p>
          <a:p>
            <a:pPr>
              <a:lnSpc>
                <a:spcPct val="130000"/>
              </a:lnSpc>
            </a:pPr>
            <a:r>
              <a:rPr lang="en-US" sz="1799">
                <a:solidFill>
                  <a:schemeClr val="bg1"/>
                </a:solidFill>
              </a:rPr>
              <a:t>Need more information on how to install fonts? </a:t>
            </a:r>
            <a:br>
              <a:rPr lang="en-US" sz="1799">
                <a:solidFill>
                  <a:schemeClr val="bg1"/>
                </a:solidFill>
              </a:rPr>
            </a:br>
            <a:r>
              <a:rPr lang="en-US" sz="1799">
                <a:solidFill>
                  <a:schemeClr val="bg1"/>
                </a:solidFill>
              </a:rPr>
              <a:t>Refer to the quick-start section in the template guidelines or contact Oasis.</a:t>
            </a:r>
          </a:p>
          <a:p>
            <a:pPr>
              <a:lnSpc>
                <a:spcPct val="130000"/>
              </a:lnSpc>
            </a:pPr>
            <a:r>
              <a:rPr lang="en-US" sz="1799">
                <a:solidFill>
                  <a:schemeClr val="bg1"/>
                </a:solidFill>
              </a:rPr>
              <a:t> </a:t>
            </a:r>
            <a:endParaRPr lang="en-US" sz="3199">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7" y="838105"/>
            <a:ext cx="10962687" cy="247743"/>
          </a:xfrm>
        </p:spPr>
        <p:txBody>
          <a:bodyPr/>
          <a:lstStyle>
            <a:lvl1pPr marL="0" indent="0" algn="l">
              <a:buNone/>
              <a:defRPr sz="1999">
                <a:solidFill>
                  <a:schemeClr val="bg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364"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899">
                <a:solidFill>
                  <a:schemeClr val="bg1"/>
                </a:solidFill>
                <a:latin typeface="+mj-lt"/>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p:nvGrpSpPr>
        <p:grpSpPr>
          <a:xfrm>
            <a:off x="6054923"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p:nvGrpSpPr>
        <p:grpSpPr>
          <a:xfrm>
            <a:off x="672459"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grpSp>
    </p:spTree>
    <p:extLst>
      <p:ext uri="{BB962C8B-B14F-4D97-AF65-F5344CB8AC3E}">
        <p14:creationId xmlns:p14="http://schemas.microsoft.com/office/powerpoint/2010/main" val="214046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29436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1"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398" spc="300">
                <a:solidFill>
                  <a:schemeClr val="bg1"/>
                </a:solidFill>
              </a:rPr>
              <a:t>DO NOT USE </a:t>
            </a:r>
          </a:p>
          <a:p>
            <a:pPr algn="ctr">
              <a:lnSpc>
                <a:spcPct val="90000"/>
              </a:lnSpc>
            </a:pPr>
            <a:endParaRPr lang="en-US" sz="5398" spc="300">
              <a:solidFill>
                <a:schemeClr val="bg1"/>
              </a:solidFill>
            </a:endParaRPr>
          </a:p>
          <a:p>
            <a:pPr algn="ctr">
              <a:lnSpc>
                <a:spcPct val="90000"/>
              </a:lnSpc>
            </a:pPr>
            <a:r>
              <a:rPr lang="en-US" sz="5398" spc="300">
                <a:solidFill>
                  <a:schemeClr val="bg1"/>
                </a:solidFill>
              </a:rPr>
              <a:t>ALL LAYOUTS PAST THIS ARE NOT PART OF THIS TEMPLATE</a:t>
            </a:r>
          </a:p>
        </p:txBody>
      </p:sp>
    </p:spTree>
    <p:extLst>
      <p:ext uri="{BB962C8B-B14F-4D97-AF65-F5344CB8AC3E}">
        <p14:creationId xmlns:p14="http://schemas.microsoft.com/office/powerpoint/2010/main" val="201931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3" y="330200"/>
            <a:ext cx="10969943"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712479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userDrawn="1">
  <p:cSld name="1_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dirty="0"/>
              <a:t>Source Name</a:t>
            </a:r>
          </a:p>
        </p:txBody>
      </p:sp>
    </p:spTree>
    <p:extLst>
      <p:ext uri="{BB962C8B-B14F-4D97-AF65-F5344CB8AC3E}">
        <p14:creationId xmlns:p14="http://schemas.microsoft.com/office/powerpoint/2010/main" val="168030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8C31-2C9F-C7CF-C42E-BE883A942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767297-82CA-5682-87FD-35AFFB2D87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25FBC-6B74-C82E-727C-F605D6B5C777}"/>
              </a:ext>
            </a:extLst>
          </p:cNvPr>
          <p:cNvSpPr>
            <a:spLocks noGrp="1"/>
          </p:cNvSpPr>
          <p:nvPr>
            <p:ph type="dt" sz="half" idx="10"/>
          </p:nvPr>
        </p:nvSpPr>
        <p:spPr/>
        <p:txBody>
          <a:bodyPr/>
          <a:lstStyle/>
          <a:p>
            <a:fld id="{5760A211-9DC0-4EDC-99D5-DCC7853B4193}" type="datetimeFigureOut">
              <a:rPr lang="en-US" smtClean="0"/>
              <a:t>9/26/2023</a:t>
            </a:fld>
            <a:endParaRPr lang="en-US"/>
          </a:p>
        </p:txBody>
      </p:sp>
      <p:sp>
        <p:nvSpPr>
          <p:cNvPr id="5" name="Footer Placeholder 4">
            <a:extLst>
              <a:ext uri="{FF2B5EF4-FFF2-40B4-BE49-F238E27FC236}">
                <a16:creationId xmlns:a16="http://schemas.microsoft.com/office/drawing/2014/main" id="{BE437067-ACF3-79FD-7268-577D9A35C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2D17F-1AC8-3773-2CB9-C67AE6D50C8C}"/>
              </a:ext>
            </a:extLst>
          </p:cNvPr>
          <p:cNvSpPr>
            <a:spLocks noGrp="1"/>
          </p:cNvSpPr>
          <p:nvPr>
            <p:ph type="sldNum" sz="quarter" idx="12"/>
          </p:nvPr>
        </p:nvSpPr>
        <p:spPr/>
        <p:txBody>
          <a:bodyPr/>
          <a:lstStyle/>
          <a:p>
            <a:fld id="{7D4DF6A6-E268-4137-8C10-D58775B79EA8}" type="slidenum">
              <a:rPr lang="en-US" smtClean="0"/>
              <a:t>‹#›</a:t>
            </a:fld>
            <a:endParaRPr lang="en-US"/>
          </a:p>
        </p:txBody>
      </p:sp>
    </p:spTree>
    <p:extLst>
      <p:ext uri="{BB962C8B-B14F-4D97-AF65-F5344CB8AC3E}">
        <p14:creationId xmlns:p14="http://schemas.microsoft.com/office/powerpoint/2010/main" val="14684834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78644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5078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7581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65783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9760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69516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4370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2463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5229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81865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041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7657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07107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78598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88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20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743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2273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307008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68799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250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4331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26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96976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8996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8019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4259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2474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7684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2119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087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7350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307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689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29379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0732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26510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22097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8699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026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1444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06515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64554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6819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98780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4344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10724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4.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55" Type="http://schemas.openxmlformats.org/officeDocument/2006/relationships/slideLayout" Target="../slideLayouts/slideLayout108.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8" Type="http://schemas.openxmlformats.org/officeDocument/2006/relationships/theme" Target="../theme/theme2.xml"/><Relationship Id="rId5" Type="http://schemas.openxmlformats.org/officeDocument/2006/relationships/slideLayout" Target="../slideLayouts/slideLayout58.xml"/><Relationship Id="rId61" Type="http://schemas.openxmlformats.org/officeDocument/2006/relationships/image" Target="../media/image3.png"/><Relationship Id="rId19" Type="http://schemas.openxmlformats.org/officeDocument/2006/relationships/slideLayout" Target="../slideLayouts/slideLayout7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56" Type="http://schemas.openxmlformats.org/officeDocument/2006/relationships/slideLayout" Target="../slideLayouts/slideLayout109.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59" Type="http://schemas.openxmlformats.org/officeDocument/2006/relationships/image" Target="../media/image1.png"/><Relationship Id="rId20" Type="http://schemas.openxmlformats.org/officeDocument/2006/relationships/slideLayout" Target="../slideLayouts/slideLayout73.xml"/><Relationship Id="rId41" Type="http://schemas.openxmlformats.org/officeDocument/2006/relationships/slideLayout" Target="../slideLayouts/slideLayout94.xml"/><Relationship Id="rId54" Type="http://schemas.openxmlformats.org/officeDocument/2006/relationships/slideLayout" Target="../slideLayouts/slideLayout107.xml"/><Relationship Id="rId62" Type="http://schemas.openxmlformats.org/officeDocument/2006/relationships/image" Target="../media/image4.svg"/><Relationship Id="rId1" Type="http://schemas.openxmlformats.org/officeDocument/2006/relationships/slideLayout" Target="../slideLayouts/slideLayout54.xml"/><Relationship Id="rId6" Type="http://schemas.openxmlformats.org/officeDocument/2006/relationships/slideLayout" Target="../slideLayouts/slideLayout59.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57" Type="http://schemas.openxmlformats.org/officeDocument/2006/relationships/slideLayout" Target="../slideLayouts/slideLayout110.xml"/><Relationship Id="rId10" Type="http://schemas.openxmlformats.org/officeDocument/2006/relationships/slideLayout" Target="../slideLayouts/slideLayout63.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60" Type="http://schemas.openxmlformats.org/officeDocument/2006/relationships/image" Target="../media/image2.svg"/><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47" Type="http://schemas.openxmlformats.org/officeDocument/2006/relationships/slideLayout" Target="../slideLayouts/slideLayout157.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9" Type="http://schemas.openxmlformats.org/officeDocument/2006/relationships/slideLayout" Target="../slideLayouts/slideLayout139.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45" Type="http://schemas.openxmlformats.org/officeDocument/2006/relationships/slideLayout" Target="../slideLayouts/slideLayout15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49" Type="http://schemas.openxmlformats.org/officeDocument/2006/relationships/theme" Target="../theme/theme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slideLayout" Target="../slideLayouts/slideLayout154.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48" Type="http://schemas.openxmlformats.org/officeDocument/2006/relationships/slideLayout" Target="../slideLayouts/slideLayout158.xml"/><Relationship Id="rId8" Type="http://schemas.openxmlformats.org/officeDocument/2006/relationships/slideLayout" Target="../slideLayouts/slideLayout118.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46" Type="http://schemas.openxmlformats.org/officeDocument/2006/relationships/slideLayout" Target="../slideLayouts/slideLayout156.xml"/><Relationship Id="rId20" Type="http://schemas.openxmlformats.org/officeDocument/2006/relationships/slideLayout" Target="../slideLayouts/slideLayout130.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slideLayout" Target="../slideLayouts/slideLayout197.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42" Type="http://schemas.openxmlformats.org/officeDocument/2006/relationships/slideLayout" Target="../slideLayouts/slideLayout200.xml"/><Relationship Id="rId47" Type="http://schemas.openxmlformats.org/officeDocument/2006/relationships/slideLayout" Target="../slideLayouts/slideLayout205.xml"/><Relationship Id="rId50" Type="http://schemas.openxmlformats.org/officeDocument/2006/relationships/slideLayout" Target="../slideLayouts/slideLayout208.xml"/><Relationship Id="rId55" Type="http://schemas.openxmlformats.org/officeDocument/2006/relationships/image" Target="../media/image59.svg"/><Relationship Id="rId7" Type="http://schemas.openxmlformats.org/officeDocument/2006/relationships/slideLayout" Target="../slideLayouts/slideLayout16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9" Type="http://schemas.openxmlformats.org/officeDocument/2006/relationships/slideLayout" Target="../slideLayouts/slideLayout187.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40" Type="http://schemas.openxmlformats.org/officeDocument/2006/relationships/slideLayout" Target="../slideLayouts/slideLayout198.xml"/><Relationship Id="rId45" Type="http://schemas.openxmlformats.org/officeDocument/2006/relationships/slideLayout" Target="../slideLayouts/slideLayout203.xml"/><Relationship Id="rId53" Type="http://schemas.openxmlformats.org/officeDocument/2006/relationships/theme" Target="../theme/theme4.xml"/><Relationship Id="rId5" Type="http://schemas.openxmlformats.org/officeDocument/2006/relationships/slideLayout" Target="../slideLayouts/slideLayout163.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43" Type="http://schemas.openxmlformats.org/officeDocument/2006/relationships/slideLayout" Target="../slideLayouts/slideLayout201.xml"/><Relationship Id="rId48" Type="http://schemas.openxmlformats.org/officeDocument/2006/relationships/slideLayout" Target="../slideLayouts/slideLayout206.xml"/><Relationship Id="rId56" Type="http://schemas.openxmlformats.org/officeDocument/2006/relationships/image" Target="../media/image3.png"/><Relationship Id="rId8" Type="http://schemas.openxmlformats.org/officeDocument/2006/relationships/slideLayout" Target="../slideLayouts/slideLayout166.xml"/><Relationship Id="rId51" Type="http://schemas.openxmlformats.org/officeDocument/2006/relationships/slideLayout" Target="../slideLayouts/slideLayout209.xml"/><Relationship Id="rId3" Type="http://schemas.openxmlformats.org/officeDocument/2006/relationships/slideLayout" Target="../slideLayouts/slideLayout161.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 Id="rId46" Type="http://schemas.openxmlformats.org/officeDocument/2006/relationships/slideLayout" Target="../slideLayouts/slideLayout204.xml"/><Relationship Id="rId20" Type="http://schemas.openxmlformats.org/officeDocument/2006/relationships/slideLayout" Target="../slideLayouts/slideLayout178.xml"/><Relationship Id="rId41" Type="http://schemas.openxmlformats.org/officeDocument/2006/relationships/slideLayout" Target="../slideLayouts/slideLayout199.xml"/><Relationship Id="rId54" Type="http://schemas.openxmlformats.org/officeDocument/2006/relationships/image" Target="../media/image1.png"/><Relationship Id="rId1" Type="http://schemas.openxmlformats.org/officeDocument/2006/relationships/slideLayout" Target="../slideLayouts/slideLayout159.xml"/><Relationship Id="rId6" Type="http://schemas.openxmlformats.org/officeDocument/2006/relationships/slideLayout" Target="../slideLayouts/slideLayout164.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49" Type="http://schemas.openxmlformats.org/officeDocument/2006/relationships/slideLayout" Target="../slideLayouts/slideLayout207.xml"/><Relationship Id="rId57" Type="http://schemas.openxmlformats.org/officeDocument/2006/relationships/image" Target="../media/image4.svg"/><Relationship Id="rId10" Type="http://schemas.openxmlformats.org/officeDocument/2006/relationships/slideLayout" Target="../slideLayouts/slideLayout168.xml"/><Relationship Id="rId31" Type="http://schemas.openxmlformats.org/officeDocument/2006/relationships/slideLayout" Target="../slideLayouts/slideLayout189.xml"/><Relationship Id="rId44" Type="http://schemas.openxmlformats.org/officeDocument/2006/relationships/slideLayout" Target="../slideLayouts/slideLayout202.xml"/><Relationship Id="rId52" Type="http://schemas.openxmlformats.org/officeDocument/2006/relationships/slideLayout" Target="../slideLayouts/slideLayout21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slideLayout" Target="../slideLayouts/slideLayout249.xml"/><Relationship Id="rId21" Type="http://schemas.openxmlformats.org/officeDocument/2006/relationships/slideLayout" Target="../slideLayouts/slideLayout231.xml"/><Relationship Id="rId34" Type="http://schemas.openxmlformats.org/officeDocument/2006/relationships/slideLayout" Target="../slideLayouts/slideLayout244.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50" Type="http://schemas.openxmlformats.org/officeDocument/2006/relationships/theme" Target="../theme/theme5.xml"/><Relationship Id="rId7" Type="http://schemas.openxmlformats.org/officeDocument/2006/relationships/slideLayout" Target="../slideLayouts/slideLayout21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9" Type="http://schemas.openxmlformats.org/officeDocument/2006/relationships/slideLayout" Target="../slideLayouts/slideLayout239.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image" Target="../media/image2.svg"/><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8" Type="http://schemas.openxmlformats.org/officeDocument/2006/relationships/slideLayout" Target="../slideLayouts/slideLayout218.xml"/><Relationship Id="rId51" Type="http://schemas.openxmlformats.org/officeDocument/2006/relationships/image" Target="../media/image1.png"/><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1" Type="http://schemas.openxmlformats.org/officeDocument/2006/relationships/slideLayout" Target="../slideLayouts/slideLayout211.xml"/><Relationship Id="rId6" Type="http://schemas.openxmlformats.org/officeDocument/2006/relationships/slideLayout" Target="../slideLayouts/slideLayout21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9" Type="http://schemas.openxmlformats.org/officeDocument/2006/relationships/slideLayout" Target="../slideLayouts/slideLayout298.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42" Type="http://schemas.openxmlformats.org/officeDocument/2006/relationships/slideLayout" Target="../slideLayouts/slideLayout301.xml"/><Relationship Id="rId47" Type="http://schemas.openxmlformats.org/officeDocument/2006/relationships/slideLayout" Target="../slideLayouts/slideLayout306.xml"/><Relationship Id="rId50" Type="http://schemas.openxmlformats.org/officeDocument/2006/relationships/slideLayout" Target="../slideLayouts/slideLayout309.xml"/><Relationship Id="rId7" Type="http://schemas.openxmlformats.org/officeDocument/2006/relationships/slideLayout" Target="../slideLayouts/slideLayout26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9" Type="http://schemas.openxmlformats.org/officeDocument/2006/relationships/slideLayout" Target="../slideLayouts/slideLayout288.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40" Type="http://schemas.openxmlformats.org/officeDocument/2006/relationships/slideLayout" Target="../slideLayouts/slideLayout299.xml"/><Relationship Id="rId45" Type="http://schemas.openxmlformats.org/officeDocument/2006/relationships/slideLayout" Target="../slideLayouts/slideLayout304.xml"/><Relationship Id="rId53" Type="http://schemas.openxmlformats.org/officeDocument/2006/relationships/image" Target="../media/image1.png"/><Relationship Id="rId5" Type="http://schemas.openxmlformats.org/officeDocument/2006/relationships/slideLayout" Target="../slideLayouts/slideLayout264.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4" Type="http://schemas.openxmlformats.org/officeDocument/2006/relationships/slideLayout" Target="../slideLayouts/slideLayout303.xml"/><Relationship Id="rId52" Type="http://schemas.openxmlformats.org/officeDocument/2006/relationships/theme" Target="../theme/theme6.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 Id="rId43" Type="http://schemas.openxmlformats.org/officeDocument/2006/relationships/slideLayout" Target="../slideLayouts/slideLayout302.xml"/><Relationship Id="rId48" Type="http://schemas.openxmlformats.org/officeDocument/2006/relationships/slideLayout" Target="../slideLayouts/slideLayout307.xml"/><Relationship Id="rId8" Type="http://schemas.openxmlformats.org/officeDocument/2006/relationships/slideLayout" Target="../slideLayouts/slideLayout267.xml"/><Relationship Id="rId51" Type="http://schemas.openxmlformats.org/officeDocument/2006/relationships/slideLayout" Target="../slideLayouts/slideLayout310.xml"/><Relationship Id="rId3" Type="http://schemas.openxmlformats.org/officeDocument/2006/relationships/slideLayout" Target="../slideLayouts/slideLayout262.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slideLayout" Target="../slideLayouts/slideLayout297.xml"/><Relationship Id="rId46" Type="http://schemas.openxmlformats.org/officeDocument/2006/relationships/slideLayout" Target="../slideLayouts/slideLayout305.xml"/><Relationship Id="rId20" Type="http://schemas.openxmlformats.org/officeDocument/2006/relationships/slideLayout" Target="../slideLayouts/slideLayout279.xml"/><Relationship Id="rId41" Type="http://schemas.openxmlformats.org/officeDocument/2006/relationships/slideLayout" Target="../slideLayouts/slideLayout300.xml"/><Relationship Id="rId54" Type="http://schemas.openxmlformats.org/officeDocument/2006/relationships/image" Target="../media/image59.svg"/><Relationship Id="rId1" Type="http://schemas.openxmlformats.org/officeDocument/2006/relationships/slideLayout" Target="../slideLayouts/slideLayout260.xml"/><Relationship Id="rId6" Type="http://schemas.openxmlformats.org/officeDocument/2006/relationships/slideLayout" Target="../slideLayouts/slideLayout265.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49" Type="http://schemas.openxmlformats.org/officeDocument/2006/relationships/slideLayout" Target="../slideLayouts/slideLayout30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9" Type="http://schemas.openxmlformats.org/officeDocument/2006/relationships/slideLayout" Target="../slideLayouts/slideLayout349.xml"/><Relationship Id="rId21" Type="http://schemas.openxmlformats.org/officeDocument/2006/relationships/slideLayout" Target="../slideLayouts/slideLayout331.xml"/><Relationship Id="rId34" Type="http://schemas.openxmlformats.org/officeDocument/2006/relationships/slideLayout" Target="../slideLayouts/slideLayout344.xml"/><Relationship Id="rId42" Type="http://schemas.openxmlformats.org/officeDocument/2006/relationships/slideLayout" Target="../slideLayouts/slideLayout352.xml"/><Relationship Id="rId47" Type="http://schemas.openxmlformats.org/officeDocument/2006/relationships/slideLayout" Target="../slideLayouts/slideLayout357.xml"/><Relationship Id="rId50" Type="http://schemas.openxmlformats.org/officeDocument/2006/relationships/slideLayout" Target="../slideLayouts/slideLayout360.xml"/><Relationship Id="rId7" Type="http://schemas.openxmlformats.org/officeDocument/2006/relationships/slideLayout" Target="../slideLayouts/slideLayout31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9" Type="http://schemas.openxmlformats.org/officeDocument/2006/relationships/slideLayout" Target="../slideLayouts/slideLayout339.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37" Type="http://schemas.openxmlformats.org/officeDocument/2006/relationships/slideLayout" Target="../slideLayouts/slideLayout347.xml"/><Relationship Id="rId40" Type="http://schemas.openxmlformats.org/officeDocument/2006/relationships/slideLayout" Target="../slideLayouts/slideLayout350.xml"/><Relationship Id="rId45" Type="http://schemas.openxmlformats.org/officeDocument/2006/relationships/slideLayout" Target="../slideLayouts/slideLayout355.xml"/><Relationship Id="rId53" Type="http://schemas.openxmlformats.org/officeDocument/2006/relationships/image" Target="../media/image59.svg"/><Relationship Id="rId5" Type="http://schemas.openxmlformats.org/officeDocument/2006/relationships/slideLayout" Target="../slideLayouts/slideLayout315.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4" Type="http://schemas.openxmlformats.org/officeDocument/2006/relationships/slideLayout" Target="../slideLayouts/slideLayout354.xml"/><Relationship Id="rId52" Type="http://schemas.openxmlformats.org/officeDocument/2006/relationships/image" Target="../media/image1.png"/><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slideLayout" Target="../slideLayouts/slideLayout345.xml"/><Relationship Id="rId43" Type="http://schemas.openxmlformats.org/officeDocument/2006/relationships/slideLayout" Target="../slideLayouts/slideLayout353.xml"/><Relationship Id="rId48" Type="http://schemas.openxmlformats.org/officeDocument/2006/relationships/slideLayout" Target="../slideLayouts/slideLayout358.xml"/><Relationship Id="rId8" Type="http://schemas.openxmlformats.org/officeDocument/2006/relationships/slideLayout" Target="../slideLayouts/slideLayout318.xml"/><Relationship Id="rId51" Type="http://schemas.openxmlformats.org/officeDocument/2006/relationships/theme" Target="../theme/theme7.xml"/><Relationship Id="rId3" Type="http://schemas.openxmlformats.org/officeDocument/2006/relationships/slideLayout" Target="../slideLayouts/slideLayout313.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38" Type="http://schemas.openxmlformats.org/officeDocument/2006/relationships/slideLayout" Target="../slideLayouts/slideLayout348.xml"/><Relationship Id="rId46" Type="http://schemas.openxmlformats.org/officeDocument/2006/relationships/slideLayout" Target="../slideLayouts/slideLayout356.xml"/><Relationship Id="rId20" Type="http://schemas.openxmlformats.org/officeDocument/2006/relationships/slideLayout" Target="../slideLayouts/slideLayout330.xml"/><Relationship Id="rId41" Type="http://schemas.openxmlformats.org/officeDocument/2006/relationships/slideLayout" Target="../slideLayouts/slideLayout351.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slideLayout" Target="../slideLayouts/slideLayout346.xml"/><Relationship Id="rId49" Type="http://schemas.openxmlformats.org/officeDocument/2006/relationships/slideLayout" Target="../slideLayouts/slideLayout3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 id="2147484089" r:id="rId52"/>
    <p:sldLayoutId id="2147484352"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9">
            <a:extLst>
              <a:ext uri="{96DAC541-7B7A-43D3-8B79-37D633B846F1}">
                <asvg:svgBlip xmlns:asvg="http://schemas.microsoft.com/office/drawing/2016/SVG/main" r:embed="rId60"/>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1">
            <a:extLst>
              <a:ext uri="{96DAC541-7B7A-43D3-8B79-37D633B846F1}">
                <asvg:svgBlip xmlns:asvg="http://schemas.microsoft.com/office/drawing/2016/SVG/main" r:embed="rId62"/>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84598"/>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404"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rgbClr val="041032"/>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952958"/>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 id="2147484171" r:id="rId24"/>
    <p:sldLayoutId id="2147484172" r:id="rId25"/>
    <p:sldLayoutId id="2147484173" r:id="rId26"/>
    <p:sldLayoutId id="2147484174" r:id="rId27"/>
    <p:sldLayoutId id="2147484175" r:id="rId28"/>
    <p:sldLayoutId id="2147484176" r:id="rId29"/>
    <p:sldLayoutId id="2147484177" r:id="rId30"/>
    <p:sldLayoutId id="2147484178" r:id="rId31"/>
    <p:sldLayoutId id="2147484179" r:id="rId32"/>
    <p:sldLayoutId id="2147484180" r:id="rId33"/>
    <p:sldLayoutId id="2147484181" r:id="rId34"/>
    <p:sldLayoutId id="2147484182" r:id="rId35"/>
    <p:sldLayoutId id="2147484183" r:id="rId36"/>
    <p:sldLayoutId id="2147484184" r:id="rId37"/>
    <p:sldLayoutId id="2147484185" r:id="rId38"/>
    <p:sldLayoutId id="2147484186" r:id="rId39"/>
    <p:sldLayoutId id="2147484187" r:id="rId40"/>
    <p:sldLayoutId id="2147484188" r:id="rId41"/>
    <p:sldLayoutId id="2147484189" r:id="rId42"/>
    <p:sldLayoutId id="2147484190" r:id="rId43"/>
    <p:sldLayoutId id="2147484191" r:id="rId44"/>
    <p:sldLayoutId id="2147484192" r:id="rId45"/>
    <p:sldLayoutId id="2147484193" r:id="rId46"/>
    <p:sldLayoutId id="2147484194" r:id="rId47"/>
    <p:sldLayoutId id="2147484196"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6" cstate="screen">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492801830"/>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 id="2147484224" r:id="rId27"/>
    <p:sldLayoutId id="2147484225" r:id="rId28"/>
    <p:sldLayoutId id="2147484226" r:id="rId29"/>
    <p:sldLayoutId id="2147484227" r:id="rId30"/>
    <p:sldLayoutId id="2147484228" r:id="rId31"/>
    <p:sldLayoutId id="2147484229" r:id="rId32"/>
    <p:sldLayoutId id="2147484230" r:id="rId33"/>
    <p:sldLayoutId id="2147484231" r:id="rId34"/>
    <p:sldLayoutId id="2147484232" r:id="rId35"/>
    <p:sldLayoutId id="2147484233" r:id="rId36"/>
    <p:sldLayoutId id="2147484234" r:id="rId37"/>
    <p:sldLayoutId id="2147484235" r:id="rId38"/>
    <p:sldLayoutId id="2147484236" r:id="rId39"/>
    <p:sldLayoutId id="2147484237" r:id="rId40"/>
    <p:sldLayoutId id="2147484238" r:id="rId41"/>
    <p:sldLayoutId id="2147484239" r:id="rId42"/>
    <p:sldLayoutId id="2147484240" r:id="rId43"/>
    <p:sldLayoutId id="2147484241" r:id="rId44"/>
    <p:sldLayoutId id="2147484242" r:id="rId45"/>
    <p:sldLayoutId id="2147484243" r:id="rId46"/>
    <p:sldLayoutId id="2147484244" r:id="rId47"/>
    <p:sldLayoutId id="2147484245" r:id="rId48"/>
    <p:sldLayoutId id="2147484246" r:id="rId49"/>
    <p:sldLayoutId id="2147484247" r:id="rId50"/>
    <p:sldLayoutId id="2147484248" r:id="rId51"/>
    <p:sldLayoutId id="2147484249"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504691876"/>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 id="214748426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4" r:id="rId24"/>
    <p:sldLayoutId id="2147484275" r:id="rId25"/>
    <p:sldLayoutId id="2147484276" r:id="rId26"/>
    <p:sldLayoutId id="2147484277" r:id="rId27"/>
    <p:sldLayoutId id="2147484278" r:id="rId28"/>
    <p:sldLayoutId id="2147484279" r:id="rId29"/>
    <p:sldLayoutId id="2147484280" r:id="rId30"/>
    <p:sldLayoutId id="2147484281" r:id="rId31"/>
    <p:sldLayoutId id="2147484282" r:id="rId32"/>
    <p:sldLayoutId id="2147484283" r:id="rId33"/>
    <p:sldLayoutId id="2147484284" r:id="rId34"/>
    <p:sldLayoutId id="2147484285" r:id="rId35"/>
    <p:sldLayoutId id="2147484286" r:id="rId36"/>
    <p:sldLayoutId id="2147484287" r:id="rId37"/>
    <p:sldLayoutId id="2147484288" r:id="rId38"/>
    <p:sldLayoutId id="2147484289" r:id="rId39"/>
    <p:sldLayoutId id="2147484290" r:id="rId40"/>
    <p:sldLayoutId id="2147484291" r:id="rId41"/>
    <p:sldLayoutId id="2147484292" r:id="rId42"/>
    <p:sldLayoutId id="2147484293" r:id="rId43"/>
    <p:sldLayoutId id="2147484294" r:id="rId44"/>
    <p:sldLayoutId id="2147484295" r:id="rId45"/>
    <p:sldLayoutId id="2147484296" r:id="rId46"/>
    <p:sldLayoutId id="2147484297" r:id="rId47"/>
    <p:sldLayoutId id="2147484298" r:id="rId48"/>
    <p:sldLayoutId id="2147484299"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1" y="6766562"/>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3"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297414241"/>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 id="2147484312" r:id="rId12"/>
    <p:sldLayoutId id="2147484313" r:id="rId13"/>
    <p:sldLayoutId id="2147484314" r:id="rId14"/>
    <p:sldLayoutId id="2147484315" r:id="rId15"/>
    <p:sldLayoutId id="2147484316" r:id="rId16"/>
    <p:sldLayoutId id="2147484317" r:id="rId17"/>
    <p:sldLayoutId id="2147484318" r:id="rId18"/>
    <p:sldLayoutId id="2147484319" r:id="rId19"/>
    <p:sldLayoutId id="2147484320" r:id="rId20"/>
    <p:sldLayoutId id="2147484321" r:id="rId21"/>
    <p:sldLayoutId id="2147484322" r:id="rId22"/>
    <p:sldLayoutId id="2147484323" r:id="rId23"/>
    <p:sldLayoutId id="2147484324" r:id="rId24"/>
    <p:sldLayoutId id="2147484325" r:id="rId25"/>
    <p:sldLayoutId id="2147484326" r:id="rId26"/>
    <p:sldLayoutId id="2147484327" r:id="rId27"/>
    <p:sldLayoutId id="2147484328" r:id="rId28"/>
    <p:sldLayoutId id="2147484329" r:id="rId29"/>
    <p:sldLayoutId id="2147484330" r:id="rId30"/>
    <p:sldLayoutId id="2147484331" r:id="rId31"/>
    <p:sldLayoutId id="2147484332" r:id="rId32"/>
    <p:sldLayoutId id="2147484333" r:id="rId33"/>
    <p:sldLayoutId id="2147484334" r:id="rId34"/>
    <p:sldLayoutId id="2147484335" r:id="rId35"/>
    <p:sldLayoutId id="2147484336" r:id="rId36"/>
    <p:sldLayoutId id="2147484337" r:id="rId37"/>
    <p:sldLayoutId id="2147484338" r:id="rId38"/>
    <p:sldLayoutId id="2147484339" r:id="rId39"/>
    <p:sldLayoutId id="2147484340" r:id="rId40"/>
    <p:sldLayoutId id="2147484341" r:id="rId41"/>
    <p:sldLayoutId id="2147484342" r:id="rId42"/>
    <p:sldLayoutId id="2147484343" r:id="rId43"/>
    <p:sldLayoutId id="2147484344" r:id="rId44"/>
    <p:sldLayoutId id="2147484345" r:id="rId45"/>
    <p:sldLayoutId id="2147484346" r:id="rId46"/>
    <p:sldLayoutId id="2147484347" r:id="rId47"/>
    <p:sldLayoutId id="2147484348" r:id="rId48"/>
    <p:sldLayoutId id="2147484349" r:id="rId49"/>
    <p:sldLayoutId id="2147484350" r:id="rId50"/>
    <p:sldLayoutId id="2147484351"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p:titleStyle>
    <p:bodyStyle>
      <a:lvl1pPr marL="0" indent="0" algn="l" defTabSz="914126" rtl="0" eaLnBrk="1" latinLnBrk="0" hangingPunct="1">
        <a:lnSpc>
          <a:spcPct val="100000"/>
        </a:lnSpc>
        <a:spcBef>
          <a:spcPts val="1799"/>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300"/>
        </a:spcBef>
        <a:buClr>
          <a:schemeClr val="tx2"/>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531" indent="-228531" algn="l" defTabSz="914126" rtl="0" eaLnBrk="1" latinLnBrk="0" hangingPunct="1">
        <a:lnSpc>
          <a:spcPct val="100000"/>
        </a:lnSpc>
        <a:spcBef>
          <a:spcPts val="1799"/>
        </a:spcBef>
        <a:buClr>
          <a:schemeClr val="tx2"/>
        </a:buClr>
        <a:buSzPct val="90000"/>
        <a:buFont typeface="+mj-lt"/>
        <a:buAutoNum type="arabicPeriod"/>
        <a:defRPr sz="1999" kern="1200">
          <a:solidFill>
            <a:schemeClr val="tx2"/>
          </a:solidFill>
          <a:latin typeface="+mn-lt"/>
          <a:ea typeface="+mn-ea"/>
          <a:cs typeface="+mn-cs"/>
        </a:defRPr>
      </a:lvl6pPr>
      <a:lvl7pPr marL="512609" indent="-228531" algn="l" defTabSz="914126"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141" indent="-166638" algn="l" defTabSz="914126"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078" indent="-284078" algn="l" defTabSz="914126" rtl="0" eaLnBrk="1" latinLnBrk="0" hangingPunct="1">
        <a:lnSpc>
          <a:spcPct val="100000"/>
        </a:lnSpc>
        <a:spcBef>
          <a:spcPts val="1799"/>
        </a:spcBef>
        <a:buClr>
          <a:schemeClr val="tx2"/>
        </a:buClr>
        <a:buSzPct val="90000"/>
        <a:buFont typeface="+mj-lt"/>
        <a:buAutoNum type="alphaUcPeriod"/>
        <a:defRPr sz="1999"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 y="6766562"/>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p:nvGrpSpPr>
        <p:grpSpPr>
          <a:xfrm>
            <a:off x="608013"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34" name="TextBox 33">
            <a:extLst>
              <a:ext uri="{FF2B5EF4-FFF2-40B4-BE49-F238E27FC236}">
                <a16:creationId xmlns:a16="http://schemas.microsoft.com/office/drawing/2014/main" id="{20A2C43B-3928-4C21-81F0-0AA332C8F322}"/>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3256799201"/>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 id="2147484372" r:id="rId19"/>
    <p:sldLayoutId id="2147484373" r:id="rId20"/>
    <p:sldLayoutId id="2147484374" r:id="rId21"/>
    <p:sldLayoutId id="2147484375" r:id="rId22"/>
    <p:sldLayoutId id="2147484376" r:id="rId23"/>
    <p:sldLayoutId id="2147484377" r:id="rId24"/>
    <p:sldLayoutId id="2147484378" r:id="rId25"/>
    <p:sldLayoutId id="2147484379" r:id="rId26"/>
    <p:sldLayoutId id="2147484380" r:id="rId27"/>
    <p:sldLayoutId id="2147484381" r:id="rId28"/>
    <p:sldLayoutId id="2147484382" r:id="rId29"/>
    <p:sldLayoutId id="2147484383" r:id="rId30"/>
    <p:sldLayoutId id="2147484384" r:id="rId31"/>
    <p:sldLayoutId id="2147484385" r:id="rId32"/>
    <p:sldLayoutId id="2147484386" r:id="rId33"/>
    <p:sldLayoutId id="2147484387" r:id="rId34"/>
    <p:sldLayoutId id="2147484388" r:id="rId35"/>
    <p:sldLayoutId id="2147484389" r:id="rId36"/>
    <p:sldLayoutId id="2147484390" r:id="rId37"/>
    <p:sldLayoutId id="2147484391" r:id="rId38"/>
    <p:sldLayoutId id="2147484392" r:id="rId39"/>
    <p:sldLayoutId id="2147484393" r:id="rId40"/>
    <p:sldLayoutId id="2147484394" r:id="rId41"/>
    <p:sldLayoutId id="2147484395" r:id="rId42"/>
    <p:sldLayoutId id="2147484396" r:id="rId43"/>
    <p:sldLayoutId id="2147484397" r:id="rId44"/>
    <p:sldLayoutId id="2147484398" r:id="rId45"/>
    <p:sldLayoutId id="2147484399" r:id="rId46"/>
    <p:sldLayoutId id="2147484400" r:id="rId47"/>
    <p:sldLayoutId id="2147484401" r:id="rId48"/>
    <p:sldLayoutId id="2147484402" r:id="rId49"/>
    <p:sldLayoutId id="2147484403"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p:titleStyle>
    <p:bodyStyle>
      <a:lvl1pPr marL="0" indent="0" algn="l" defTabSz="914126" rtl="0" eaLnBrk="1" latinLnBrk="0" hangingPunct="1">
        <a:lnSpc>
          <a:spcPct val="100000"/>
        </a:lnSpc>
        <a:spcBef>
          <a:spcPts val="1799"/>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300"/>
        </a:spcBef>
        <a:buClr>
          <a:schemeClr val="tx2"/>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531" indent="-228531" algn="l" defTabSz="914126" rtl="0" eaLnBrk="1" latinLnBrk="0" hangingPunct="1">
        <a:lnSpc>
          <a:spcPct val="100000"/>
        </a:lnSpc>
        <a:spcBef>
          <a:spcPts val="1799"/>
        </a:spcBef>
        <a:buClr>
          <a:schemeClr val="tx2"/>
        </a:buClr>
        <a:buSzPct val="90000"/>
        <a:buFont typeface="+mj-lt"/>
        <a:buAutoNum type="arabicPeriod"/>
        <a:defRPr sz="1999" kern="1200">
          <a:solidFill>
            <a:schemeClr val="tx2"/>
          </a:solidFill>
          <a:latin typeface="+mn-lt"/>
          <a:ea typeface="+mn-ea"/>
          <a:cs typeface="+mn-cs"/>
        </a:defRPr>
      </a:lvl6pPr>
      <a:lvl7pPr marL="512609" indent="-228531" algn="l" defTabSz="914126"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141" indent="-166638" algn="l" defTabSz="914126"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078" indent="-284078" algn="l" defTabSz="914126" rtl="0" eaLnBrk="1" latinLnBrk="0" hangingPunct="1">
        <a:lnSpc>
          <a:spcPct val="100000"/>
        </a:lnSpc>
        <a:spcBef>
          <a:spcPts val="1799"/>
        </a:spcBef>
        <a:buClr>
          <a:schemeClr val="tx2"/>
        </a:buClr>
        <a:buSzPct val="90000"/>
        <a:buFont typeface="+mj-lt"/>
        <a:buAutoNum type="alphaUcPeriod"/>
        <a:defRPr sz="1999"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xml"/><Relationship Id="rId1" Type="http://schemas.openxmlformats.org/officeDocument/2006/relationships/slideLayout" Target="../slideLayouts/slideLayout215.xml"/><Relationship Id="rId4" Type="http://schemas.openxmlformats.org/officeDocument/2006/relationships/image" Target="../media/image187.png"/></Relationships>
</file>

<file path=ppt/slides/_rels/slide11.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svg"/><Relationship Id="rId3" Type="http://schemas.openxmlformats.org/officeDocument/2006/relationships/image" Target="../media/image188.png"/><Relationship Id="rId7" Type="http://schemas.openxmlformats.org/officeDocument/2006/relationships/image" Target="../media/image192.svg"/><Relationship Id="rId12" Type="http://schemas.openxmlformats.org/officeDocument/2006/relationships/image" Target="../media/image197.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sv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svg"/></Relationships>
</file>

<file path=ppt/slides/_rels/slide1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86.png"/><Relationship Id="rId1" Type="http://schemas.openxmlformats.org/officeDocument/2006/relationships/slideLayout" Target="../slideLayouts/slideLayout215.xml"/></Relationships>
</file>

<file path=ppt/slides/_rels/slide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01.png"/></Relationships>
</file>

<file path=ppt/slides/_rels/slide1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03.png"/></Relationships>
</file>

<file path=ppt/slides/_rels/slide1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svg"/><Relationship Id="rId18" Type="http://schemas.openxmlformats.org/officeDocument/2006/relationships/image" Target="../media/image221.png"/><Relationship Id="rId26" Type="http://schemas.openxmlformats.org/officeDocument/2006/relationships/image" Target="../media/image229.png"/><Relationship Id="rId3" Type="http://schemas.openxmlformats.org/officeDocument/2006/relationships/image" Target="../media/image206.svg"/><Relationship Id="rId21" Type="http://schemas.openxmlformats.org/officeDocument/2006/relationships/image" Target="../media/image224.png"/><Relationship Id="rId7" Type="http://schemas.openxmlformats.org/officeDocument/2006/relationships/image" Target="../media/image210.svg"/><Relationship Id="rId12" Type="http://schemas.openxmlformats.org/officeDocument/2006/relationships/image" Target="../media/image215.png"/><Relationship Id="rId17" Type="http://schemas.openxmlformats.org/officeDocument/2006/relationships/image" Target="../media/image220.svg"/><Relationship Id="rId25" Type="http://schemas.openxmlformats.org/officeDocument/2006/relationships/image" Target="../media/image228.png"/><Relationship Id="rId2" Type="http://schemas.openxmlformats.org/officeDocument/2006/relationships/image" Target="../media/image205.png"/><Relationship Id="rId16" Type="http://schemas.openxmlformats.org/officeDocument/2006/relationships/image" Target="../media/image219.png"/><Relationship Id="rId20" Type="http://schemas.openxmlformats.org/officeDocument/2006/relationships/image" Target="../media/image223.svg"/><Relationship Id="rId29" Type="http://schemas.openxmlformats.org/officeDocument/2006/relationships/image" Target="../media/image232.png"/><Relationship Id="rId1" Type="http://schemas.openxmlformats.org/officeDocument/2006/relationships/slideLayout" Target="../slideLayouts/slideLayout20.xml"/><Relationship Id="rId6" Type="http://schemas.openxmlformats.org/officeDocument/2006/relationships/image" Target="../media/image209.png"/><Relationship Id="rId11" Type="http://schemas.openxmlformats.org/officeDocument/2006/relationships/image" Target="../media/image214.svg"/><Relationship Id="rId24" Type="http://schemas.openxmlformats.org/officeDocument/2006/relationships/image" Target="../media/image227.png"/><Relationship Id="rId5" Type="http://schemas.openxmlformats.org/officeDocument/2006/relationships/image" Target="../media/image208.svg"/><Relationship Id="rId15" Type="http://schemas.openxmlformats.org/officeDocument/2006/relationships/image" Target="../media/image218.svg"/><Relationship Id="rId23" Type="http://schemas.openxmlformats.org/officeDocument/2006/relationships/image" Target="../media/image226.png"/><Relationship Id="rId28" Type="http://schemas.openxmlformats.org/officeDocument/2006/relationships/image" Target="../media/image231.png"/><Relationship Id="rId10" Type="http://schemas.openxmlformats.org/officeDocument/2006/relationships/image" Target="../media/image213.png"/><Relationship Id="rId19" Type="http://schemas.openxmlformats.org/officeDocument/2006/relationships/image" Target="../media/image222.png"/><Relationship Id="rId4" Type="http://schemas.openxmlformats.org/officeDocument/2006/relationships/image" Target="../media/image207.png"/><Relationship Id="rId9" Type="http://schemas.openxmlformats.org/officeDocument/2006/relationships/image" Target="../media/image212.svg"/><Relationship Id="rId14" Type="http://schemas.openxmlformats.org/officeDocument/2006/relationships/image" Target="../media/image217.png"/><Relationship Id="rId22" Type="http://schemas.openxmlformats.org/officeDocument/2006/relationships/image" Target="../media/image225.png"/><Relationship Id="rId27" Type="http://schemas.openxmlformats.org/officeDocument/2006/relationships/image" Target="../media/image230.png"/></Relationships>
</file>

<file path=ppt/slides/_rels/slide1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186.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4.xml"/><Relationship Id="rId1" Type="http://schemas.openxmlformats.org/officeDocument/2006/relationships/slideLayout" Target="../slideLayouts/slideLayout230.xml"/><Relationship Id="rId5" Type="http://schemas.openxmlformats.org/officeDocument/2006/relationships/image" Target="../media/image238.png"/><Relationship Id="rId4" Type="http://schemas.openxmlformats.org/officeDocument/2006/relationships/image" Target="../media/image237.png"/></Relationships>
</file>

<file path=ppt/slides/_rels/slide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5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9.xml"/></Relationships>
</file>

<file path=ppt/slides/_rels/slide2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5.xml"/><Relationship Id="rId1" Type="http://schemas.openxmlformats.org/officeDocument/2006/relationships/slideLayout" Target="../slideLayouts/slideLayout264.xml"/></Relationships>
</file>

<file path=ppt/slides/_rels/slide22.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55.png"/><Relationship Id="rId26" Type="http://schemas.openxmlformats.org/officeDocument/2006/relationships/image" Target="../media/image263.png"/><Relationship Id="rId3" Type="http://schemas.openxmlformats.org/officeDocument/2006/relationships/image" Target="../media/image240.png"/><Relationship Id="rId21" Type="http://schemas.openxmlformats.org/officeDocument/2006/relationships/image" Target="../media/image258.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54.png"/><Relationship Id="rId25" Type="http://schemas.openxmlformats.org/officeDocument/2006/relationships/image" Target="../media/image262.png"/><Relationship Id="rId2" Type="http://schemas.openxmlformats.org/officeDocument/2006/relationships/notesSlide" Target="../notesSlides/notesSlide16.xml"/><Relationship Id="rId16" Type="http://schemas.openxmlformats.org/officeDocument/2006/relationships/image" Target="../media/image253.png"/><Relationship Id="rId20" Type="http://schemas.openxmlformats.org/officeDocument/2006/relationships/image" Target="../media/image257.png"/><Relationship Id="rId1" Type="http://schemas.openxmlformats.org/officeDocument/2006/relationships/slideLayout" Target="../slideLayouts/slideLayout279.xml"/><Relationship Id="rId6" Type="http://schemas.openxmlformats.org/officeDocument/2006/relationships/image" Target="../media/image243.png"/><Relationship Id="rId11" Type="http://schemas.openxmlformats.org/officeDocument/2006/relationships/image" Target="../media/image248.png"/><Relationship Id="rId24" Type="http://schemas.openxmlformats.org/officeDocument/2006/relationships/image" Target="../media/image261.png"/><Relationship Id="rId5" Type="http://schemas.openxmlformats.org/officeDocument/2006/relationships/image" Target="../media/image242.jpeg"/><Relationship Id="rId15" Type="http://schemas.openxmlformats.org/officeDocument/2006/relationships/image" Target="../media/image252.png"/><Relationship Id="rId23" Type="http://schemas.openxmlformats.org/officeDocument/2006/relationships/image" Target="../media/image260.jpeg"/><Relationship Id="rId10" Type="http://schemas.openxmlformats.org/officeDocument/2006/relationships/image" Target="../media/image247.png"/><Relationship Id="rId19" Type="http://schemas.openxmlformats.org/officeDocument/2006/relationships/image" Target="../media/image256.png"/><Relationship Id="rId4" Type="http://schemas.openxmlformats.org/officeDocument/2006/relationships/image" Target="../media/image241.jpeg"/><Relationship Id="rId9" Type="http://schemas.openxmlformats.org/officeDocument/2006/relationships/image" Target="../media/image246.png"/><Relationship Id="rId14" Type="http://schemas.openxmlformats.org/officeDocument/2006/relationships/image" Target="../media/image251.png"/><Relationship Id="rId22" Type="http://schemas.openxmlformats.org/officeDocument/2006/relationships/image" Target="../media/image259.png"/></Relationships>
</file>

<file path=ppt/slides/_rels/slide2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5.xml.rels><?xml version="1.0" encoding="UTF-8" standalone="yes"?>
<Relationships xmlns="http://schemas.openxmlformats.org/package/2006/relationships"><Relationship Id="rId8" Type="http://schemas.openxmlformats.org/officeDocument/2006/relationships/image" Target="../media/image270.svg"/><Relationship Id="rId13" Type="http://schemas.openxmlformats.org/officeDocument/2006/relationships/image" Target="../media/image275.png"/><Relationship Id="rId18" Type="http://schemas.openxmlformats.org/officeDocument/2006/relationships/image" Target="../media/image280.jpeg"/><Relationship Id="rId3" Type="http://schemas.openxmlformats.org/officeDocument/2006/relationships/image" Target="../media/image265.png"/><Relationship Id="rId7" Type="http://schemas.openxmlformats.org/officeDocument/2006/relationships/image" Target="../media/image269.png"/><Relationship Id="rId12" Type="http://schemas.openxmlformats.org/officeDocument/2006/relationships/image" Target="../media/image274.png"/><Relationship Id="rId17" Type="http://schemas.openxmlformats.org/officeDocument/2006/relationships/image" Target="../media/image279.svg"/><Relationship Id="rId2" Type="http://schemas.openxmlformats.org/officeDocument/2006/relationships/notesSlide" Target="../notesSlides/notesSlide18.xml"/><Relationship Id="rId16" Type="http://schemas.openxmlformats.org/officeDocument/2006/relationships/image" Target="../media/image278.png"/><Relationship Id="rId1" Type="http://schemas.openxmlformats.org/officeDocument/2006/relationships/slideLayout" Target="../slideLayouts/slideLayout19.xml"/><Relationship Id="rId6" Type="http://schemas.openxmlformats.org/officeDocument/2006/relationships/image" Target="../media/image268.svg"/><Relationship Id="rId11" Type="http://schemas.openxmlformats.org/officeDocument/2006/relationships/image" Target="../media/image273.svg"/><Relationship Id="rId5" Type="http://schemas.openxmlformats.org/officeDocument/2006/relationships/image" Target="../media/image267.png"/><Relationship Id="rId15" Type="http://schemas.openxmlformats.org/officeDocument/2006/relationships/image" Target="../media/image277.svg"/><Relationship Id="rId10" Type="http://schemas.openxmlformats.org/officeDocument/2006/relationships/image" Target="../media/image272.png"/><Relationship Id="rId4" Type="http://schemas.openxmlformats.org/officeDocument/2006/relationships/image" Target="../media/image266.svg"/><Relationship Id="rId9" Type="http://schemas.openxmlformats.org/officeDocument/2006/relationships/image" Target="../media/image271.png"/><Relationship Id="rId14" Type="http://schemas.openxmlformats.org/officeDocument/2006/relationships/image" Target="../media/image276.png"/></Relationships>
</file>

<file path=ppt/slides/_rels/slide2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8" Type="http://schemas.openxmlformats.org/officeDocument/2006/relationships/image" Target="../media/image287.svg"/><Relationship Id="rId13" Type="http://schemas.openxmlformats.org/officeDocument/2006/relationships/image" Target="../media/image292.png"/><Relationship Id="rId3" Type="http://schemas.openxmlformats.org/officeDocument/2006/relationships/image" Target="../media/image282.png"/><Relationship Id="rId7" Type="http://schemas.openxmlformats.org/officeDocument/2006/relationships/image" Target="../media/image286.png"/><Relationship Id="rId12" Type="http://schemas.openxmlformats.org/officeDocument/2006/relationships/image" Target="../media/image291.sv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285.svg"/><Relationship Id="rId11" Type="http://schemas.openxmlformats.org/officeDocument/2006/relationships/image" Target="../media/image290.png"/><Relationship Id="rId5" Type="http://schemas.openxmlformats.org/officeDocument/2006/relationships/image" Target="../media/image284.png"/><Relationship Id="rId15" Type="http://schemas.openxmlformats.org/officeDocument/2006/relationships/image" Target="../media/image294.png"/><Relationship Id="rId10" Type="http://schemas.openxmlformats.org/officeDocument/2006/relationships/image" Target="../media/image289.svg"/><Relationship Id="rId4" Type="http://schemas.openxmlformats.org/officeDocument/2006/relationships/image" Target="../media/image283.svg"/><Relationship Id="rId9" Type="http://schemas.openxmlformats.org/officeDocument/2006/relationships/image" Target="../media/image288.png"/><Relationship Id="rId14" Type="http://schemas.openxmlformats.org/officeDocument/2006/relationships/image" Target="../media/image293.svg"/></Relationships>
</file>

<file path=ppt/slides/_rels/slide2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186.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299.png"/><Relationship Id="rId2" Type="http://schemas.openxmlformats.org/officeDocument/2006/relationships/notesSlide" Target="../notesSlides/notesSlide20.xml"/><Relationship Id="rId1" Type="http://schemas.openxmlformats.org/officeDocument/2006/relationships/slideLayout" Target="../slideLayouts/slideLayout79.xml"/><Relationship Id="rId6" Type="http://schemas.openxmlformats.org/officeDocument/2006/relationships/image" Target="../media/image298.png"/><Relationship Id="rId5" Type="http://schemas.microsoft.com/office/2007/relationships/hdphoto" Target="../media/hdphoto4.wdp"/><Relationship Id="rId4" Type="http://schemas.openxmlformats.org/officeDocument/2006/relationships/image" Target="../media/image29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1.png"/><Relationship Id="rId7" Type="http://schemas.openxmlformats.org/officeDocument/2006/relationships/image" Target="../media/image302.png"/><Relationship Id="rId12" Type="http://schemas.openxmlformats.org/officeDocument/2006/relationships/image" Target="../media/image307.png"/><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image" Target="../media/image301.png"/><Relationship Id="rId11" Type="http://schemas.openxmlformats.org/officeDocument/2006/relationships/image" Target="../media/image306.jpeg"/><Relationship Id="rId5" Type="http://schemas.openxmlformats.org/officeDocument/2006/relationships/image" Target="../media/image300.png"/><Relationship Id="rId10" Type="http://schemas.openxmlformats.org/officeDocument/2006/relationships/image" Target="../media/image305.png"/><Relationship Id="rId4" Type="http://schemas.openxmlformats.org/officeDocument/2006/relationships/image" Target="../media/image2.svg"/><Relationship Id="rId9" Type="http://schemas.openxmlformats.org/officeDocument/2006/relationships/image" Target="../media/image304.png"/></Relationships>
</file>

<file path=ppt/slides/_rels/slide32.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notesSlide" Target="../notesSlides/notesSlide22.xml"/><Relationship Id="rId1" Type="http://schemas.openxmlformats.org/officeDocument/2006/relationships/slideLayout" Target="../slideLayouts/slideLayout10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18" Type="http://schemas.microsoft.com/office/2007/relationships/hdphoto" Target="../media/hdphoto1.wdp"/><Relationship Id="rId26" Type="http://schemas.openxmlformats.org/officeDocument/2006/relationships/image" Target="../media/image104.png"/><Relationship Id="rId3" Type="http://schemas.openxmlformats.org/officeDocument/2006/relationships/image" Target="../media/image83.png"/><Relationship Id="rId21" Type="http://schemas.openxmlformats.org/officeDocument/2006/relationships/image" Target="../media/image100.png"/><Relationship Id="rId7" Type="http://schemas.openxmlformats.org/officeDocument/2006/relationships/image" Target="../media/image87.png"/><Relationship Id="rId12" Type="http://schemas.openxmlformats.org/officeDocument/2006/relationships/image" Target="../media/image92.svg"/><Relationship Id="rId17" Type="http://schemas.openxmlformats.org/officeDocument/2006/relationships/image" Target="../media/image97.png"/><Relationship Id="rId25" Type="http://schemas.openxmlformats.org/officeDocument/2006/relationships/image" Target="../media/image103.svg"/><Relationship Id="rId2" Type="http://schemas.openxmlformats.org/officeDocument/2006/relationships/notesSlide" Target="../notesSlides/notesSlide4.xml"/><Relationship Id="rId16" Type="http://schemas.openxmlformats.org/officeDocument/2006/relationships/image" Target="../media/image96.svg"/><Relationship Id="rId20" Type="http://schemas.openxmlformats.org/officeDocument/2006/relationships/image" Target="../media/image99.png"/><Relationship Id="rId29" Type="http://schemas.openxmlformats.org/officeDocument/2006/relationships/image" Target="../media/image107.svg"/><Relationship Id="rId1" Type="http://schemas.openxmlformats.org/officeDocument/2006/relationships/slideLayout" Target="../slideLayouts/slideLayout20.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2.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image" Target="../media/image90.svg"/><Relationship Id="rId19" Type="http://schemas.openxmlformats.org/officeDocument/2006/relationships/image" Target="../media/image98.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svg"/><Relationship Id="rId22" Type="http://schemas.microsoft.com/office/2007/relationships/hdphoto" Target="../media/hdphoto2.wdp"/><Relationship Id="rId27" Type="http://schemas.openxmlformats.org/officeDocument/2006/relationships/image" Target="../media/image105.svg"/><Relationship Id="rId30" Type="http://schemas.openxmlformats.org/officeDocument/2006/relationships/image" Target="../media/image108.png"/></Relationships>
</file>

<file path=ppt/slides/_rels/slide6.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0.svg"/><Relationship Id="rId18" Type="http://schemas.openxmlformats.org/officeDocument/2006/relationships/image" Target="../media/image95.png"/><Relationship Id="rId3" Type="http://schemas.openxmlformats.org/officeDocument/2006/relationships/image" Target="../media/image109.png"/><Relationship Id="rId21" Type="http://schemas.microsoft.com/office/2007/relationships/hdphoto" Target="../media/hdphoto1.wdp"/><Relationship Id="rId7" Type="http://schemas.openxmlformats.org/officeDocument/2006/relationships/image" Target="../media/image103.svg"/><Relationship Id="rId12" Type="http://schemas.openxmlformats.org/officeDocument/2006/relationships/image" Target="../media/image89.png"/><Relationship Id="rId17" Type="http://schemas.openxmlformats.org/officeDocument/2006/relationships/image" Target="../media/image94.svg"/><Relationship Id="rId25" Type="http://schemas.microsoft.com/office/2007/relationships/hdphoto" Target="../media/hdphoto2.wdp"/><Relationship Id="rId2" Type="http://schemas.openxmlformats.org/officeDocument/2006/relationships/notesSlide" Target="../notesSlides/notesSlide5.xml"/><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20.xml"/><Relationship Id="rId6" Type="http://schemas.openxmlformats.org/officeDocument/2006/relationships/image" Target="../media/image102.png"/><Relationship Id="rId11" Type="http://schemas.openxmlformats.org/officeDocument/2006/relationships/image" Target="../media/image88.svg"/><Relationship Id="rId24" Type="http://schemas.openxmlformats.org/officeDocument/2006/relationships/image" Target="../media/image100.png"/><Relationship Id="rId5" Type="http://schemas.openxmlformats.org/officeDocument/2006/relationships/image" Target="../media/image111.png"/><Relationship Id="rId15" Type="http://schemas.openxmlformats.org/officeDocument/2006/relationships/image" Target="../media/image92.svg"/><Relationship Id="rId23" Type="http://schemas.openxmlformats.org/officeDocument/2006/relationships/image" Target="../media/image99.png"/><Relationship Id="rId10" Type="http://schemas.openxmlformats.org/officeDocument/2006/relationships/image" Target="../media/image87.png"/><Relationship Id="rId19" Type="http://schemas.openxmlformats.org/officeDocument/2006/relationships/image" Target="../media/image96.svg"/><Relationship Id="rId4" Type="http://schemas.openxmlformats.org/officeDocument/2006/relationships/image" Target="../media/image110.svg"/><Relationship Id="rId9" Type="http://schemas.openxmlformats.org/officeDocument/2006/relationships/image" Target="../media/image107.svg"/><Relationship Id="rId14" Type="http://schemas.openxmlformats.org/officeDocument/2006/relationships/image" Target="../media/image91.png"/><Relationship Id="rId22" Type="http://schemas.openxmlformats.org/officeDocument/2006/relationships/image" Target="../media/image98.png"/></Relationships>
</file>

<file path=ppt/slides/_rels/slide7.xml.rels><?xml version="1.0" encoding="UTF-8" standalone="yes"?>
<Relationships xmlns="http://schemas.openxmlformats.org/package/2006/relationships"><Relationship Id="rId13" Type="http://schemas.openxmlformats.org/officeDocument/2006/relationships/image" Target="../media/image121.sv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image" Target="../media/image112.png"/><Relationship Id="rId21" Type="http://schemas.openxmlformats.org/officeDocument/2006/relationships/image" Target="../media/image129.svg"/><Relationship Id="rId34" Type="http://schemas.openxmlformats.org/officeDocument/2006/relationships/image" Target="../media/image142.png"/><Relationship Id="rId7" Type="http://schemas.openxmlformats.org/officeDocument/2006/relationships/image" Target="../media/image116.svg"/><Relationship Id="rId12" Type="http://schemas.openxmlformats.org/officeDocument/2006/relationships/image" Target="../media/image120.png"/><Relationship Id="rId17" Type="http://schemas.openxmlformats.org/officeDocument/2006/relationships/image" Target="../media/image125.svg"/><Relationship Id="rId25" Type="http://schemas.openxmlformats.org/officeDocument/2006/relationships/image" Target="../media/image133.svg"/><Relationship Id="rId33" Type="http://schemas.openxmlformats.org/officeDocument/2006/relationships/image" Target="../media/image141.png"/><Relationship Id="rId2" Type="http://schemas.openxmlformats.org/officeDocument/2006/relationships/notesSlide" Target="../notesSlides/notesSlide6.xml"/><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7.svg"/><Relationship Id="rId1" Type="http://schemas.openxmlformats.org/officeDocument/2006/relationships/slideLayout" Target="../slideLayouts/slideLayout20.xml"/><Relationship Id="rId6" Type="http://schemas.openxmlformats.org/officeDocument/2006/relationships/image" Target="../media/image115.png"/><Relationship Id="rId11" Type="http://schemas.microsoft.com/office/2007/relationships/hdphoto" Target="../media/hdphoto3.wdp"/><Relationship Id="rId24" Type="http://schemas.openxmlformats.org/officeDocument/2006/relationships/image" Target="../media/image132.png"/><Relationship Id="rId32" Type="http://schemas.openxmlformats.org/officeDocument/2006/relationships/image" Target="../media/image140.png"/><Relationship Id="rId5" Type="http://schemas.openxmlformats.org/officeDocument/2006/relationships/image" Target="../media/image114.png"/><Relationship Id="rId15" Type="http://schemas.openxmlformats.org/officeDocument/2006/relationships/image" Target="../media/image123.svg"/><Relationship Id="rId23" Type="http://schemas.openxmlformats.org/officeDocument/2006/relationships/image" Target="../media/image131.svg"/><Relationship Id="rId28" Type="http://schemas.openxmlformats.org/officeDocument/2006/relationships/image" Target="../media/image136.png"/><Relationship Id="rId10" Type="http://schemas.openxmlformats.org/officeDocument/2006/relationships/image" Target="../media/image119.png"/><Relationship Id="rId19" Type="http://schemas.openxmlformats.org/officeDocument/2006/relationships/image" Target="../media/image127.svg"/><Relationship Id="rId31" Type="http://schemas.openxmlformats.org/officeDocument/2006/relationships/image" Target="../media/image139.png"/><Relationship Id="rId4" Type="http://schemas.openxmlformats.org/officeDocument/2006/relationships/image" Target="../media/image113.svg"/><Relationship Id="rId9" Type="http://schemas.openxmlformats.org/officeDocument/2006/relationships/image" Target="../media/image118.sv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svg"/><Relationship Id="rId30" Type="http://schemas.openxmlformats.org/officeDocument/2006/relationships/image" Target="../media/image138.png"/><Relationship Id="rId35" Type="http://schemas.openxmlformats.org/officeDocument/2006/relationships/image" Target="../media/image143.png"/><Relationship Id="rId8"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330.xml"/><Relationship Id="rId5" Type="http://schemas.openxmlformats.org/officeDocument/2006/relationships/image" Target="../media/image146.png"/><Relationship Id="rId4" Type="http://schemas.openxmlformats.org/officeDocument/2006/relationships/image" Target="../media/image145.svg"/></Relationships>
</file>

<file path=ppt/slides/_rels/slide9.xml.rels><?xml version="1.0" encoding="UTF-8" standalone="yes"?>
<Relationships xmlns="http://schemas.openxmlformats.org/package/2006/relationships"><Relationship Id="rId13" Type="http://schemas.openxmlformats.org/officeDocument/2006/relationships/image" Target="../media/image157.png"/><Relationship Id="rId18" Type="http://schemas.openxmlformats.org/officeDocument/2006/relationships/image" Target="../media/image162.png"/><Relationship Id="rId26" Type="http://schemas.openxmlformats.org/officeDocument/2006/relationships/image" Target="../media/image170.png"/><Relationship Id="rId39" Type="http://schemas.openxmlformats.org/officeDocument/2006/relationships/image" Target="../media/image183.svg"/><Relationship Id="rId21" Type="http://schemas.openxmlformats.org/officeDocument/2006/relationships/image" Target="../media/image165.png"/><Relationship Id="rId34" Type="http://schemas.openxmlformats.org/officeDocument/2006/relationships/image" Target="../media/image178.png"/><Relationship Id="rId7" Type="http://schemas.openxmlformats.org/officeDocument/2006/relationships/image" Target="../media/image151.png"/><Relationship Id="rId2" Type="http://schemas.openxmlformats.org/officeDocument/2006/relationships/notesSlide" Target="../notesSlides/notesSlide8.xml"/><Relationship Id="rId16" Type="http://schemas.openxmlformats.org/officeDocument/2006/relationships/image" Target="../media/image160.svg"/><Relationship Id="rId20" Type="http://schemas.openxmlformats.org/officeDocument/2006/relationships/image" Target="../media/image164.png"/><Relationship Id="rId29" Type="http://schemas.openxmlformats.org/officeDocument/2006/relationships/image" Target="../media/image173.svg"/><Relationship Id="rId41" Type="http://schemas.openxmlformats.org/officeDocument/2006/relationships/image" Target="../media/image185.svg"/><Relationship Id="rId1" Type="http://schemas.openxmlformats.org/officeDocument/2006/relationships/slideLayout" Target="../slideLayouts/slideLayout20.xml"/><Relationship Id="rId6" Type="http://schemas.openxmlformats.org/officeDocument/2006/relationships/image" Target="../media/image150.svg"/><Relationship Id="rId11" Type="http://schemas.openxmlformats.org/officeDocument/2006/relationships/image" Target="../media/image155.png"/><Relationship Id="rId24" Type="http://schemas.openxmlformats.org/officeDocument/2006/relationships/image" Target="../media/image168.png"/><Relationship Id="rId32" Type="http://schemas.openxmlformats.org/officeDocument/2006/relationships/image" Target="../media/image176.png"/><Relationship Id="rId37" Type="http://schemas.openxmlformats.org/officeDocument/2006/relationships/image" Target="../media/image181.svg"/><Relationship Id="rId40" Type="http://schemas.openxmlformats.org/officeDocument/2006/relationships/image" Target="../media/image184.pn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2.png"/><Relationship Id="rId36" Type="http://schemas.openxmlformats.org/officeDocument/2006/relationships/image" Target="../media/image180.png"/><Relationship Id="rId10" Type="http://schemas.openxmlformats.org/officeDocument/2006/relationships/image" Target="../media/image154.svg"/><Relationship Id="rId19" Type="http://schemas.openxmlformats.org/officeDocument/2006/relationships/image" Target="../media/image163.png"/><Relationship Id="rId31" Type="http://schemas.openxmlformats.org/officeDocument/2006/relationships/image" Target="../media/image175.svg"/><Relationship Id="rId4" Type="http://schemas.openxmlformats.org/officeDocument/2006/relationships/image" Target="../media/image148.svg"/><Relationship Id="rId9" Type="http://schemas.openxmlformats.org/officeDocument/2006/relationships/image" Target="../media/image153.png"/><Relationship Id="rId14" Type="http://schemas.openxmlformats.org/officeDocument/2006/relationships/image" Target="../media/image158.svg"/><Relationship Id="rId22" Type="http://schemas.openxmlformats.org/officeDocument/2006/relationships/image" Target="../media/image166.png"/><Relationship Id="rId27" Type="http://schemas.openxmlformats.org/officeDocument/2006/relationships/image" Target="../media/image171.png"/><Relationship Id="rId30" Type="http://schemas.openxmlformats.org/officeDocument/2006/relationships/image" Target="../media/image174.png"/><Relationship Id="rId35" Type="http://schemas.openxmlformats.org/officeDocument/2006/relationships/image" Target="../media/image179.svg"/><Relationship Id="rId8" Type="http://schemas.openxmlformats.org/officeDocument/2006/relationships/image" Target="../media/image152.svg"/><Relationship Id="rId3" Type="http://schemas.openxmlformats.org/officeDocument/2006/relationships/image" Target="../media/image147.png"/><Relationship Id="rId12" Type="http://schemas.openxmlformats.org/officeDocument/2006/relationships/image" Target="../media/image156.svg"/><Relationship Id="rId17" Type="http://schemas.openxmlformats.org/officeDocument/2006/relationships/image" Target="../media/image161.png"/><Relationship Id="rId25" Type="http://schemas.openxmlformats.org/officeDocument/2006/relationships/image" Target="../media/image169.png"/><Relationship Id="rId33" Type="http://schemas.openxmlformats.org/officeDocument/2006/relationships/image" Target="../media/image177.svg"/><Relationship Id="rId38"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91C56-FBB4-C931-58F1-72D1509DC300}"/>
              </a:ext>
            </a:extLst>
          </p:cNvPr>
          <p:cNvSpPr>
            <a:spLocks noGrp="1"/>
          </p:cNvSpPr>
          <p:nvPr>
            <p:ph type="title"/>
          </p:nvPr>
        </p:nvSpPr>
        <p:spPr>
          <a:xfrm>
            <a:off x="5595423" y="1582578"/>
            <a:ext cx="5102866" cy="1234440"/>
          </a:xfrm>
        </p:spPr>
        <p:txBody>
          <a:bodyPr/>
          <a:lstStyle/>
          <a:p>
            <a:r>
              <a:rPr lang="nb-NO" dirty="0"/>
              <a:t>ARIA OPERATIONS</a:t>
            </a:r>
            <a:endParaRPr lang="en-US" dirty="0"/>
          </a:p>
        </p:txBody>
      </p:sp>
      <p:sp>
        <p:nvSpPr>
          <p:cNvPr id="3" name="Subtitle 2">
            <a:extLst>
              <a:ext uri="{FF2B5EF4-FFF2-40B4-BE49-F238E27FC236}">
                <a16:creationId xmlns:a16="http://schemas.microsoft.com/office/drawing/2014/main" id="{987538F7-D528-098D-F876-DDD5F86BB9E9}"/>
              </a:ext>
            </a:extLst>
          </p:cNvPr>
          <p:cNvSpPr>
            <a:spLocks noGrp="1"/>
          </p:cNvSpPr>
          <p:nvPr>
            <p:ph type="subTitle" idx="10"/>
          </p:nvPr>
        </p:nvSpPr>
        <p:spPr>
          <a:xfrm>
            <a:off x="5595422" y="2867279"/>
            <a:ext cx="5116452" cy="416403"/>
          </a:xfrm>
        </p:spPr>
        <p:txBody>
          <a:bodyPr/>
          <a:lstStyle/>
          <a:p>
            <a:r>
              <a:rPr lang="nb-NO" dirty="0" err="1"/>
              <a:t>Experience</a:t>
            </a:r>
            <a:r>
              <a:rPr lang="nb-NO" dirty="0"/>
              <a:t> Day</a:t>
            </a:r>
            <a:endParaRPr lang="en-US" dirty="0"/>
          </a:p>
        </p:txBody>
      </p:sp>
      <p:sp>
        <p:nvSpPr>
          <p:cNvPr id="4" name="Text Placeholder 3">
            <a:extLst>
              <a:ext uri="{FF2B5EF4-FFF2-40B4-BE49-F238E27FC236}">
                <a16:creationId xmlns:a16="http://schemas.microsoft.com/office/drawing/2014/main" id="{3CBF888B-779C-D332-B8BA-AA1D5EF1FFF0}"/>
              </a:ext>
            </a:extLst>
          </p:cNvPr>
          <p:cNvSpPr>
            <a:spLocks noGrp="1"/>
          </p:cNvSpPr>
          <p:nvPr>
            <p:ph type="body" sz="quarter" idx="11"/>
          </p:nvPr>
        </p:nvSpPr>
        <p:spPr>
          <a:xfrm>
            <a:off x="5595422" y="4737425"/>
            <a:ext cx="5402202" cy="355601"/>
          </a:xfrm>
        </p:spPr>
        <p:txBody>
          <a:bodyPr/>
          <a:lstStyle/>
          <a:p>
            <a:r>
              <a:rPr lang="en-US" sz="1600" b="1" dirty="0">
                <a:solidFill>
                  <a:schemeClr val="accent2"/>
                </a:solidFill>
              </a:rPr>
              <a:t>KATE RYCHLIK and BENGT GRØNÅS</a:t>
            </a:r>
            <a:endParaRPr lang="en-US" b="1" dirty="0">
              <a:solidFill>
                <a:schemeClr val="accent2"/>
              </a:solidFill>
            </a:endParaRPr>
          </a:p>
        </p:txBody>
      </p:sp>
      <p:sp>
        <p:nvSpPr>
          <p:cNvPr id="5" name="Text Placeholder 4">
            <a:extLst>
              <a:ext uri="{FF2B5EF4-FFF2-40B4-BE49-F238E27FC236}">
                <a16:creationId xmlns:a16="http://schemas.microsoft.com/office/drawing/2014/main" id="{C89141CF-8EC0-8CDA-1426-6B57E1BD29FF}"/>
              </a:ext>
            </a:extLst>
          </p:cNvPr>
          <p:cNvSpPr>
            <a:spLocks noGrp="1"/>
          </p:cNvSpPr>
          <p:nvPr>
            <p:ph type="body" sz="quarter" idx="12"/>
          </p:nvPr>
        </p:nvSpPr>
        <p:spPr>
          <a:xfrm>
            <a:off x="5595421" y="5641818"/>
            <a:ext cx="6272595" cy="355601"/>
          </a:xfrm>
        </p:spPr>
        <p:txBody>
          <a:bodyPr/>
          <a:lstStyle/>
          <a:p>
            <a:r>
              <a:rPr lang="en-US" sz="1600" b="0" dirty="0">
                <a:solidFill>
                  <a:schemeClr val="accent2"/>
                </a:solidFill>
              </a:rPr>
              <a:t>Senior </a:t>
            </a:r>
            <a:r>
              <a:rPr lang="en-US" sz="1600" b="0" dirty="0" err="1">
                <a:solidFill>
                  <a:schemeClr val="accent2"/>
                </a:solidFill>
              </a:rPr>
              <a:t>MultiCloud</a:t>
            </a:r>
            <a:r>
              <a:rPr lang="en-US" sz="1600" b="0" dirty="0">
                <a:solidFill>
                  <a:schemeClr val="accent2"/>
                </a:solidFill>
              </a:rPr>
              <a:t> Management Specialist Solution Architects</a:t>
            </a:r>
            <a:endParaRPr lang="en-US" dirty="0"/>
          </a:p>
        </p:txBody>
      </p:sp>
      <p:sp>
        <p:nvSpPr>
          <p:cNvPr id="6" name="Text Placeholder 5">
            <a:extLst>
              <a:ext uri="{FF2B5EF4-FFF2-40B4-BE49-F238E27FC236}">
                <a16:creationId xmlns:a16="http://schemas.microsoft.com/office/drawing/2014/main" id="{60C1535A-EA6E-15D7-F666-1C576938953B}"/>
              </a:ext>
            </a:extLst>
          </p:cNvPr>
          <p:cNvSpPr>
            <a:spLocks noGrp="1"/>
          </p:cNvSpPr>
          <p:nvPr>
            <p:ph type="body" sz="quarter" idx="14"/>
          </p:nvPr>
        </p:nvSpPr>
        <p:spPr>
          <a:xfrm>
            <a:off x="5595422" y="5939987"/>
            <a:ext cx="5402202" cy="355601"/>
          </a:xfrm>
        </p:spPr>
        <p:txBody>
          <a:bodyPr/>
          <a:lstStyle/>
          <a:p>
            <a:fld id="{8E9194DE-350E-4D6E-BD3C-E112A8530203}" type="datetime2">
              <a:rPr lang="en-GB" smtClean="0"/>
              <a:t>Tuesday, 26 September 2023</a:t>
            </a:fld>
            <a:endParaRPr lang="en-US" dirty="0"/>
          </a:p>
        </p:txBody>
      </p:sp>
    </p:spTree>
    <p:extLst>
      <p:ext uri="{BB962C8B-B14F-4D97-AF65-F5344CB8AC3E}">
        <p14:creationId xmlns:p14="http://schemas.microsoft.com/office/powerpoint/2010/main" val="93256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Performance and Troubleshooting</a:t>
            </a:r>
          </a:p>
        </p:txBody>
      </p:sp>
      <p:pic>
        <p:nvPicPr>
          <p:cNvPr id="3" name="Picture 2">
            <a:extLst>
              <a:ext uri="{FF2B5EF4-FFF2-40B4-BE49-F238E27FC236}">
                <a16:creationId xmlns:a16="http://schemas.microsoft.com/office/drawing/2014/main" id="{3749C17D-48D9-E118-1BAC-F9AE11B75FEB}"/>
              </a:ext>
            </a:extLst>
          </p:cNvPr>
          <p:cNvPicPr>
            <a:picLocks noChangeAspect="1"/>
          </p:cNvPicPr>
          <p:nvPr/>
        </p:nvPicPr>
        <p:blipFill>
          <a:blip r:embed="rId3"/>
          <a:stretch>
            <a:fillRect/>
          </a:stretch>
        </p:blipFill>
        <p:spPr>
          <a:xfrm>
            <a:off x="3813459" y="2224660"/>
            <a:ext cx="7772400" cy="393761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9DB0E02-667C-293A-84DF-E776425F3E70}"/>
              </a:ext>
            </a:extLst>
          </p:cNvPr>
          <p:cNvPicPr>
            <a:picLocks noChangeAspect="1"/>
          </p:cNvPicPr>
          <p:nvPr/>
        </p:nvPicPr>
        <p:blipFill>
          <a:blip r:embed="rId4"/>
          <a:stretch>
            <a:fillRect/>
          </a:stretch>
        </p:blipFill>
        <p:spPr>
          <a:xfrm>
            <a:off x="3516989" y="3797181"/>
            <a:ext cx="2993239" cy="1537811"/>
          </a:xfrm>
          <a:prstGeom prst="rect">
            <a:avLst/>
          </a:prstGeom>
          <a:ln w="28575">
            <a:solidFill>
              <a:srgbClr val="6DB33F"/>
            </a:solidFill>
          </a:ln>
        </p:spPr>
      </p:pic>
    </p:spTree>
    <p:extLst>
      <p:ext uri="{BB962C8B-B14F-4D97-AF65-F5344CB8AC3E}">
        <p14:creationId xmlns:p14="http://schemas.microsoft.com/office/powerpoint/2010/main" val="78532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702E303-A920-4B6F-8710-2DAA56A24C9F}"/>
              </a:ext>
            </a:extLst>
          </p:cNvPr>
          <p:cNvPicPr>
            <a:picLocks noChangeAspect="1"/>
          </p:cNvPicPr>
          <p:nvPr/>
        </p:nvPicPr>
        <p:blipFill>
          <a:blip r:embed="rId3"/>
          <a:stretch>
            <a:fillRect/>
          </a:stretch>
        </p:blipFill>
        <p:spPr>
          <a:xfrm>
            <a:off x="4158598" y="1793999"/>
            <a:ext cx="7637895" cy="4507493"/>
          </a:xfrm>
          <a:prstGeom prst="rect">
            <a:avLst/>
          </a:prstGeom>
        </p:spPr>
      </p:pic>
      <p:sp>
        <p:nvSpPr>
          <p:cNvPr id="52" name="Rectangle 51">
            <a:extLst>
              <a:ext uri="{FF2B5EF4-FFF2-40B4-BE49-F238E27FC236}">
                <a16:creationId xmlns:a16="http://schemas.microsoft.com/office/drawing/2014/main" id="{C45B67B8-F02B-49AC-99A6-BA26D92A801B}"/>
              </a:ext>
            </a:extLst>
          </p:cNvPr>
          <p:cNvSpPr/>
          <p:nvPr/>
        </p:nvSpPr>
        <p:spPr>
          <a:xfrm>
            <a:off x="5937285" y="3240235"/>
            <a:ext cx="5957422" cy="31104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18" name="Subtitle 2">
            <a:extLst>
              <a:ext uri="{FF2B5EF4-FFF2-40B4-BE49-F238E27FC236}">
                <a16:creationId xmlns:a16="http://schemas.microsoft.com/office/drawing/2014/main" id="{DA2617D8-3E2E-4399-AE56-6103154A86D7}"/>
              </a:ext>
            </a:extLst>
          </p:cNvPr>
          <p:cNvSpPr>
            <a:spLocks noGrp="1"/>
          </p:cNvSpPr>
          <p:nvPr>
            <p:ph type="subTitle" idx="10"/>
          </p:nvPr>
        </p:nvSpPr>
        <p:spPr>
          <a:xfrm>
            <a:off x="594300" y="812513"/>
            <a:ext cx="10959832" cy="247678"/>
          </a:xfrm>
        </p:spPr>
        <p:txBody>
          <a:bodyPr/>
          <a:lstStyle/>
          <a:p>
            <a:r>
              <a:rPr lang="en-US" dirty="0"/>
              <a:t>Anomaly detection and root cause analysis</a:t>
            </a:r>
          </a:p>
        </p:txBody>
      </p:sp>
      <p:sp>
        <p:nvSpPr>
          <p:cNvPr id="3" name="Title 2">
            <a:extLst>
              <a:ext uri="{FF2B5EF4-FFF2-40B4-BE49-F238E27FC236}">
                <a16:creationId xmlns:a16="http://schemas.microsoft.com/office/drawing/2014/main" id="{1F416916-01E2-4798-B550-D73E07A901A8}"/>
              </a:ext>
            </a:extLst>
          </p:cNvPr>
          <p:cNvSpPr>
            <a:spLocks noGrp="1"/>
          </p:cNvSpPr>
          <p:nvPr>
            <p:ph type="title"/>
          </p:nvPr>
        </p:nvSpPr>
        <p:spPr/>
        <p:txBody>
          <a:bodyPr/>
          <a:lstStyle/>
          <a:p>
            <a:r>
              <a:rPr lang="en-US"/>
              <a:t>Intelligent monitoring and root cause analysis</a:t>
            </a:r>
          </a:p>
        </p:txBody>
      </p:sp>
      <p:sp>
        <p:nvSpPr>
          <p:cNvPr id="16" name="Oval 15">
            <a:extLst>
              <a:ext uri="{FF2B5EF4-FFF2-40B4-BE49-F238E27FC236}">
                <a16:creationId xmlns:a16="http://schemas.microsoft.com/office/drawing/2014/main" id="{C075E328-A647-4D26-9EBA-8E9E3FA912A8}"/>
              </a:ext>
            </a:extLst>
          </p:cNvPr>
          <p:cNvSpPr>
            <a:spLocks/>
          </p:cNvSpPr>
          <p:nvPr/>
        </p:nvSpPr>
        <p:spPr>
          <a:xfrm>
            <a:off x="3577178" y="6060859"/>
            <a:ext cx="639913" cy="639913"/>
          </a:xfrm>
          <a:prstGeom prst="ellipse">
            <a:avLst/>
          </a:prstGeom>
          <a:solidFill>
            <a:schemeClr val="accent5">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0" tIns="0" rIns="0" bIns="0" numCol="1" anchor="ctr" anchorCtr="0" compatLnSpc="1">
            <a:prstTxWarp prst="textNoShape">
              <a:avLst/>
            </a:prstTxWarp>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prstClr val="white"/>
              </a:solidFill>
              <a:effectLst/>
              <a:uLnTx/>
              <a:uFillTx/>
              <a:latin typeface="Metropolis"/>
              <a:ea typeface="+mn-ea"/>
              <a:cs typeface="+mn-cs"/>
            </a:endParaRPr>
          </a:p>
        </p:txBody>
      </p:sp>
      <p:grpSp>
        <p:nvGrpSpPr>
          <p:cNvPr id="17" name="Graphic 33">
            <a:extLst>
              <a:ext uri="{FF2B5EF4-FFF2-40B4-BE49-F238E27FC236}">
                <a16:creationId xmlns:a16="http://schemas.microsoft.com/office/drawing/2014/main" id="{CA9E5680-ADCD-4B92-86D4-F9FD6098566A}"/>
              </a:ext>
            </a:extLst>
          </p:cNvPr>
          <p:cNvGrpSpPr>
            <a:grpSpLocks noChangeAspect="1"/>
          </p:cNvGrpSpPr>
          <p:nvPr/>
        </p:nvGrpSpPr>
        <p:grpSpPr>
          <a:xfrm>
            <a:off x="3659675" y="6144719"/>
            <a:ext cx="480136" cy="480135"/>
            <a:chOff x="2499046" y="2374325"/>
            <a:chExt cx="959169" cy="959168"/>
          </a:xfrm>
          <a:solidFill>
            <a:schemeClr val="accent5">
              <a:lumMod val="20000"/>
              <a:lumOff val="80000"/>
            </a:schemeClr>
          </a:solidFill>
        </p:grpSpPr>
        <p:sp>
          <p:nvSpPr>
            <p:cNvPr id="19" name="Freeform: Shape 252">
              <a:extLst>
                <a:ext uri="{FF2B5EF4-FFF2-40B4-BE49-F238E27FC236}">
                  <a16:creationId xmlns:a16="http://schemas.microsoft.com/office/drawing/2014/main" id="{8225A9FA-ABF3-42FE-9BD0-AF86A592F74A}"/>
                </a:ext>
              </a:extLst>
            </p:cNvPr>
            <p:cNvSpPr/>
            <p:nvPr/>
          </p:nvSpPr>
          <p:spPr>
            <a:xfrm>
              <a:off x="2829564" y="2514342"/>
              <a:ext cx="628651" cy="819151"/>
            </a:xfrm>
            <a:custGeom>
              <a:avLst/>
              <a:gdLst>
                <a:gd name="connsiteX0" fmla="*/ 152876 w 628650"/>
                <a:gd name="connsiteY0" fmla="*/ 819626 h 819150"/>
                <a:gd name="connsiteX1" fmla="*/ 7144 w 628650"/>
                <a:gd name="connsiteY1" fmla="*/ 796766 h 819150"/>
                <a:gd name="connsiteX2" fmla="*/ 18574 w 628650"/>
                <a:gd name="connsiteY2" fmla="*/ 760571 h 819150"/>
                <a:gd name="connsiteX3" fmla="*/ 152876 w 628650"/>
                <a:gd name="connsiteY3" fmla="*/ 781526 h 819150"/>
                <a:gd name="connsiteX4" fmla="*/ 591026 w 628650"/>
                <a:gd name="connsiteY4" fmla="*/ 343376 h 819150"/>
                <a:gd name="connsiteX5" fmla="*/ 540544 w 628650"/>
                <a:gd name="connsiteY5" fmla="*/ 138589 h 819150"/>
                <a:gd name="connsiteX6" fmla="*/ 463391 w 628650"/>
                <a:gd name="connsiteY6" fmla="*/ 33814 h 819150"/>
                <a:gd name="connsiteX7" fmla="*/ 490061 w 628650"/>
                <a:gd name="connsiteY7" fmla="*/ 7144 h 819150"/>
                <a:gd name="connsiteX8" fmla="*/ 574834 w 628650"/>
                <a:gd name="connsiteY8" fmla="*/ 121444 h 819150"/>
                <a:gd name="connsiteX9" fmla="*/ 629126 w 628650"/>
                <a:gd name="connsiteY9" fmla="*/ 343376 h 819150"/>
                <a:gd name="connsiteX10" fmla="*/ 152876 w 628650"/>
                <a:gd name="connsiteY10" fmla="*/ 819626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52876" y="819626"/>
                  </a:moveTo>
                  <a:cubicBezTo>
                    <a:pt x="103346" y="819626"/>
                    <a:pt x="53816" y="812006"/>
                    <a:pt x="7144" y="796766"/>
                  </a:cubicBezTo>
                  <a:lnTo>
                    <a:pt x="18574" y="760571"/>
                  </a:lnTo>
                  <a:cubicBezTo>
                    <a:pt x="61436" y="774859"/>
                    <a:pt x="107156" y="781526"/>
                    <a:pt x="152876" y="781526"/>
                  </a:cubicBezTo>
                  <a:cubicBezTo>
                    <a:pt x="394811" y="781526"/>
                    <a:pt x="591026" y="585311"/>
                    <a:pt x="591026" y="343376"/>
                  </a:cubicBezTo>
                  <a:cubicBezTo>
                    <a:pt x="591026" y="271939"/>
                    <a:pt x="573881" y="201454"/>
                    <a:pt x="540544" y="138589"/>
                  </a:cubicBezTo>
                  <a:cubicBezTo>
                    <a:pt x="519589" y="99536"/>
                    <a:pt x="493871" y="64294"/>
                    <a:pt x="463391" y="33814"/>
                  </a:cubicBezTo>
                  <a:lnTo>
                    <a:pt x="490061" y="7144"/>
                  </a:lnTo>
                  <a:cubicBezTo>
                    <a:pt x="523399" y="40481"/>
                    <a:pt x="551974" y="79534"/>
                    <a:pt x="574834" y="121444"/>
                  </a:cubicBezTo>
                  <a:cubicBezTo>
                    <a:pt x="610076" y="189071"/>
                    <a:pt x="629126" y="266224"/>
                    <a:pt x="629126" y="343376"/>
                  </a:cubicBezTo>
                  <a:cubicBezTo>
                    <a:pt x="629126" y="606266"/>
                    <a:pt x="415766" y="819626"/>
                    <a:pt x="152876" y="819626"/>
                  </a:cubicBezTo>
                  <a:close/>
                </a:path>
              </a:pathLst>
            </a:custGeom>
            <a:solidFill>
              <a:schemeClr val="accent1"/>
            </a:solidFill>
            <a:ln w="9525" cap="flat">
              <a:solidFill>
                <a:schemeClr val="accent5"/>
              </a:solid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2F2F2"/>
                </a:solidFill>
                <a:effectLst/>
                <a:uLnTx/>
                <a:uFillTx/>
                <a:latin typeface="Metropolis"/>
                <a:ea typeface="+mn-ea"/>
                <a:cs typeface="+mn-cs"/>
              </a:endParaRPr>
            </a:p>
          </p:txBody>
        </p:sp>
        <p:sp>
          <p:nvSpPr>
            <p:cNvPr id="20" name="Freeform: Shape 254">
              <a:extLst>
                <a:ext uri="{FF2B5EF4-FFF2-40B4-BE49-F238E27FC236}">
                  <a16:creationId xmlns:a16="http://schemas.microsoft.com/office/drawing/2014/main" id="{A843D007-8D0A-41C8-A9CF-26F6A347F5A5}"/>
                </a:ext>
              </a:extLst>
            </p:cNvPr>
            <p:cNvSpPr/>
            <p:nvPr/>
          </p:nvSpPr>
          <p:spPr>
            <a:xfrm>
              <a:off x="2499046" y="2374325"/>
              <a:ext cx="628651" cy="819151"/>
            </a:xfrm>
            <a:custGeom>
              <a:avLst/>
              <a:gdLst>
                <a:gd name="connsiteX0" fmla="*/ 147161 w 628650"/>
                <a:gd name="connsiteY0" fmla="*/ 820579 h 819150"/>
                <a:gd name="connsiteX1" fmla="*/ 62389 w 628650"/>
                <a:gd name="connsiteY1" fmla="*/ 706279 h 819150"/>
                <a:gd name="connsiteX2" fmla="*/ 7144 w 628650"/>
                <a:gd name="connsiteY2" fmla="*/ 483394 h 819150"/>
                <a:gd name="connsiteX3" fmla="*/ 483394 w 628650"/>
                <a:gd name="connsiteY3" fmla="*/ 7144 h 819150"/>
                <a:gd name="connsiteX4" fmla="*/ 629126 w 628650"/>
                <a:gd name="connsiteY4" fmla="*/ 30004 h 819150"/>
                <a:gd name="connsiteX5" fmla="*/ 617696 w 628650"/>
                <a:gd name="connsiteY5" fmla="*/ 66199 h 819150"/>
                <a:gd name="connsiteX6" fmla="*/ 483394 w 628650"/>
                <a:gd name="connsiteY6" fmla="*/ 45244 h 819150"/>
                <a:gd name="connsiteX7" fmla="*/ 45244 w 628650"/>
                <a:gd name="connsiteY7" fmla="*/ 483394 h 819150"/>
                <a:gd name="connsiteX8" fmla="*/ 95726 w 628650"/>
                <a:gd name="connsiteY8" fmla="*/ 688181 h 819150"/>
                <a:gd name="connsiteX9" fmla="*/ 173831 w 628650"/>
                <a:gd name="connsiteY9" fmla="*/ 792956 h 819150"/>
                <a:gd name="connsiteX10" fmla="*/ 147161 w 628650"/>
                <a:gd name="connsiteY10" fmla="*/ 82057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47161" y="820579"/>
                  </a:moveTo>
                  <a:cubicBezTo>
                    <a:pt x="113824" y="787241"/>
                    <a:pt x="85249" y="749141"/>
                    <a:pt x="62389" y="706279"/>
                  </a:cubicBezTo>
                  <a:cubicBezTo>
                    <a:pt x="26194" y="638651"/>
                    <a:pt x="7144" y="561499"/>
                    <a:pt x="7144" y="483394"/>
                  </a:cubicBezTo>
                  <a:cubicBezTo>
                    <a:pt x="7144" y="220504"/>
                    <a:pt x="220504" y="7144"/>
                    <a:pt x="483394" y="7144"/>
                  </a:cubicBezTo>
                  <a:cubicBezTo>
                    <a:pt x="532924" y="7144"/>
                    <a:pt x="582454" y="14764"/>
                    <a:pt x="629126" y="30004"/>
                  </a:cubicBezTo>
                  <a:lnTo>
                    <a:pt x="617696" y="66199"/>
                  </a:lnTo>
                  <a:cubicBezTo>
                    <a:pt x="574834" y="52864"/>
                    <a:pt x="529114" y="45244"/>
                    <a:pt x="483394" y="45244"/>
                  </a:cubicBezTo>
                  <a:cubicBezTo>
                    <a:pt x="241459" y="45244"/>
                    <a:pt x="45244" y="241459"/>
                    <a:pt x="45244" y="483394"/>
                  </a:cubicBezTo>
                  <a:cubicBezTo>
                    <a:pt x="45244" y="554831"/>
                    <a:pt x="62389" y="625316"/>
                    <a:pt x="95726" y="688181"/>
                  </a:cubicBezTo>
                  <a:cubicBezTo>
                    <a:pt x="116681" y="727234"/>
                    <a:pt x="142399" y="762476"/>
                    <a:pt x="173831" y="792956"/>
                  </a:cubicBezTo>
                  <a:lnTo>
                    <a:pt x="147161" y="820579"/>
                  </a:lnTo>
                  <a:close/>
                </a:path>
              </a:pathLst>
            </a:custGeom>
            <a:solidFill>
              <a:schemeClr val="accent1"/>
            </a:solidFill>
            <a:ln w="9525" cap="flat">
              <a:solidFill>
                <a:schemeClr val="accent5"/>
              </a:solid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2F2F2"/>
                </a:solidFill>
                <a:effectLst/>
                <a:uLnTx/>
                <a:uFillTx/>
                <a:latin typeface="Metropolis"/>
                <a:ea typeface="+mn-ea"/>
                <a:cs typeface="+mn-cs"/>
              </a:endParaRPr>
            </a:p>
          </p:txBody>
        </p:sp>
      </p:grpSp>
      <p:pic>
        <p:nvPicPr>
          <p:cNvPr id="21" name="Graphic 20">
            <a:extLst>
              <a:ext uri="{FF2B5EF4-FFF2-40B4-BE49-F238E27FC236}">
                <a16:creationId xmlns:a16="http://schemas.microsoft.com/office/drawing/2014/main" id="{D77CCE8D-D8E4-44C7-AADF-A31C1B90C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7492" y="6297289"/>
            <a:ext cx="212183" cy="206968"/>
          </a:xfrm>
          <a:prstGeom prst="rect">
            <a:avLst/>
          </a:prstGeom>
        </p:spPr>
      </p:pic>
      <p:sp>
        <p:nvSpPr>
          <p:cNvPr id="42" name="Callout: Bent Line 41">
            <a:extLst>
              <a:ext uri="{FF2B5EF4-FFF2-40B4-BE49-F238E27FC236}">
                <a16:creationId xmlns:a16="http://schemas.microsoft.com/office/drawing/2014/main" id="{860191E8-8A4E-4AD3-A9D9-3FDBD9188DB6}"/>
              </a:ext>
            </a:extLst>
          </p:cNvPr>
          <p:cNvSpPr/>
          <p:nvPr/>
        </p:nvSpPr>
        <p:spPr>
          <a:xfrm>
            <a:off x="81024" y="5771578"/>
            <a:ext cx="3486780" cy="455754"/>
          </a:xfrm>
          <a:prstGeom prst="borderCallout2">
            <a:avLst>
              <a:gd name="adj1" fmla="val 103507"/>
              <a:gd name="adj2" fmla="val 78660"/>
              <a:gd name="adj3" fmla="val 136949"/>
              <a:gd name="adj4" fmla="val 86092"/>
              <a:gd name="adj5" fmla="val 136372"/>
              <a:gd name="adj6" fmla="val 100916"/>
            </a:avLst>
          </a:prstGeom>
          <a:solidFill>
            <a:schemeClr val="accent5">
              <a:lumMod val="60000"/>
              <a:lumOff val="40000"/>
            </a:schemeClr>
          </a:solidFill>
          <a:ln w="12700">
            <a:solidFill>
              <a:schemeClr val="accent5">
                <a:lumMod val="60000"/>
                <a:lumOff val="40000"/>
              </a:schemeClr>
            </a:solidFill>
            <a:prstDash val="sysDash"/>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etropolis"/>
                <a:ea typeface="+mn-ea"/>
                <a:cs typeface="+mn-cs"/>
              </a:rPr>
              <a:t>Dynamic full stack topology to define problem scope</a:t>
            </a:r>
          </a:p>
        </p:txBody>
      </p:sp>
      <p:sp>
        <p:nvSpPr>
          <p:cNvPr id="63" name="Callout: Bent Line 62">
            <a:extLst>
              <a:ext uri="{FF2B5EF4-FFF2-40B4-BE49-F238E27FC236}">
                <a16:creationId xmlns:a16="http://schemas.microsoft.com/office/drawing/2014/main" id="{097B54E8-AC06-4129-A4FE-A1FF14933E52}"/>
              </a:ext>
            </a:extLst>
          </p:cNvPr>
          <p:cNvSpPr/>
          <p:nvPr/>
        </p:nvSpPr>
        <p:spPr>
          <a:xfrm>
            <a:off x="207360" y="1618704"/>
            <a:ext cx="3348775" cy="455754"/>
          </a:xfrm>
          <a:prstGeom prst="borderCallout2">
            <a:avLst>
              <a:gd name="adj1" fmla="val -5386"/>
              <a:gd name="adj2" fmla="val 82720"/>
              <a:gd name="adj3" fmla="val -47519"/>
              <a:gd name="adj4" fmla="val 91647"/>
              <a:gd name="adj5" fmla="val -49068"/>
              <a:gd name="adj6" fmla="val 103786"/>
            </a:avLst>
          </a:prstGeom>
          <a:solidFill>
            <a:schemeClr val="accent6">
              <a:lumMod val="60000"/>
              <a:lumOff val="40000"/>
            </a:schemeClr>
          </a:solidFill>
          <a:ln w="12700">
            <a:solidFill>
              <a:schemeClr val="accent4"/>
            </a:solidFill>
            <a:prstDash val="sysDash"/>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etropolis"/>
                <a:ea typeface="+mn-ea"/>
                <a:cs typeface="+mn-cs"/>
              </a:rPr>
              <a:t>Dynamic time range to define problem scope</a:t>
            </a:r>
          </a:p>
        </p:txBody>
      </p:sp>
      <p:sp>
        <p:nvSpPr>
          <p:cNvPr id="64" name="Oval 63">
            <a:extLst>
              <a:ext uri="{FF2B5EF4-FFF2-40B4-BE49-F238E27FC236}">
                <a16:creationId xmlns:a16="http://schemas.microsoft.com/office/drawing/2014/main" id="{A768FE31-0149-4A34-82AC-0159DB27D8A5}"/>
              </a:ext>
            </a:extLst>
          </p:cNvPr>
          <p:cNvSpPr>
            <a:spLocks/>
          </p:cNvSpPr>
          <p:nvPr/>
        </p:nvSpPr>
        <p:spPr>
          <a:xfrm>
            <a:off x="3595965" y="1278732"/>
            <a:ext cx="639913" cy="639913"/>
          </a:xfrm>
          <a:prstGeom prst="ellipse">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0" tIns="0" rIns="0" bIns="0" numCol="1" anchor="ctr" anchorCtr="0" compatLnSpc="1">
            <a:prstTxWarp prst="textNoShape">
              <a:avLst/>
            </a:prstTxWarp>
          </a:bodyPr>
          <a:lstStyle/>
          <a:p>
            <a:pPr marL="0" marR="0" lvl="0" indent="0" algn="ctr"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prstClr val="white"/>
              </a:solidFill>
              <a:effectLst/>
              <a:uLnTx/>
              <a:uFillTx/>
              <a:latin typeface="Metropolis"/>
              <a:ea typeface="+mn-ea"/>
              <a:cs typeface="+mn-cs"/>
            </a:endParaRPr>
          </a:p>
        </p:txBody>
      </p:sp>
      <p:grpSp>
        <p:nvGrpSpPr>
          <p:cNvPr id="65" name="Graphic 33">
            <a:extLst>
              <a:ext uri="{FF2B5EF4-FFF2-40B4-BE49-F238E27FC236}">
                <a16:creationId xmlns:a16="http://schemas.microsoft.com/office/drawing/2014/main" id="{F87D1EED-4351-4CA2-858E-5B829AA8149C}"/>
              </a:ext>
            </a:extLst>
          </p:cNvPr>
          <p:cNvGrpSpPr>
            <a:grpSpLocks noChangeAspect="1"/>
          </p:cNvGrpSpPr>
          <p:nvPr/>
        </p:nvGrpSpPr>
        <p:grpSpPr>
          <a:xfrm>
            <a:off x="3678462" y="1362592"/>
            <a:ext cx="480136" cy="480135"/>
            <a:chOff x="2499046" y="2374325"/>
            <a:chExt cx="959169" cy="959168"/>
          </a:xfrm>
          <a:solidFill>
            <a:schemeClr val="accent6"/>
          </a:solidFill>
        </p:grpSpPr>
        <p:sp>
          <p:nvSpPr>
            <p:cNvPr id="66" name="Freeform: Shape 252">
              <a:extLst>
                <a:ext uri="{FF2B5EF4-FFF2-40B4-BE49-F238E27FC236}">
                  <a16:creationId xmlns:a16="http://schemas.microsoft.com/office/drawing/2014/main" id="{3F918563-6037-45FB-BE99-0F8350138E14}"/>
                </a:ext>
              </a:extLst>
            </p:cNvPr>
            <p:cNvSpPr/>
            <p:nvPr/>
          </p:nvSpPr>
          <p:spPr>
            <a:xfrm>
              <a:off x="2829564" y="2514342"/>
              <a:ext cx="628651" cy="819151"/>
            </a:xfrm>
            <a:custGeom>
              <a:avLst/>
              <a:gdLst>
                <a:gd name="connsiteX0" fmla="*/ 152876 w 628650"/>
                <a:gd name="connsiteY0" fmla="*/ 819626 h 819150"/>
                <a:gd name="connsiteX1" fmla="*/ 7144 w 628650"/>
                <a:gd name="connsiteY1" fmla="*/ 796766 h 819150"/>
                <a:gd name="connsiteX2" fmla="*/ 18574 w 628650"/>
                <a:gd name="connsiteY2" fmla="*/ 760571 h 819150"/>
                <a:gd name="connsiteX3" fmla="*/ 152876 w 628650"/>
                <a:gd name="connsiteY3" fmla="*/ 781526 h 819150"/>
                <a:gd name="connsiteX4" fmla="*/ 591026 w 628650"/>
                <a:gd name="connsiteY4" fmla="*/ 343376 h 819150"/>
                <a:gd name="connsiteX5" fmla="*/ 540544 w 628650"/>
                <a:gd name="connsiteY5" fmla="*/ 138589 h 819150"/>
                <a:gd name="connsiteX6" fmla="*/ 463391 w 628650"/>
                <a:gd name="connsiteY6" fmla="*/ 33814 h 819150"/>
                <a:gd name="connsiteX7" fmla="*/ 490061 w 628650"/>
                <a:gd name="connsiteY7" fmla="*/ 7144 h 819150"/>
                <a:gd name="connsiteX8" fmla="*/ 574834 w 628650"/>
                <a:gd name="connsiteY8" fmla="*/ 121444 h 819150"/>
                <a:gd name="connsiteX9" fmla="*/ 629126 w 628650"/>
                <a:gd name="connsiteY9" fmla="*/ 343376 h 819150"/>
                <a:gd name="connsiteX10" fmla="*/ 152876 w 628650"/>
                <a:gd name="connsiteY10" fmla="*/ 819626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52876" y="819626"/>
                  </a:moveTo>
                  <a:cubicBezTo>
                    <a:pt x="103346" y="819626"/>
                    <a:pt x="53816" y="812006"/>
                    <a:pt x="7144" y="796766"/>
                  </a:cubicBezTo>
                  <a:lnTo>
                    <a:pt x="18574" y="760571"/>
                  </a:lnTo>
                  <a:cubicBezTo>
                    <a:pt x="61436" y="774859"/>
                    <a:pt x="107156" y="781526"/>
                    <a:pt x="152876" y="781526"/>
                  </a:cubicBezTo>
                  <a:cubicBezTo>
                    <a:pt x="394811" y="781526"/>
                    <a:pt x="591026" y="585311"/>
                    <a:pt x="591026" y="343376"/>
                  </a:cubicBezTo>
                  <a:cubicBezTo>
                    <a:pt x="591026" y="271939"/>
                    <a:pt x="573881" y="201454"/>
                    <a:pt x="540544" y="138589"/>
                  </a:cubicBezTo>
                  <a:cubicBezTo>
                    <a:pt x="519589" y="99536"/>
                    <a:pt x="493871" y="64294"/>
                    <a:pt x="463391" y="33814"/>
                  </a:cubicBezTo>
                  <a:lnTo>
                    <a:pt x="490061" y="7144"/>
                  </a:lnTo>
                  <a:cubicBezTo>
                    <a:pt x="523399" y="40481"/>
                    <a:pt x="551974" y="79534"/>
                    <a:pt x="574834" y="121444"/>
                  </a:cubicBezTo>
                  <a:cubicBezTo>
                    <a:pt x="610076" y="189071"/>
                    <a:pt x="629126" y="266224"/>
                    <a:pt x="629126" y="343376"/>
                  </a:cubicBezTo>
                  <a:cubicBezTo>
                    <a:pt x="629126" y="606266"/>
                    <a:pt x="415766" y="819626"/>
                    <a:pt x="152876" y="819626"/>
                  </a:cubicBezTo>
                  <a:close/>
                </a:path>
              </a:pathLst>
            </a:custGeom>
            <a:solidFill>
              <a:schemeClr val="accent6">
                <a:lumMod val="60000"/>
                <a:lumOff val="40000"/>
              </a:schemeClr>
            </a:solidFill>
            <a:ln w="9525" cap="flat">
              <a:solidFill>
                <a:schemeClr val="accent4"/>
              </a:solid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2F2F2"/>
                </a:solidFill>
                <a:effectLst/>
                <a:uLnTx/>
                <a:uFillTx/>
                <a:latin typeface="Metropolis"/>
                <a:ea typeface="+mn-ea"/>
                <a:cs typeface="+mn-cs"/>
              </a:endParaRPr>
            </a:p>
          </p:txBody>
        </p:sp>
        <p:sp>
          <p:nvSpPr>
            <p:cNvPr id="67" name="Freeform: Shape 254">
              <a:extLst>
                <a:ext uri="{FF2B5EF4-FFF2-40B4-BE49-F238E27FC236}">
                  <a16:creationId xmlns:a16="http://schemas.microsoft.com/office/drawing/2014/main" id="{E5ECE845-D465-43AC-9EA0-7B263C4A855C}"/>
                </a:ext>
              </a:extLst>
            </p:cNvPr>
            <p:cNvSpPr/>
            <p:nvPr/>
          </p:nvSpPr>
          <p:spPr>
            <a:xfrm>
              <a:off x="2499046" y="2374325"/>
              <a:ext cx="628651" cy="819151"/>
            </a:xfrm>
            <a:custGeom>
              <a:avLst/>
              <a:gdLst>
                <a:gd name="connsiteX0" fmla="*/ 147161 w 628650"/>
                <a:gd name="connsiteY0" fmla="*/ 820579 h 819150"/>
                <a:gd name="connsiteX1" fmla="*/ 62389 w 628650"/>
                <a:gd name="connsiteY1" fmla="*/ 706279 h 819150"/>
                <a:gd name="connsiteX2" fmla="*/ 7144 w 628650"/>
                <a:gd name="connsiteY2" fmla="*/ 483394 h 819150"/>
                <a:gd name="connsiteX3" fmla="*/ 483394 w 628650"/>
                <a:gd name="connsiteY3" fmla="*/ 7144 h 819150"/>
                <a:gd name="connsiteX4" fmla="*/ 629126 w 628650"/>
                <a:gd name="connsiteY4" fmla="*/ 30004 h 819150"/>
                <a:gd name="connsiteX5" fmla="*/ 617696 w 628650"/>
                <a:gd name="connsiteY5" fmla="*/ 66199 h 819150"/>
                <a:gd name="connsiteX6" fmla="*/ 483394 w 628650"/>
                <a:gd name="connsiteY6" fmla="*/ 45244 h 819150"/>
                <a:gd name="connsiteX7" fmla="*/ 45244 w 628650"/>
                <a:gd name="connsiteY7" fmla="*/ 483394 h 819150"/>
                <a:gd name="connsiteX8" fmla="*/ 95726 w 628650"/>
                <a:gd name="connsiteY8" fmla="*/ 688181 h 819150"/>
                <a:gd name="connsiteX9" fmla="*/ 173831 w 628650"/>
                <a:gd name="connsiteY9" fmla="*/ 792956 h 819150"/>
                <a:gd name="connsiteX10" fmla="*/ 147161 w 628650"/>
                <a:gd name="connsiteY10" fmla="*/ 82057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47161" y="820579"/>
                  </a:moveTo>
                  <a:cubicBezTo>
                    <a:pt x="113824" y="787241"/>
                    <a:pt x="85249" y="749141"/>
                    <a:pt x="62389" y="706279"/>
                  </a:cubicBezTo>
                  <a:cubicBezTo>
                    <a:pt x="26194" y="638651"/>
                    <a:pt x="7144" y="561499"/>
                    <a:pt x="7144" y="483394"/>
                  </a:cubicBezTo>
                  <a:cubicBezTo>
                    <a:pt x="7144" y="220504"/>
                    <a:pt x="220504" y="7144"/>
                    <a:pt x="483394" y="7144"/>
                  </a:cubicBezTo>
                  <a:cubicBezTo>
                    <a:pt x="532924" y="7144"/>
                    <a:pt x="582454" y="14764"/>
                    <a:pt x="629126" y="30004"/>
                  </a:cubicBezTo>
                  <a:lnTo>
                    <a:pt x="617696" y="66199"/>
                  </a:lnTo>
                  <a:cubicBezTo>
                    <a:pt x="574834" y="52864"/>
                    <a:pt x="529114" y="45244"/>
                    <a:pt x="483394" y="45244"/>
                  </a:cubicBezTo>
                  <a:cubicBezTo>
                    <a:pt x="241459" y="45244"/>
                    <a:pt x="45244" y="241459"/>
                    <a:pt x="45244" y="483394"/>
                  </a:cubicBezTo>
                  <a:cubicBezTo>
                    <a:pt x="45244" y="554831"/>
                    <a:pt x="62389" y="625316"/>
                    <a:pt x="95726" y="688181"/>
                  </a:cubicBezTo>
                  <a:cubicBezTo>
                    <a:pt x="116681" y="727234"/>
                    <a:pt x="142399" y="762476"/>
                    <a:pt x="173831" y="792956"/>
                  </a:cubicBezTo>
                  <a:lnTo>
                    <a:pt x="147161" y="820579"/>
                  </a:lnTo>
                  <a:close/>
                </a:path>
              </a:pathLst>
            </a:custGeom>
            <a:solidFill>
              <a:schemeClr val="accent6">
                <a:lumMod val="60000"/>
                <a:lumOff val="40000"/>
              </a:schemeClr>
            </a:solidFill>
            <a:ln w="9525" cap="flat">
              <a:solidFill>
                <a:schemeClr val="accent4"/>
              </a:solid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2F2F2"/>
                </a:solidFill>
                <a:effectLst/>
                <a:uLnTx/>
                <a:uFillTx/>
                <a:latin typeface="Metropolis"/>
                <a:ea typeface="+mn-ea"/>
                <a:cs typeface="+mn-cs"/>
              </a:endParaRPr>
            </a:p>
          </p:txBody>
        </p:sp>
      </p:grpSp>
      <p:pic>
        <p:nvPicPr>
          <p:cNvPr id="68" name="Graphic 67">
            <a:extLst>
              <a:ext uri="{FF2B5EF4-FFF2-40B4-BE49-F238E27FC236}">
                <a16:creationId xmlns:a16="http://schemas.microsoft.com/office/drawing/2014/main" id="{3957FCB9-183A-410B-A181-5F7D5DF64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6279" y="1515161"/>
            <a:ext cx="212183" cy="206968"/>
          </a:xfrm>
          <a:prstGeom prst="rect">
            <a:avLst/>
          </a:prstGeom>
        </p:spPr>
      </p:pic>
      <p:sp>
        <p:nvSpPr>
          <p:cNvPr id="100" name="Callout: Bent Line 99">
            <a:extLst>
              <a:ext uri="{FF2B5EF4-FFF2-40B4-BE49-F238E27FC236}">
                <a16:creationId xmlns:a16="http://schemas.microsoft.com/office/drawing/2014/main" id="{383B765F-C113-4B7E-87A5-A3137FF394E2}"/>
              </a:ext>
            </a:extLst>
          </p:cNvPr>
          <p:cNvSpPr/>
          <p:nvPr/>
        </p:nvSpPr>
        <p:spPr>
          <a:xfrm>
            <a:off x="9965803" y="2205521"/>
            <a:ext cx="2145377" cy="848700"/>
          </a:xfrm>
          <a:prstGeom prst="borderCallout2">
            <a:avLst>
              <a:gd name="adj1" fmla="val 46152"/>
              <a:gd name="adj2" fmla="val -3070"/>
              <a:gd name="adj3" fmla="val 46726"/>
              <a:gd name="adj4" fmla="val -26134"/>
              <a:gd name="adj5" fmla="val 98724"/>
              <a:gd name="adj6" fmla="val -49838"/>
            </a:avLst>
          </a:prstGeom>
          <a:solidFill>
            <a:schemeClr val="accent2">
              <a:lumMod val="40000"/>
              <a:lumOff val="60000"/>
            </a:schemeClr>
          </a:solidFill>
          <a:ln w="12700">
            <a:solidFill>
              <a:schemeClr val="accent2">
                <a:lumMod val="40000"/>
                <a:lumOff val="60000"/>
              </a:schemeClr>
            </a:solidFill>
            <a:prstDash val="sysDash"/>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etropolis"/>
                <a:ea typeface="+mn-ea"/>
                <a:cs typeface="+mn-cs"/>
              </a:rPr>
              <a:t>Finds potential root cause across with Events, Config Changes and Anomalous Metrics</a:t>
            </a:r>
          </a:p>
        </p:txBody>
      </p:sp>
      <p:grpSp>
        <p:nvGrpSpPr>
          <p:cNvPr id="5" name="Group 4">
            <a:extLst>
              <a:ext uri="{FF2B5EF4-FFF2-40B4-BE49-F238E27FC236}">
                <a16:creationId xmlns:a16="http://schemas.microsoft.com/office/drawing/2014/main" id="{D1EFBE12-7B39-4C71-B50A-8F693938C7D4}"/>
              </a:ext>
            </a:extLst>
          </p:cNvPr>
          <p:cNvGrpSpPr/>
          <p:nvPr/>
        </p:nvGrpSpPr>
        <p:grpSpPr>
          <a:xfrm>
            <a:off x="207361" y="2308710"/>
            <a:ext cx="3348774" cy="3293010"/>
            <a:chOff x="594301" y="1308226"/>
            <a:chExt cx="2843275" cy="3293010"/>
          </a:xfrm>
        </p:grpSpPr>
        <p:grpSp>
          <p:nvGrpSpPr>
            <p:cNvPr id="78" name="Group 77">
              <a:extLst>
                <a:ext uri="{FF2B5EF4-FFF2-40B4-BE49-F238E27FC236}">
                  <a16:creationId xmlns:a16="http://schemas.microsoft.com/office/drawing/2014/main" id="{EA9B04D6-971C-45D9-AF93-25D143193DFE}"/>
                </a:ext>
              </a:extLst>
            </p:cNvPr>
            <p:cNvGrpSpPr/>
            <p:nvPr/>
          </p:nvGrpSpPr>
          <p:grpSpPr>
            <a:xfrm>
              <a:off x="594301" y="1308226"/>
              <a:ext cx="2843275" cy="3293010"/>
              <a:chOff x="594456" y="1307673"/>
              <a:chExt cx="2844016" cy="3293868"/>
            </a:xfrm>
          </p:grpSpPr>
          <p:sp>
            <p:nvSpPr>
              <p:cNvPr id="27" name="Rounded Rectangle 195">
                <a:extLst>
                  <a:ext uri="{FF2B5EF4-FFF2-40B4-BE49-F238E27FC236}">
                    <a16:creationId xmlns:a16="http://schemas.microsoft.com/office/drawing/2014/main" id="{2515FA3A-60D3-44E7-BD82-176B879AC66D}"/>
                  </a:ext>
                </a:extLst>
              </p:cNvPr>
              <p:cNvSpPr/>
              <p:nvPr/>
            </p:nvSpPr>
            <p:spPr>
              <a:xfrm>
                <a:off x="594456" y="1307673"/>
                <a:ext cx="2844016" cy="3283793"/>
              </a:xfrm>
              <a:prstGeom prst="roundRect">
                <a:avLst>
                  <a:gd name="adj" fmla="val 0"/>
                </a:avLst>
              </a:prstGeom>
              <a:noFill/>
              <a:ln w="6350">
                <a:solidFill>
                  <a:schemeClr val="accent1"/>
                </a:solidFill>
                <a:prstDash val="dash"/>
              </a:ln>
            </p:spPr>
            <p:style>
              <a:lnRef idx="2">
                <a:schemeClr val="accent5"/>
              </a:lnRef>
              <a:fillRef idx="1">
                <a:schemeClr val="lt1"/>
              </a:fillRef>
              <a:effectRef idx="0">
                <a:schemeClr val="accent5"/>
              </a:effectRef>
              <a:fontRef idx="minor">
                <a:schemeClr val="dk1"/>
              </a:fontRef>
            </p:style>
            <p:txBody>
              <a:bodyPr lIns="0" tIns="0" rIns="0" bIns="0"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91DA"/>
                  </a:solidFill>
                  <a:effectLst/>
                  <a:uLnTx/>
                  <a:uFillTx/>
                  <a:latin typeface="Metropolis Light"/>
                  <a:ea typeface="+mn-ea"/>
                  <a:cs typeface="+mn-cs"/>
                </a:endParaRPr>
              </a:p>
            </p:txBody>
          </p:sp>
          <p:sp>
            <p:nvSpPr>
              <p:cNvPr id="28" name="Rectangle: Rounded Corners 27">
                <a:extLst>
                  <a:ext uri="{FF2B5EF4-FFF2-40B4-BE49-F238E27FC236}">
                    <a16:creationId xmlns:a16="http://schemas.microsoft.com/office/drawing/2014/main" id="{DBD89705-1F64-401F-989E-C51E9AD9E6C9}"/>
                  </a:ext>
                </a:extLst>
              </p:cNvPr>
              <p:cNvSpPr/>
              <p:nvPr/>
            </p:nvSpPr>
            <p:spPr>
              <a:xfrm>
                <a:off x="963312" y="1394382"/>
                <a:ext cx="2085521" cy="226388"/>
              </a:xfrm>
              <a:prstGeom prst="round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a:ea typeface="+mn-ea"/>
                    <a:cs typeface="+mn-cs"/>
                  </a:rPr>
                  <a:t>Monitoring &amp; Troubleshooting</a:t>
                </a:r>
              </a:p>
            </p:txBody>
          </p:sp>
          <p:pic>
            <p:nvPicPr>
              <p:cNvPr id="69" name="Graphic 68">
                <a:extLst>
                  <a:ext uri="{FF2B5EF4-FFF2-40B4-BE49-F238E27FC236}">
                    <a16:creationId xmlns:a16="http://schemas.microsoft.com/office/drawing/2014/main" id="{04D07350-234A-4058-9A99-C56583F592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8992" y="1835920"/>
                <a:ext cx="274320" cy="274320"/>
              </a:xfrm>
              <a:prstGeom prst="rect">
                <a:avLst/>
              </a:prstGeom>
            </p:spPr>
          </p:pic>
          <p:sp>
            <p:nvSpPr>
              <p:cNvPr id="70" name="TextBox 69">
                <a:extLst>
                  <a:ext uri="{FF2B5EF4-FFF2-40B4-BE49-F238E27FC236}">
                    <a16:creationId xmlns:a16="http://schemas.microsoft.com/office/drawing/2014/main" id="{2F4DDDCF-760A-4747-8707-05796BB060A4}"/>
                  </a:ext>
                </a:extLst>
              </p:cNvPr>
              <p:cNvSpPr txBox="1"/>
              <p:nvPr/>
            </p:nvSpPr>
            <p:spPr>
              <a:xfrm>
                <a:off x="1055825" y="1853685"/>
                <a:ext cx="2266513" cy="369428"/>
              </a:xfrm>
              <a:prstGeom prst="rect">
                <a:avLst/>
              </a:prstGeom>
            </p:spPr>
            <p:txBody>
              <a:bodyPr wrap="square" lIns="0" tIns="0" rIns="0" bIns="0" rtlCol="0">
                <a:spAutoFit/>
              </a:bodyPr>
              <a:lstStyle>
                <a:defPPr>
                  <a:defRPr lang="en-US"/>
                </a:defPPr>
                <a:lvl1pPr>
                  <a:spcAft>
                    <a:spcPts val="600"/>
                  </a:spcAft>
                  <a:defRPr sz="900"/>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Ecosystem integrations for a unified view from apps to infrastructure.</a:t>
                </a:r>
              </a:p>
            </p:txBody>
          </p:sp>
          <p:pic>
            <p:nvPicPr>
              <p:cNvPr id="71" name="Picture 70">
                <a:extLst>
                  <a:ext uri="{FF2B5EF4-FFF2-40B4-BE49-F238E27FC236}">
                    <a16:creationId xmlns:a16="http://schemas.microsoft.com/office/drawing/2014/main" id="{7FD19DAA-14F6-4E4A-9E91-B27FE4245321}"/>
                  </a:ext>
                </a:extLst>
              </p:cNvPr>
              <p:cNvPicPr>
                <a:picLocks noChangeAspect="1"/>
              </p:cNvPicPr>
              <p:nvPr/>
            </p:nvPicPr>
            <p:blipFill>
              <a:blip r:embed="rId10"/>
              <a:stretch>
                <a:fillRect/>
              </a:stretch>
            </p:blipFill>
            <p:spPr>
              <a:xfrm>
                <a:off x="643775" y="2506807"/>
                <a:ext cx="364753" cy="351244"/>
              </a:xfrm>
              <a:prstGeom prst="rect">
                <a:avLst/>
              </a:prstGeom>
            </p:spPr>
          </p:pic>
          <p:sp>
            <p:nvSpPr>
              <p:cNvPr id="72" name="TextBox 71">
                <a:extLst>
                  <a:ext uri="{FF2B5EF4-FFF2-40B4-BE49-F238E27FC236}">
                    <a16:creationId xmlns:a16="http://schemas.microsoft.com/office/drawing/2014/main" id="{2301CFEE-ACCF-484E-9534-0490EB3C36C4}"/>
                  </a:ext>
                </a:extLst>
              </p:cNvPr>
              <p:cNvSpPr txBox="1"/>
              <p:nvPr/>
            </p:nvSpPr>
            <p:spPr>
              <a:xfrm>
                <a:off x="1055824" y="2494216"/>
                <a:ext cx="2266513" cy="554142"/>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Predictive alerts with multi symptom correlation across metrics, events and logs.</a:t>
                </a:r>
              </a:p>
            </p:txBody>
          </p:sp>
          <p:pic>
            <p:nvPicPr>
              <p:cNvPr id="73" name="Picture 72">
                <a:extLst>
                  <a:ext uri="{FF2B5EF4-FFF2-40B4-BE49-F238E27FC236}">
                    <a16:creationId xmlns:a16="http://schemas.microsoft.com/office/drawing/2014/main" id="{5BC09DA7-92CC-4B1F-BA84-4048FBAC66A7}"/>
                  </a:ext>
                </a:extLst>
              </p:cNvPr>
              <p:cNvPicPr>
                <a:picLocks noChangeAspect="1"/>
              </p:cNvPicPr>
              <p:nvPr/>
            </p:nvPicPr>
            <p:blipFill>
              <a:blip r:embed="rId11"/>
              <a:stretch>
                <a:fillRect/>
              </a:stretch>
            </p:blipFill>
            <p:spPr>
              <a:xfrm>
                <a:off x="627306" y="3207867"/>
                <a:ext cx="363151" cy="351244"/>
              </a:xfrm>
              <a:prstGeom prst="rect">
                <a:avLst/>
              </a:prstGeom>
            </p:spPr>
          </p:pic>
          <p:sp>
            <p:nvSpPr>
              <p:cNvPr id="74" name="TextBox 73">
                <a:extLst>
                  <a:ext uri="{FF2B5EF4-FFF2-40B4-BE49-F238E27FC236}">
                    <a16:creationId xmlns:a16="http://schemas.microsoft.com/office/drawing/2014/main" id="{AC489DF7-D789-4CCA-88F5-A34ECB2D94B4}"/>
                  </a:ext>
                </a:extLst>
              </p:cNvPr>
              <p:cNvSpPr txBox="1"/>
              <p:nvPr/>
            </p:nvSpPr>
            <p:spPr>
              <a:xfrm>
                <a:off x="1055823" y="3215503"/>
                <a:ext cx="2266513" cy="738856"/>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17074"/>
                    </a:solidFill>
                    <a:effectLst/>
                    <a:uLnTx/>
                    <a:uFillTx/>
                    <a:latin typeface="Metropolis"/>
                    <a:ea typeface="+mn-ea"/>
                    <a:cs typeface="+mn-cs"/>
                  </a:rPr>
                  <a:t>Troubleshooting workbench with predictive root cause analysis using anomaly detection and correlation algorithms.</a:t>
                </a:r>
              </a:p>
            </p:txBody>
          </p:sp>
          <p:sp>
            <p:nvSpPr>
              <p:cNvPr id="76" name="TextBox 75">
                <a:extLst>
                  <a:ext uri="{FF2B5EF4-FFF2-40B4-BE49-F238E27FC236}">
                    <a16:creationId xmlns:a16="http://schemas.microsoft.com/office/drawing/2014/main" id="{B7E75EFD-8469-4E03-92B4-F38880F2776C}"/>
                  </a:ext>
                </a:extLst>
              </p:cNvPr>
              <p:cNvSpPr txBox="1"/>
              <p:nvPr/>
            </p:nvSpPr>
            <p:spPr>
              <a:xfrm>
                <a:off x="1078875" y="4047399"/>
                <a:ext cx="2266513" cy="554142"/>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Complete visibility into Private and Public cloud resources in a single pane of glass</a:t>
                </a:r>
              </a:p>
            </p:txBody>
          </p:sp>
        </p:grpSp>
        <p:pic>
          <p:nvPicPr>
            <p:cNvPr id="43" name="Graphic 42">
              <a:extLst>
                <a:ext uri="{FF2B5EF4-FFF2-40B4-BE49-F238E27FC236}">
                  <a16:creationId xmlns:a16="http://schemas.microsoft.com/office/drawing/2014/main" id="{547824B7-F4B4-40F9-9261-927DB55837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9582" y="4041392"/>
              <a:ext cx="375893" cy="215228"/>
            </a:xfrm>
            <a:prstGeom prst="rect">
              <a:avLst/>
            </a:prstGeom>
          </p:spPr>
        </p:pic>
      </p:grpSp>
      <p:sp>
        <p:nvSpPr>
          <p:cNvPr id="25" name="Rectangle 24">
            <a:extLst>
              <a:ext uri="{FF2B5EF4-FFF2-40B4-BE49-F238E27FC236}">
                <a16:creationId xmlns:a16="http://schemas.microsoft.com/office/drawing/2014/main" id="{E7E6E87E-070B-41B6-9C1E-3C5A314689C2}"/>
              </a:ext>
            </a:extLst>
          </p:cNvPr>
          <p:cNvSpPr/>
          <p:nvPr/>
        </p:nvSpPr>
        <p:spPr>
          <a:xfrm>
            <a:off x="4728167" y="6002163"/>
            <a:ext cx="639913"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cxnSp>
        <p:nvCxnSpPr>
          <p:cNvPr id="49" name="Connector: Elbow 48">
            <a:extLst>
              <a:ext uri="{FF2B5EF4-FFF2-40B4-BE49-F238E27FC236}">
                <a16:creationId xmlns:a16="http://schemas.microsoft.com/office/drawing/2014/main" id="{334C3A50-D910-418A-B3A1-05FC86193FD9}"/>
              </a:ext>
            </a:extLst>
          </p:cNvPr>
          <p:cNvCxnSpPr>
            <a:cxnSpLocks/>
            <a:stCxn id="16" idx="6"/>
            <a:endCxn id="25" idx="2"/>
          </p:cNvCxnSpPr>
          <p:nvPr/>
        </p:nvCxnSpPr>
        <p:spPr bwMode="gray">
          <a:xfrm flipV="1">
            <a:off x="4217091" y="6047882"/>
            <a:ext cx="831033" cy="332934"/>
          </a:xfrm>
          <a:prstGeom prst="bentConnector2">
            <a:avLst/>
          </a:prstGeom>
          <a:ln w="25400">
            <a:solidFill>
              <a:schemeClr val="accent5">
                <a:lumMod val="40000"/>
                <a:lumOff val="60000"/>
              </a:schemeClr>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sp>
        <p:nvSpPr>
          <p:cNvPr id="30" name="Right Brace 29">
            <a:extLst>
              <a:ext uri="{FF2B5EF4-FFF2-40B4-BE49-F238E27FC236}">
                <a16:creationId xmlns:a16="http://schemas.microsoft.com/office/drawing/2014/main" id="{50961D19-5930-4245-BD16-DC1EABC0E213}"/>
              </a:ext>
            </a:extLst>
          </p:cNvPr>
          <p:cNvSpPr/>
          <p:nvPr/>
        </p:nvSpPr>
        <p:spPr bwMode="gray">
          <a:xfrm rot="16200000">
            <a:off x="8797494" y="241232"/>
            <a:ext cx="106689" cy="5891316"/>
          </a:xfrm>
          <a:prstGeom prst="rightBrace">
            <a:avLst/>
          </a:prstGeom>
          <a:ln w="6350">
            <a:solidFill>
              <a:schemeClr val="accent2">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pic>
        <p:nvPicPr>
          <p:cNvPr id="59" name="Picture 58">
            <a:extLst>
              <a:ext uri="{FF2B5EF4-FFF2-40B4-BE49-F238E27FC236}">
                <a16:creationId xmlns:a16="http://schemas.microsoft.com/office/drawing/2014/main" id="{E9B14FA3-5FFF-4772-B4A1-788A8DB53CAE}"/>
              </a:ext>
            </a:extLst>
          </p:cNvPr>
          <p:cNvPicPr>
            <a:picLocks noChangeAspect="1"/>
          </p:cNvPicPr>
          <p:nvPr/>
        </p:nvPicPr>
        <p:blipFill rotWithShape="1">
          <a:blip r:embed="rId3"/>
          <a:srcRect l="23324" t="32918" r="50957"/>
          <a:stretch/>
        </p:blipFill>
        <p:spPr>
          <a:xfrm>
            <a:off x="5901942" y="3263864"/>
            <a:ext cx="1964340" cy="3023727"/>
          </a:xfrm>
          <a:prstGeom prst="rect">
            <a:avLst/>
          </a:prstGeom>
        </p:spPr>
      </p:pic>
      <p:pic>
        <p:nvPicPr>
          <p:cNvPr id="60" name="Picture 59">
            <a:extLst>
              <a:ext uri="{FF2B5EF4-FFF2-40B4-BE49-F238E27FC236}">
                <a16:creationId xmlns:a16="http://schemas.microsoft.com/office/drawing/2014/main" id="{8B19DD1B-1075-481B-8299-B47C13201C95}"/>
              </a:ext>
            </a:extLst>
          </p:cNvPr>
          <p:cNvPicPr>
            <a:picLocks noChangeAspect="1"/>
          </p:cNvPicPr>
          <p:nvPr/>
        </p:nvPicPr>
        <p:blipFill rotWithShape="1">
          <a:blip r:embed="rId3"/>
          <a:srcRect l="48530" t="31982" r="25752"/>
          <a:stretch/>
        </p:blipFill>
        <p:spPr>
          <a:xfrm>
            <a:off x="7867047" y="3217973"/>
            <a:ext cx="1964340" cy="3065899"/>
          </a:xfrm>
          <a:prstGeom prst="rect">
            <a:avLst/>
          </a:prstGeom>
        </p:spPr>
      </p:pic>
      <p:pic>
        <p:nvPicPr>
          <p:cNvPr id="61" name="Picture 60">
            <a:extLst>
              <a:ext uri="{FF2B5EF4-FFF2-40B4-BE49-F238E27FC236}">
                <a16:creationId xmlns:a16="http://schemas.microsoft.com/office/drawing/2014/main" id="{F4C99612-2557-46A5-B4C0-AD30C3BC87A1}"/>
              </a:ext>
            </a:extLst>
          </p:cNvPr>
          <p:cNvPicPr>
            <a:picLocks noChangeAspect="1"/>
          </p:cNvPicPr>
          <p:nvPr/>
        </p:nvPicPr>
        <p:blipFill rotWithShape="1">
          <a:blip r:embed="rId3"/>
          <a:srcRect l="74248" t="31163"/>
          <a:stretch/>
        </p:blipFill>
        <p:spPr>
          <a:xfrm>
            <a:off x="9870509" y="3205769"/>
            <a:ext cx="1966894" cy="3102842"/>
          </a:xfrm>
          <a:prstGeom prst="rect">
            <a:avLst/>
          </a:prstGeom>
        </p:spPr>
      </p:pic>
      <p:sp>
        <p:nvSpPr>
          <p:cNvPr id="62" name="Rectangle 61">
            <a:extLst>
              <a:ext uri="{FF2B5EF4-FFF2-40B4-BE49-F238E27FC236}">
                <a16:creationId xmlns:a16="http://schemas.microsoft.com/office/drawing/2014/main" id="{0F1291D8-B862-4979-815D-D64CCABAA2EE}"/>
              </a:ext>
            </a:extLst>
          </p:cNvPr>
          <p:cNvSpPr/>
          <p:nvPr/>
        </p:nvSpPr>
        <p:spPr>
          <a:xfrm>
            <a:off x="5618259" y="3033083"/>
            <a:ext cx="167143" cy="622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cxnSp>
        <p:nvCxnSpPr>
          <p:cNvPr id="75" name="Connector: Elbow 74">
            <a:extLst>
              <a:ext uri="{FF2B5EF4-FFF2-40B4-BE49-F238E27FC236}">
                <a16:creationId xmlns:a16="http://schemas.microsoft.com/office/drawing/2014/main" id="{041639B4-93EF-4DCC-8631-DC82E79EB0AC}"/>
              </a:ext>
            </a:extLst>
          </p:cNvPr>
          <p:cNvCxnSpPr>
            <a:cxnSpLocks/>
            <a:stCxn id="64" idx="6"/>
          </p:cNvCxnSpPr>
          <p:nvPr/>
        </p:nvCxnSpPr>
        <p:spPr bwMode="gray">
          <a:xfrm>
            <a:off x="4235878" y="1598689"/>
            <a:ext cx="1701407" cy="1485668"/>
          </a:xfrm>
          <a:prstGeom prst="bentConnector3">
            <a:avLst>
              <a:gd name="adj1" fmla="val 91801"/>
            </a:avLst>
          </a:prstGeom>
          <a:ln w="25400">
            <a:solidFill>
              <a:schemeClr val="accent4"/>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E152D39F-5839-4EE5-A220-50A6A41CF66B}"/>
              </a:ext>
            </a:extLst>
          </p:cNvPr>
          <p:cNvSpPr/>
          <p:nvPr/>
        </p:nvSpPr>
        <p:spPr>
          <a:xfrm>
            <a:off x="5251436" y="6368300"/>
            <a:ext cx="5712078" cy="382410"/>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etropolis"/>
                <a:ea typeface="+mn-ea"/>
                <a:cs typeface="+mn-cs"/>
              </a:rPr>
              <a:t>AI/ML Engine Root Cause Recommendations</a:t>
            </a:r>
          </a:p>
        </p:txBody>
      </p:sp>
    </p:spTree>
    <p:extLst>
      <p:ext uri="{BB962C8B-B14F-4D97-AF65-F5344CB8AC3E}">
        <p14:creationId xmlns:p14="http://schemas.microsoft.com/office/powerpoint/2010/main" val="150773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22" presetClass="entr" presetSubtype="1"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up)">
                                      <p:cBhvr>
                                        <p:cTn id="21" dur="500"/>
                                        <p:tgtEl>
                                          <p:spTgt spid="49"/>
                                        </p:tgtEl>
                                      </p:cBhvr>
                                    </p:animEffect>
                                  </p:childTnLst>
                                </p:cTn>
                              </p:par>
                              <p:par>
                                <p:cTn id="22" presetID="8" presetClass="emph" presetSubtype="0" repeatCount="2000" fill="hold" nodeType="withEffect">
                                  <p:stCondLst>
                                    <p:cond delay="0"/>
                                  </p:stCondLst>
                                  <p:childTnLst>
                                    <p:animRot by="21600000">
                                      <p:cBhvr>
                                        <p:cTn id="23" dur="2000" fill="hold"/>
                                        <p:tgtEl>
                                          <p:spTgt spid="17"/>
                                        </p:tgtEl>
                                        <p:attrNameLst>
                                          <p:attrName>r</p:attrName>
                                        </p:attrNameLst>
                                      </p:cBhvr>
                                    </p:animRot>
                                  </p:childTnLst>
                                </p:cTn>
                              </p:par>
                              <p:par>
                                <p:cTn id="24" presetID="22" presetClass="entr" presetSubtype="2"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right)">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right)">
                                      <p:cBhvr>
                                        <p:cTn id="31" dur="500"/>
                                        <p:tgtEl>
                                          <p:spTgt spid="63"/>
                                        </p:tgtEl>
                                      </p:cBhvr>
                                    </p:animEffect>
                                  </p:childTnLst>
                                </p:cTn>
                              </p:par>
                              <p:par>
                                <p:cTn id="32" presetID="22" presetClass="entr" presetSubtype="1"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up)">
                                      <p:cBhvr>
                                        <p:cTn id="34" dur="500"/>
                                        <p:tgtEl>
                                          <p:spTgt spid="7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par>
                                <p:cTn id="38" presetID="22" presetClass="entr" presetSubtype="8"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left)">
                                      <p:cBhvr>
                                        <p:cTn id="40" dur="500"/>
                                        <p:tgtEl>
                                          <p:spTgt spid="68"/>
                                        </p:tgtEl>
                                      </p:cBhvr>
                                    </p:animEffect>
                                  </p:childTnLst>
                                </p:cTn>
                              </p:par>
                              <p:par>
                                <p:cTn id="41" presetID="10"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8" presetClass="emph" presetSubtype="0" repeatCount="2000" fill="hold" nodeType="withEffect">
                                  <p:stCondLst>
                                    <p:cond delay="0"/>
                                  </p:stCondLst>
                                  <p:childTnLst>
                                    <p:animRot by="21600000">
                                      <p:cBhvr>
                                        <p:cTn id="45" dur="2000" fill="hold"/>
                                        <p:tgtEl>
                                          <p:spTgt spid="65"/>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wipe(right)">
                                      <p:cBhvr>
                                        <p:cTn id="50" dur="500"/>
                                        <p:tgtEl>
                                          <p:spTgt spid="10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par>
                          <p:cTn id="57" fill="hold">
                            <p:stCondLst>
                              <p:cond delay="500"/>
                            </p:stCondLst>
                            <p:childTnLst>
                              <p:par>
                                <p:cTn id="58" presetID="2" presetClass="entr" presetSubtype="4"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 calcmode="lin" valueType="num">
                                      <p:cBhvr additive="base">
                                        <p:cTn id="60" dur="1000" fill="hold"/>
                                        <p:tgtEl>
                                          <p:spTgt spid="59"/>
                                        </p:tgtEl>
                                        <p:attrNameLst>
                                          <p:attrName>ppt_x</p:attrName>
                                        </p:attrNameLst>
                                      </p:cBhvr>
                                      <p:tavLst>
                                        <p:tav tm="0">
                                          <p:val>
                                            <p:strVal val="#ppt_x"/>
                                          </p:val>
                                        </p:tav>
                                        <p:tav tm="100000">
                                          <p:val>
                                            <p:strVal val="#ppt_x"/>
                                          </p:val>
                                        </p:tav>
                                      </p:tavLst>
                                    </p:anim>
                                    <p:anim calcmode="lin" valueType="num">
                                      <p:cBhvr additive="base">
                                        <p:cTn id="61" dur="1000" fill="hold"/>
                                        <p:tgtEl>
                                          <p:spTgt spid="59"/>
                                        </p:tgtEl>
                                        <p:attrNameLst>
                                          <p:attrName>ppt_y</p:attrName>
                                        </p:attrNameLst>
                                      </p:cBhvr>
                                      <p:tavLst>
                                        <p:tav tm="0">
                                          <p:val>
                                            <p:strVal val="1+#ppt_h/2"/>
                                          </p:val>
                                        </p:tav>
                                        <p:tav tm="100000">
                                          <p:val>
                                            <p:strVal val="#ppt_y"/>
                                          </p:val>
                                        </p:tav>
                                      </p:tavLst>
                                    </p:anim>
                                  </p:childTnLst>
                                </p:cTn>
                              </p:par>
                            </p:childTnLst>
                          </p:cTn>
                        </p:par>
                        <p:par>
                          <p:cTn id="62" fill="hold">
                            <p:stCondLst>
                              <p:cond delay="1500"/>
                            </p:stCondLst>
                            <p:childTnLst>
                              <p:par>
                                <p:cTn id="63" presetID="2" presetClass="entr" presetSubtype="4"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additive="base">
                                        <p:cTn id="65" dur="1000" fill="hold"/>
                                        <p:tgtEl>
                                          <p:spTgt spid="60"/>
                                        </p:tgtEl>
                                        <p:attrNameLst>
                                          <p:attrName>ppt_x</p:attrName>
                                        </p:attrNameLst>
                                      </p:cBhvr>
                                      <p:tavLst>
                                        <p:tav tm="0">
                                          <p:val>
                                            <p:strVal val="#ppt_x"/>
                                          </p:val>
                                        </p:tav>
                                        <p:tav tm="100000">
                                          <p:val>
                                            <p:strVal val="#ppt_x"/>
                                          </p:val>
                                        </p:tav>
                                      </p:tavLst>
                                    </p:anim>
                                    <p:anim calcmode="lin" valueType="num">
                                      <p:cBhvr additive="base">
                                        <p:cTn id="66" dur="1000" fill="hold"/>
                                        <p:tgtEl>
                                          <p:spTgt spid="60"/>
                                        </p:tgtEl>
                                        <p:attrNameLst>
                                          <p:attrName>ppt_y</p:attrName>
                                        </p:attrNameLst>
                                      </p:cBhvr>
                                      <p:tavLst>
                                        <p:tav tm="0">
                                          <p:val>
                                            <p:strVal val="1+#ppt_h/2"/>
                                          </p:val>
                                        </p:tav>
                                        <p:tav tm="100000">
                                          <p:val>
                                            <p:strVal val="#ppt_y"/>
                                          </p:val>
                                        </p:tav>
                                      </p:tavLst>
                                    </p:anim>
                                  </p:childTnLst>
                                </p:cTn>
                              </p:par>
                            </p:childTnLst>
                          </p:cTn>
                        </p:par>
                        <p:par>
                          <p:cTn id="67" fill="hold">
                            <p:stCondLst>
                              <p:cond delay="2500"/>
                            </p:stCondLst>
                            <p:childTnLst>
                              <p:par>
                                <p:cTn id="68" presetID="2" presetClass="entr" presetSubtype="4" fill="hold" nodeType="afterEffect">
                                  <p:stCondLst>
                                    <p:cond delay="0"/>
                                  </p:stCondLst>
                                  <p:childTnLst>
                                    <p:set>
                                      <p:cBhvr>
                                        <p:cTn id="69" dur="1" fill="hold">
                                          <p:stCondLst>
                                            <p:cond delay="0"/>
                                          </p:stCondLst>
                                        </p:cTn>
                                        <p:tgtEl>
                                          <p:spTgt spid="61"/>
                                        </p:tgtEl>
                                        <p:attrNameLst>
                                          <p:attrName>style.visibility</p:attrName>
                                        </p:attrNameLst>
                                      </p:cBhvr>
                                      <p:to>
                                        <p:strVal val="visible"/>
                                      </p:to>
                                    </p:set>
                                    <p:anim calcmode="lin" valueType="num">
                                      <p:cBhvr additive="base">
                                        <p:cTn id="70" dur="1000" fill="hold"/>
                                        <p:tgtEl>
                                          <p:spTgt spid="61"/>
                                        </p:tgtEl>
                                        <p:attrNameLst>
                                          <p:attrName>ppt_x</p:attrName>
                                        </p:attrNameLst>
                                      </p:cBhvr>
                                      <p:tavLst>
                                        <p:tav tm="0">
                                          <p:val>
                                            <p:strVal val="#ppt_x"/>
                                          </p:val>
                                        </p:tav>
                                        <p:tav tm="100000">
                                          <p:val>
                                            <p:strVal val="#ppt_x"/>
                                          </p:val>
                                        </p:tav>
                                      </p:tavLst>
                                    </p:anim>
                                    <p:anim calcmode="lin" valueType="num">
                                      <p:cBhvr additive="base">
                                        <p:cTn id="71" dur="10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2" grpId="0" animBg="1"/>
      <p:bldP spid="63" grpId="0" animBg="1"/>
      <p:bldP spid="64" grpId="0" animBg="1"/>
      <p:bldP spid="100" grpId="0" animBg="1"/>
      <p:bldP spid="30"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Capacity Management</a:t>
            </a:r>
          </a:p>
        </p:txBody>
      </p:sp>
      <p:pic>
        <p:nvPicPr>
          <p:cNvPr id="3" name="Picture 2">
            <a:extLst>
              <a:ext uri="{FF2B5EF4-FFF2-40B4-BE49-F238E27FC236}">
                <a16:creationId xmlns:a16="http://schemas.microsoft.com/office/drawing/2014/main" id="{3749C17D-48D9-E118-1BAC-F9AE11B75FEB}"/>
              </a:ext>
            </a:extLst>
          </p:cNvPr>
          <p:cNvPicPr>
            <a:picLocks noChangeAspect="1"/>
          </p:cNvPicPr>
          <p:nvPr/>
        </p:nvPicPr>
        <p:blipFill>
          <a:blip r:embed="rId2"/>
          <a:stretch>
            <a:fillRect/>
          </a:stretch>
        </p:blipFill>
        <p:spPr>
          <a:xfrm>
            <a:off x="3813459" y="2224660"/>
            <a:ext cx="7772400" cy="393761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9E37BC1-D51C-6DAC-4B2A-EF0EF57CC3B1}"/>
              </a:ext>
            </a:extLst>
          </p:cNvPr>
          <p:cNvPicPr>
            <a:picLocks noChangeAspect="1"/>
          </p:cNvPicPr>
          <p:nvPr/>
        </p:nvPicPr>
        <p:blipFill>
          <a:blip r:embed="rId3"/>
          <a:stretch>
            <a:fillRect/>
          </a:stretch>
        </p:blipFill>
        <p:spPr>
          <a:xfrm>
            <a:off x="5399647" y="3821674"/>
            <a:ext cx="2848269" cy="1490594"/>
          </a:xfrm>
          <a:prstGeom prst="rect">
            <a:avLst/>
          </a:prstGeom>
          <a:ln w="34925">
            <a:solidFill>
              <a:schemeClr val="accent4"/>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2693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Capacity, Predict Demand, and get Recommendations</a:t>
            </a:r>
          </a:p>
        </p:txBody>
      </p:sp>
      <p:sp>
        <p:nvSpPr>
          <p:cNvPr id="9" name="Content Placeholder 6"/>
          <p:cNvSpPr>
            <a:spLocks noGrp="1"/>
          </p:cNvSpPr>
          <p:nvPr>
            <p:ph type="subTitle" idx="10"/>
          </p:nvPr>
        </p:nvSpPr>
        <p:spPr/>
        <p:txBody>
          <a:bodyPr/>
          <a:lstStyle/>
          <a:p>
            <a:br>
              <a:rPr lang="en-US"/>
            </a:br>
            <a:endParaRPr lang="en-US"/>
          </a:p>
        </p:txBody>
      </p:sp>
      <p:sp>
        <p:nvSpPr>
          <p:cNvPr id="22" name="Content Placeholder 6">
            <a:extLst>
              <a:ext uri="{FF2B5EF4-FFF2-40B4-BE49-F238E27FC236}">
                <a16:creationId xmlns:a16="http://schemas.microsoft.com/office/drawing/2014/main" id="{0D44BA3F-DC5B-4E00-9827-A0CC56C70EA2}"/>
              </a:ext>
            </a:extLst>
          </p:cNvPr>
          <p:cNvSpPr txBox="1">
            <a:spLocks/>
          </p:cNvSpPr>
          <p:nvPr/>
        </p:nvSpPr>
        <p:spPr>
          <a:xfrm>
            <a:off x="8011886" y="1432101"/>
            <a:ext cx="3872217" cy="5025836"/>
          </a:xfrm>
          <a:prstGeom prst="rect">
            <a:avLst/>
          </a:prstGeom>
        </p:spPr>
        <p:txBody>
          <a:bodyPr vert="horz" lIns="0" tIns="0" rIns="0" bIns="0" rtlCol="0">
            <a:noAutofit/>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Font typeface="Arial" panose="020B0604020202020204" pitchFamily="34" charset="0"/>
              <a:buNone/>
            </a:pPr>
            <a:r>
              <a:rPr lang="en-US" sz="1600" b="1">
                <a:solidFill>
                  <a:schemeClr val="accent1"/>
                </a:solidFill>
              </a:rPr>
              <a:t>Assess Overall Capacity: </a:t>
            </a:r>
            <a:r>
              <a:rPr lang="en-US" sz="1600">
                <a:solidFill>
                  <a:srgbClr val="717074"/>
                </a:solidFill>
              </a:rPr>
              <a:t>Single view of the world</a:t>
            </a:r>
          </a:p>
          <a:p>
            <a:pPr>
              <a:buFont typeface="Arial" panose="020B0604020202020204" pitchFamily="34" charset="0"/>
              <a:buNone/>
            </a:pPr>
            <a:r>
              <a:rPr lang="en-US" sz="1600" b="1">
                <a:solidFill>
                  <a:schemeClr val="accent1"/>
                </a:solidFill>
              </a:rPr>
              <a:t>Capacity Projection: </a:t>
            </a:r>
            <a:r>
              <a:rPr lang="en-US" sz="1600">
                <a:solidFill>
                  <a:srgbClr val="717074"/>
                </a:solidFill>
              </a:rPr>
              <a:t>View current utilization and projection per resource (CPU, Memory, and Disk Space)</a:t>
            </a:r>
          </a:p>
          <a:p>
            <a:r>
              <a:rPr lang="en-US" sz="1600" b="1">
                <a:solidFill>
                  <a:schemeClr val="accent1"/>
                </a:solidFill>
              </a:rPr>
              <a:t>Get recommendations</a:t>
            </a:r>
          </a:p>
          <a:p>
            <a:pPr lvl="1"/>
            <a:r>
              <a:rPr lang="en-US" sz="1400">
                <a:solidFill>
                  <a:srgbClr val="717074"/>
                </a:solidFill>
              </a:rPr>
              <a:t>Reclaim unused capacity</a:t>
            </a:r>
          </a:p>
          <a:p>
            <a:pPr lvl="1"/>
            <a:r>
              <a:rPr lang="en-US" sz="1400">
                <a:solidFill>
                  <a:srgbClr val="717074"/>
                </a:solidFill>
              </a:rPr>
              <a:t>Add capacity in private cloud</a:t>
            </a:r>
          </a:p>
          <a:p>
            <a:pPr lvl="1"/>
            <a:r>
              <a:rPr lang="en-US" sz="1400">
                <a:solidFill>
                  <a:srgbClr val="717074"/>
                </a:solidFill>
              </a:rPr>
              <a:t>Run what-if scenario to migrate to public cloud</a:t>
            </a:r>
          </a:p>
          <a:p>
            <a:endParaRPr lang="en-US" sz="1600" b="1">
              <a:solidFill>
                <a:srgbClr val="0095D3"/>
              </a:solidFill>
            </a:endParaRPr>
          </a:p>
          <a:p>
            <a:endParaRPr lang="en-US" sz="1600">
              <a:solidFill>
                <a:srgbClr val="717074"/>
              </a:solidFill>
            </a:endParaRPr>
          </a:p>
          <a:p>
            <a:endParaRPr lang="en-US" sz="1600">
              <a:solidFill>
                <a:srgbClr val="717074"/>
              </a:solidFill>
            </a:endParaRPr>
          </a:p>
          <a:p>
            <a:pPr>
              <a:buFont typeface="Arial" panose="020B0604020202020204" pitchFamily="34" charset="0"/>
              <a:buNone/>
            </a:pPr>
            <a:endParaRPr lang="en-US" sz="1600">
              <a:solidFill>
                <a:srgbClr val="717074"/>
              </a:solidFill>
            </a:endParaRPr>
          </a:p>
          <a:p>
            <a:pPr>
              <a:buFont typeface="Arial" panose="020B0604020202020204" pitchFamily="34" charset="0"/>
              <a:buNone/>
            </a:pPr>
            <a:endParaRPr lang="en-US" sz="1600">
              <a:solidFill>
                <a:srgbClr val="717074"/>
              </a:solidFill>
            </a:endParaRPr>
          </a:p>
        </p:txBody>
      </p:sp>
      <p:pic>
        <p:nvPicPr>
          <p:cNvPr id="4" name="Picture 3">
            <a:extLst>
              <a:ext uri="{FF2B5EF4-FFF2-40B4-BE49-F238E27FC236}">
                <a16:creationId xmlns:a16="http://schemas.microsoft.com/office/drawing/2014/main" id="{666A3984-5660-4F54-983D-7861DCBE818A}"/>
              </a:ext>
            </a:extLst>
          </p:cNvPr>
          <p:cNvPicPr>
            <a:picLocks noChangeAspect="1"/>
          </p:cNvPicPr>
          <p:nvPr/>
        </p:nvPicPr>
        <p:blipFill>
          <a:blip r:embed="rId3"/>
          <a:stretch>
            <a:fillRect/>
          </a:stretch>
        </p:blipFill>
        <p:spPr>
          <a:xfrm>
            <a:off x="579808" y="1432100"/>
            <a:ext cx="7205435" cy="4614070"/>
          </a:xfrm>
          <a:prstGeom prst="rect">
            <a:avLst/>
          </a:prstGeom>
        </p:spPr>
      </p:pic>
      <p:sp>
        <p:nvSpPr>
          <p:cNvPr id="28" name="Rectangular Callout 27">
            <a:extLst>
              <a:ext uri="{FF2B5EF4-FFF2-40B4-BE49-F238E27FC236}">
                <a16:creationId xmlns:a16="http://schemas.microsoft.com/office/drawing/2014/main" id="{E6AE7C4F-FD2E-5440-B822-AE47674B270A}"/>
              </a:ext>
            </a:extLst>
          </p:cNvPr>
          <p:cNvSpPr/>
          <p:nvPr/>
        </p:nvSpPr>
        <p:spPr>
          <a:xfrm>
            <a:off x="6699265" y="3463967"/>
            <a:ext cx="1199300" cy="550336"/>
          </a:xfrm>
          <a:prstGeom prst="wedgeRectCallout">
            <a:avLst>
              <a:gd name="adj1" fmla="val -53692"/>
              <a:gd name="adj2" fmla="val -95752"/>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Projected Utilization</a:t>
            </a:r>
          </a:p>
        </p:txBody>
      </p:sp>
      <p:sp>
        <p:nvSpPr>
          <p:cNvPr id="11" name="Rectangular Callout 27">
            <a:extLst>
              <a:ext uri="{FF2B5EF4-FFF2-40B4-BE49-F238E27FC236}">
                <a16:creationId xmlns:a16="http://schemas.microsoft.com/office/drawing/2014/main" id="{99BAF2D1-D753-4E54-A355-D5F16DBDD464}"/>
              </a:ext>
            </a:extLst>
          </p:cNvPr>
          <p:cNvSpPr/>
          <p:nvPr/>
        </p:nvSpPr>
        <p:spPr>
          <a:xfrm>
            <a:off x="1943180" y="1270394"/>
            <a:ext cx="2723338" cy="550336"/>
          </a:xfrm>
          <a:prstGeom prst="wedgeRectCallout">
            <a:avLst>
              <a:gd name="adj1" fmla="val 12613"/>
              <a:gd name="adj2" fmla="val 119456"/>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Assess Capacity based on Demand and Allocation (Optional)</a:t>
            </a:r>
          </a:p>
        </p:txBody>
      </p:sp>
      <p:pic>
        <p:nvPicPr>
          <p:cNvPr id="5" name="Picture 4">
            <a:extLst>
              <a:ext uri="{FF2B5EF4-FFF2-40B4-BE49-F238E27FC236}">
                <a16:creationId xmlns:a16="http://schemas.microsoft.com/office/drawing/2014/main" id="{8CF11310-19B7-4EE0-B9A7-B0A387491A8C}"/>
              </a:ext>
            </a:extLst>
          </p:cNvPr>
          <p:cNvPicPr>
            <a:picLocks noChangeAspect="1"/>
          </p:cNvPicPr>
          <p:nvPr/>
        </p:nvPicPr>
        <p:blipFill>
          <a:blip r:embed="rId4"/>
          <a:stretch>
            <a:fillRect/>
          </a:stretch>
        </p:blipFill>
        <p:spPr>
          <a:xfrm>
            <a:off x="7250740" y="4743077"/>
            <a:ext cx="4358277" cy="1904820"/>
          </a:xfrm>
          <a:prstGeom prst="rect">
            <a:avLst/>
          </a:prstGeom>
        </p:spPr>
      </p:pic>
    </p:spTree>
    <p:extLst>
      <p:ext uri="{BB962C8B-B14F-4D97-AF65-F5344CB8AC3E}">
        <p14:creationId xmlns:p14="http://schemas.microsoft.com/office/powerpoint/2010/main" val="241850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31EC47-CEEC-4597-A3E1-D90B367A32F2}"/>
              </a:ext>
            </a:extLst>
          </p:cNvPr>
          <p:cNvPicPr>
            <a:picLocks noChangeAspect="1"/>
          </p:cNvPicPr>
          <p:nvPr/>
        </p:nvPicPr>
        <p:blipFill>
          <a:blip r:embed="rId3"/>
          <a:stretch>
            <a:fillRect/>
          </a:stretch>
        </p:blipFill>
        <p:spPr>
          <a:xfrm>
            <a:off x="339634" y="1094979"/>
            <a:ext cx="6750788" cy="3416061"/>
          </a:xfrm>
          <a:prstGeom prst="rect">
            <a:avLst/>
          </a:prstGeom>
        </p:spPr>
      </p:pic>
      <p:sp>
        <p:nvSpPr>
          <p:cNvPr id="12" name="TextBox 11"/>
          <p:cNvSpPr txBox="1"/>
          <p:nvPr/>
        </p:nvSpPr>
        <p:spPr>
          <a:xfrm>
            <a:off x="7376160" y="1094979"/>
            <a:ext cx="4580709" cy="5466076"/>
          </a:xfrm>
          <a:prstGeom prst="rect">
            <a:avLst/>
          </a:prstGeom>
          <a:noFill/>
        </p:spPr>
        <p:txBody>
          <a:bodyPr wrap="square" lIns="0" tIns="0" rIns="0" bIns="0" rtlCol="0">
            <a:noAutofit/>
          </a:bodyPr>
          <a:lstStyle/>
          <a:p>
            <a:r>
              <a:rPr lang="en-US" sz="1600" b="1" dirty="0">
                <a:solidFill>
                  <a:schemeClr val="accent1"/>
                </a:solidFill>
              </a:rPr>
              <a:t>Define Business Intent for Reclamation: </a:t>
            </a:r>
          </a:p>
          <a:p>
            <a:pPr marL="285750" indent="-285750">
              <a:buFont typeface="Arial" panose="020B0604020202020204" pitchFamily="34" charset="0"/>
              <a:buChar char="•"/>
            </a:pPr>
            <a:r>
              <a:rPr lang="en-US" sz="1600" dirty="0">
                <a:solidFill>
                  <a:srgbClr val="717074"/>
                </a:solidFill>
              </a:rPr>
              <a:t>Turn on or off cost savings on this dashboard. </a:t>
            </a:r>
          </a:p>
          <a:p>
            <a:pPr marL="285750" indent="-285750">
              <a:buFont typeface="Arial" panose="020B0604020202020204" pitchFamily="34" charset="0"/>
              <a:buChar char="•"/>
            </a:pPr>
            <a:r>
              <a:rPr lang="en-US" sz="1600" dirty="0">
                <a:solidFill>
                  <a:srgbClr val="717074"/>
                </a:solidFill>
              </a:rPr>
              <a:t>Specify your desired time requirements for reclamation</a:t>
            </a:r>
            <a:endParaRPr lang="en-US" sz="1600" b="1" dirty="0">
              <a:solidFill>
                <a:srgbClr val="717074"/>
              </a:solidFill>
            </a:endParaRPr>
          </a:p>
          <a:p>
            <a:endParaRPr lang="en-US" sz="1600" b="1" dirty="0">
              <a:solidFill>
                <a:schemeClr val="accent1"/>
              </a:solidFill>
            </a:endParaRPr>
          </a:p>
          <a:p>
            <a:r>
              <a:rPr lang="en-US" sz="1600" b="1" dirty="0">
                <a:solidFill>
                  <a:schemeClr val="accent1"/>
                </a:solidFill>
              </a:rPr>
              <a:t>Powered Off VMs</a:t>
            </a:r>
          </a:p>
          <a:p>
            <a:pPr marL="285750" indent="-285750">
              <a:buFont typeface="Arial" panose="020B0604020202020204" pitchFamily="34" charset="0"/>
              <a:buChar char="•"/>
            </a:pPr>
            <a:r>
              <a:rPr lang="en-US" sz="1600" dirty="0">
                <a:solidFill>
                  <a:srgbClr val="717074"/>
                </a:solidFill>
              </a:rPr>
              <a:t>VMs that have been continuously powered off during the defined period of time</a:t>
            </a:r>
          </a:p>
          <a:p>
            <a:endParaRPr lang="en-US" sz="1600" b="1" dirty="0">
              <a:solidFill>
                <a:schemeClr val="accent1"/>
              </a:solidFill>
            </a:endParaRPr>
          </a:p>
          <a:p>
            <a:r>
              <a:rPr lang="en-US" sz="1600" b="1" dirty="0">
                <a:solidFill>
                  <a:schemeClr val="accent1"/>
                </a:solidFill>
              </a:rPr>
              <a:t>Idle VMs</a:t>
            </a:r>
          </a:p>
          <a:p>
            <a:pPr marL="285750" indent="-285750">
              <a:buFont typeface="Arial" panose="020B0604020202020204" pitchFamily="34" charset="0"/>
              <a:buChar char="•"/>
            </a:pPr>
            <a:r>
              <a:rPr lang="en-US" sz="1600" dirty="0">
                <a:solidFill>
                  <a:srgbClr val="717074"/>
                </a:solidFill>
              </a:rPr>
              <a:t>VMs that have used no more than 100MHz CPU during the defined period of time</a:t>
            </a:r>
          </a:p>
          <a:p>
            <a:endParaRPr lang="en-US" sz="1600" b="1" dirty="0">
              <a:solidFill>
                <a:schemeClr val="accent1"/>
              </a:solidFill>
            </a:endParaRPr>
          </a:p>
          <a:p>
            <a:r>
              <a:rPr lang="en-US" sz="1600" b="1" dirty="0">
                <a:solidFill>
                  <a:schemeClr val="accent1"/>
                </a:solidFill>
              </a:rPr>
              <a:t>Snapshots</a:t>
            </a:r>
          </a:p>
          <a:p>
            <a:pPr marL="285750" indent="-285750">
              <a:buFont typeface="Arial" panose="020B0604020202020204" pitchFamily="34" charset="0"/>
              <a:buChar char="•"/>
            </a:pPr>
            <a:r>
              <a:rPr lang="en-US" sz="1600" dirty="0">
                <a:solidFill>
                  <a:srgbClr val="717074"/>
                </a:solidFill>
              </a:rPr>
              <a:t>VM snapshots that have existed for the entire defined period of time</a:t>
            </a:r>
          </a:p>
          <a:p>
            <a:endParaRPr lang="en-US" sz="1600" b="1" dirty="0">
              <a:solidFill>
                <a:schemeClr val="accent1"/>
              </a:solidFill>
            </a:endParaRPr>
          </a:p>
          <a:p>
            <a:r>
              <a:rPr lang="en-US" sz="1600" b="1" dirty="0">
                <a:solidFill>
                  <a:schemeClr val="accent1"/>
                </a:solidFill>
              </a:rPr>
              <a:t>Orphaned Disks</a:t>
            </a:r>
          </a:p>
          <a:p>
            <a:pPr marL="285750" indent="-285750">
              <a:buFont typeface="Arial" panose="020B0604020202020204" pitchFamily="34" charset="0"/>
              <a:buChar char="•"/>
            </a:pPr>
            <a:r>
              <a:rPr lang="en-US" sz="1600" dirty="0">
                <a:solidFill>
                  <a:srgbClr val="717074"/>
                </a:solidFill>
              </a:rPr>
              <a:t>VMDKs on datastores that aren’t connected to any registered VMs and have not been modified during the defined period of time</a:t>
            </a:r>
          </a:p>
          <a:p>
            <a:endParaRPr lang="en-US" sz="1600" b="1" dirty="0">
              <a:solidFill>
                <a:srgbClr val="0095D3"/>
              </a:solidFill>
            </a:endParaRPr>
          </a:p>
        </p:txBody>
      </p:sp>
      <p:pic>
        <p:nvPicPr>
          <p:cNvPr id="5" name="Picture 4">
            <a:extLst>
              <a:ext uri="{FF2B5EF4-FFF2-40B4-BE49-F238E27FC236}">
                <a16:creationId xmlns:a16="http://schemas.microsoft.com/office/drawing/2014/main" id="{E9F92348-1E00-4DC7-BABF-CE3B122776AA}"/>
              </a:ext>
            </a:extLst>
          </p:cNvPr>
          <p:cNvPicPr>
            <a:picLocks noChangeAspect="1"/>
          </p:cNvPicPr>
          <p:nvPr/>
        </p:nvPicPr>
        <p:blipFill>
          <a:blip r:embed="rId4"/>
          <a:stretch>
            <a:fillRect/>
          </a:stretch>
        </p:blipFill>
        <p:spPr>
          <a:xfrm>
            <a:off x="3856368" y="4276432"/>
            <a:ext cx="3234054" cy="2270003"/>
          </a:xfrm>
          <a:prstGeom prst="rect">
            <a:avLst/>
          </a:prstGeom>
        </p:spPr>
      </p:pic>
      <p:sp>
        <p:nvSpPr>
          <p:cNvPr id="9" name="Rectangular Callout 26">
            <a:extLst>
              <a:ext uri="{FF2B5EF4-FFF2-40B4-BE49-F238E27FC236}">
                <a16:creationId xmlns:a16="http://schemas.microsoft.com/office/drawing/2014/main" id="{8EB09550-A94E-410D-BB2F-8B05515B663F}"/>
              </a:ext>
            </a:extLst>
          </p:cNvPr>
          <p:cNvSpPr/>
          <p:nvPr/>
        </p:nvSpPr>
        <p:spPr>
          <a:xfrm>
            <a:off x="1512561" y="5032236"/>
            <a:ext cx="1994697" cy="931025"/>
          </a:xfrm>
          <a:prstGeom prst="wedgeRectCallout">
            <a:avLst>
              <a:gd name="adj1" fmla="val 67872"/>
              <a:gd name="adj2" fmla="val -24349"/>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t>How long before VMs get flagged as Reclaimable</a:t>
            </a:r>
          </a:p>
        </p:txBody>
      </p:sp>
      <p:sp>
        <p:nvSpPr>
          <p:cNvPr id="6" name="Title 5">
            <a:extLst>
              <a:ext uri="{FF2B5EF4-FFF2-40B4-BE49-F238E27FC236}">
                <a16:creationId xmlns:a16="http://schemas.microsoft.com/office/drawing/2014/main" id="{AC369C43-137E-45A8-8A87-D89F0D087392}"/>
              </a:ext>
            </a:extLst>
          </p:cNvPr>
          <p:cNvSpPr>
            <a:spLocks noGrp="1"/>
          </p:cNvSpPr>
          <p:nvPr>
            <p:ph type="title"/>
          </p:nvPr>
        </p:nvSpPr>
        <p:spPr/>
        <p:txBody>
          <a:bodyPr/>
          <a:lstStyle/>
          <a:p>
            <a:r>
              <a:rPr lang="en-US"/>
              <a:t>Reclaim Capacity and Automate Cost Savings</a:t>
            </a:r>
          </a:p>
        </p:txBody>
      </p:sp>
    </p:spTree>
    <p:extLst>
      <p:ext uri="{BB962C8B-B14F-4D97-AF65-F5344CB8AC3E}">
        <p14:creationId xmlns:p14="http://schemas.microsoft.com/office/powerpoint/2010/main" val="40772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F00C-6D69-4908-8F79-055DC0443D44}"/>
              </a:ext>
            </a:extLst>
          </p:cNvPr>
          <p:cNvSpPr>
            <a:spLocks noGrp="1"/>
          </p:cNvSpPr>
          <p:nvPr>
            <p:ph type="title"/>
          </p:nvPr>
        </p:nvSpPr>
        <p:spPr/>
        <p:txBody>
          <a:bodyPr/>
          <a:lstStyle/>
          <a:p>
            <a:r>
              <a:rPr lang="en-US"/>
              <a:t>Workload Optimization – Simplified Rightsizing</a:t>
            </a:r>
          </a:p>
        </p:txBody>
      </p:sp>
      <p:sp>
        <p:nvSpPr>
          <p:cNvPr id="3" name="Subtitle 2">
            <a:extLst>
              <a:ext uri="{FF2B5EF4-FFF2-40B4-BE49-F238E27FC236}">
                <a16:creationId xmlns:a16="http://schemas.microsoft.com/office/drawing/2014/main" id="{9F9BBE9A-2AB9-4157-B81A-53C919894DB7}"/>
              </a:ext>
            </a:extLst>
          </p:cNvPr>
          <p:cNvSpPr>
            <a:spLocks noGrp="1"/>
          </p:cNvSpPr>
          <p:nvPr>
            <p:ph type="subTitle" idx="10"/>
          </p:nvPr>
        </p:nvSpPr>
        <p:spPr/>
        <p:txBody>
          <a:bodyPr/>
          <a:lstStyle/>
          <a:p>
            <a:r>
              <a:rPr lang="en-US" dirty="0"/>
              <a:t>Because moving VMs can’t solve all your performance problems!</a:t>
            </a:r>
          </a:p>
        </p:txBody>
      </p:sp>
      <p:pic>
        <p:nvPicPr>
          <p:cNvPr id="6" name="Picture 5">
            <a:extLst>
              <a:ext uri="{FF2B5EF4-FFF2-40B4-BE49-F238E27FC236}">
                <a16:creationId xmlns:a16="http://schemas.microsoft.com/office/drawing/2014/main" id="{3EF1F9EB-5E7A-42C5-A9AD-B905FCD191F9}"/>
              </a:ext>
            </a:extLst>
          </p:cNvPr>
          <p:cNvPicPr>
            <a:picLocks noChangeAspect="1"/>
          </p:cNvPicPr>
          <p:nvPr/>
        </p:nvPicPr>
        <p:blipFill>
          <a:blip r:embed="rId3"/>
          <a:stretch>
            <a:fillRect/>
          </a:stretch>
        </p:blipFill>
        <p:spPr>
          <a:xfrm>
            <a:off x="3067050" y="1443236"/>
            <a:ext cx="8787086" cy="4630101"/>
          </a:xfrm>
          <a:prstGeom prst="rect">
            <a:avLst/>
          </a:prstGeom>
          <a:effectLst>
            <a:outerShdw blurRad="50800" dist="38100" dir="2700000" algn="tl" rotWithShape="0">
              <a:prstClr val="black">
                <a:alpha val="40000"/>
              </a:prstClr>
            </a:outerShdw>
          </a:effectLst>
        </p:spPr>
      </p:pic>
      <p:sp>
        <p:nvSpPr>
          <p:cNvPr id="7" name="Content Placeholder 1">
            <a:extLst>
              <a:ext uri="{FF2B5EF4-FFF2-40B4-BE49-F238E27FC236}">
                <a16:creationId xmlns:a16="http://schemas.microsoft.com/office/drawing/2014/main" id="{EBBDD812-A9D5-4EED-8471-7F37E9E4FE76}"/>
              </a:ext>
            </a:extLst>
          </p:cNvPr>
          <p:cNvSpPr txBox="1">
            <a:spLocks/>
          </p:cNvSpPr>
          <p:nvPr/>
        </p:nvSpPr>
        <p:spPr>
          <a:xfrm>
            <a:off x="276225" y="1443236"/>
            <a:ext cx="2790825" cy="46041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marR="0" lvl="0" indent="0" algn="l" defTabSz="914400" rtl="0" eaLnBrk="1" fontAlgn="auto" latinLnBrk="0" hangingPunct="1">
              <a:lnSpc>
                <a:spcPct val="90000"/>
              </a:lnSpc>
              <a:spcBef>
                <a:spcPts val="1800"/>
              </a:spcBef>
              <a:spcAft>
                <a:spcPts val="0"/>
              </a:spcAft>
              <a:buClr>
                <a:srgbClr val="717074">
                  <a:lumMod val="60000"/>
                  <a:lumOff val="40000"/>
                </a:srgbClr>
              </a:buClr>
              <a:buSzPct val="90000"/>
              <a:buFont typeface="Arial" panose="020B0604020202020204" pitchFamily="34" charset="0"/>
              <a:buChar char="​"/>
              <a:tabLst/>
              <a:defRPr/>
            </a:pPr>
            <a:r>
              <a:rPr kumimoji="0" lang="en-US" sz="1999" b="1" i="0" u="none" strike="noStrike" kern="1200" cap="none" spc="0" normalizeH="0" baseline="0" noProof="0" dirty="0">
                <a:ln>
                  <a:noFill/>
                </a:ln>
                <a:solidFill>
                  <a:srgbClr val="0095D3"/>
                </a:solidFill>
                <a:effectLst/>
                <a:uLnTx/>
                <a:uFillTx/>
                <a:latin typeface="Metropolis"/>
                <a:ea typeface="+mn-ea"/>
                <a:cs typeface="+mn-cs"/>
              </a:rPr>
              <a:t>Rightsizing UI</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Oversized and Undersized</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Launched from Optimize Performance left panel</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Uses the CDC header for context</a:t>
            </a:r>
          </a:p>
        </p:txBody>
      </p:sp>
    </p:spTree>
    <p:extLst>
      <p:ext uri="{BB962C8B-B14F-4D97-AF65-F5344CB8AC3E}">
        <p14:creationId xmlns:p14="http://schemas.microsoft.com/office/powerpoint/2010/main" val="220031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D1DF69A-1BE5-4420-B336-01B48E12A16C}"/>
              </a:ext>
            </a:extLst>
          </p:cNvPr>
          <p:cNvSpPr>
            <a:spLocks noGrp="1"/>
          </p:cNvSpPr>
          <p:nvPr>
            <p:ph type="subTitle" idx="10"/>
          </p:nvPr>
        </p:nvSpPr>
        <p:spPr/>
        <p:txBody>
          <a:bodyPr/>
          <a:lstStyle/>
          <a:p>
            <a:r>
              <a:rPr lang="en-US"/>
              <a:t>Plan and stack multiple scenarios to arrive at accurate capacity decisions</a:t>
            </a:r>
          </a:p>
        </p:txBody>
      </p:sp>
      <p:sp>
        <p:nvSpPr>
          <p:cNvPr id="3" name="Title 2">
            <a:extLst>
              <a:ext uri="{FF2B5EF4-FFF2-40B4-BE49-F238E27FC236}">
                <a16:creationId xmlns:a16="http://schemas.microsoft.com/office/drawing/2014/main" id="{4C39F6DB-E759-4CBA-902F-29A9B046AFEF}"/>
              </a:ext>
            </a:extLst>
          </p:cNvPr>
          <p:cNvSpPr>
            <a:spLocks noGrp="1"/>
          </p:cNvSpPr>
          <p:nvPr>
            <p:ph type="title"/>
          </p:nvPr>
        </p:nvSpPr>
        <p:spPr/>
        <p:txBody>
          <a:bodyPr/>
          <a:lstStyle/>
          <a:p>
            <a:r>
              <a:rPr lang="en-US"/>
              <a:t>Plan for future needs and datacenter migration scenarios</a:t>
            </a:r>
          </a:p>
        </p:txBody>
      </p:sp>
      <p:grpSp>
        <p:nvGrpSpPr>
          <p:cNvPr id="4" name="Group 3">
            <a:extLst>
              <a:ext uri="{FF2B5EF4-FFF2-40B4-BE49-F238E27FC236}">
                <a16:creationId xmlns:a16="http://schemas.microsoft.com/office/drawing/2014/main" id="{E67F8A0E-2DBF-4389-8BA9-727075DBE69D}"/>
              </a:ext>
            </a:extLst>
          </p:cNvPr>
          <p:cNvGrpSpPr/>
          <p:nvPr/>
        </p:nvGrpSpPr>
        <p:grpSpPr>
          <a:xfrm>
            <a:off x="579809" y="1318824"/>
            <a:ext cx="5236258" cy="5093216"/>
            <a:chOff x="579809" y="1318824"/>
            <a:chExt cx="5236258" cy="5093216"/>
          </a:xfrm>
        </p:grpSpPr>
        <p:grpSp>
          <p:nvGrpSpPr>
            <p:cNvPr id="361" name="Group 360">
              <a:extLst>
                <a:ext uri="{FF2B5EF4-FFF2-40B4-BE49-F238E27FC236}">
                  <a16:creationId xmlns:a16="http://schemas.microsoft.com/office/drawing/2014/main" id="{5A739787-BEE3-4861-9742-27D92C1AE2D4}"/>
                </a:ext>
              </a:extLst>
            </p:cNvPr>
            <p:cNvGrpSpPr>
              <a:grpSpLocks noChangeAspect="1"/>
            </p:cNvGrpSpPr>
            <p:nvPr/>
          </p:nvGrpSpPr>
          <p:grpSpPr>
            <a:xfrm>
              <a:off x="4461731" y="4816566"/>
              <a:ext cx="1352358" cy="1595474"/>
              <a:chOff x="882595" y="1582310"/>
              <a:chExt cx="2415870" cy="2850174"/>
            </a:xfrm>
            <a:solidFill>
              <a:schemeClr val="bg1">
                <a:lumMod val="95000"/>
                <a:alpha val="52000"/>
              </a:schemeClr>
            </a:solidFill>
          </p:grpSpPr>
          <p:grpSp>
            <p:nvGrpSpPr>
              <p:cNvPr id="362" name="Group 361">
                <a:extLst>
                  <a:ext uri="{FF2B5EF4-FFF2-40B4-BE49-F238E27FC236}">
                    <a16:creationId xmlns:a16="http://schemas.microsoft.com/office/drawing/2014/main" id="{A885F27A-B2BB-422A-813B-4C33EF36C958}"/>
                  </a:ext>
                </a:extLst>
              </p:cNvPr>
              <p:cNvGrpSpPr/>
              <p:nvPr/>
            </p:nvGrpSpPr>
            <p:grpSpPr>
              <a:xfrm>
                <a:off x="882595" y="1582310"/>
                <a:ext cx="2415870" cy="1516527"/>
                <a:chOff x="882595" y="1582310"/>
                <a:chExt cx="2415870" cy="1516527"/>
              </a:xfrm>
              <a:grpFill/>
            </p:grpSpPr>
            <p:grpSp>
              <p:nvGrpSpPr>
                <p:cNvPr id="394" name="Group 393">
                  <a:extLst>
                    <a:ext uri="{FF2B5EF4-FFF2-40B4-BE49-F238E27FC236}">
                      <a16:creationId xmlns:a16="http://schemas.microsoft.com/office/drawing/2014/main" id="{D73142A7-E793-40EF-A74F-3EAC53080444}"/>
                    </a:ext>
                  </a:extLst>
                </p:cNvPr>
                <p:cNvGrpSpPr/>
                <p:nvPr/>
              </p:nvGrpSpPr>
              <p:grpSpPr>
                <a:xfrm>
                  <a:off x="882595" y="1582310"/>
                  <a:ext cx="182880" cy="1516527"/>
                  <a:chOff x="882595" y="1582310"/>
                  <a:chExt cx="182880" cy="1516527"/>
                </a:xfrm>
                <a:grpFill/>
              </p:grpSpPr>
              <p:sp>
                <p:nvSpPr>
                  <p:cNvPr id="420" name="Oval 419">
                    <a:extLst>
                      <a:ext uri="{FF2B5EF4-FFF2-40B4-BE49-F238E27FC236}">
                        <a16:creationId xmlns:a16="http://schemas.microsoft.com/office/drawing/2014/main" id="{1D305989-1600-4BE2-ADE4-A123790B679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1" name="Oval 420">
                    <a:extLst>
                      <a:ext uri="{FF2B5EF4-FFF2-40B4-BE49-F238E27FC236}">
                        <a16:creationId xmlns:a16="http://schemas.microsoft.com/office/drawing/2014/main" id="{2934786B-90A9-40C2-8F14-BCC67CA5073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2" name="Oval 421">
                    <a:extLst>
                      <a:ext uri="{FF2B5EF4-FFF2-40B4-BE49-F238E27FC236}">
                        <a16:creationId xmlns:a16="http://schemas.microsoft.com/office/drawing/2014/main" id="{DF8D74E6-9951-45B7-83EF-7183619A8EE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3" name="Oval 422">
                    <a:extLst>
                      <a:ext uri="{FF2B5EF4-FFF2-40B4-BE49-F238E27FC236}">
                        <a16:creationId xmlns:a16="http://schemas.microsoft.com/office/drawing/2014/main" id="{FBF9783F-A5AA-4C09-9FF4-74E7DE7C189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5" name="Group 394">
                  <a:extLst>
                    <a:ext uri="{FF2B5EF4-FFF2-40B4-BE49-F238E27FC236}">
                      <a16:creationId xmlns:a16="http://schemas.microsoft.com/office/drawing/2014/main" id="{0C82DAC3-FB05-4612-9609-A2F07D1F22A5}"/>
                    </a:ext>
                  </a:extLst>
                </p:cNvPr>
                <p:cNvGrpSpPr/>
                <p:nvPr/>
              </p:nvGrpSpPr>
              <p:grpSpPr>
                <a:xfrm>
                  <a:off x="1329193" y="1582310"/>
                  <a:ext cx="182880" cy="1516527"/>
                  <a:chOff x="882595" y="1582310"/>
                  <a:chExt cx="182880" cy="1516527"/>
                </a:xfrm>
                <a:grpFill/>
              </p:grpSpPr>
              <p:sp>
                <p:nvSpPr>
                  <p:cNvPr id="416" name="Oval 415">
                    <a:extLst>
                      <a:ext uri="{FF2B5EF4-FFF2-40B4-BE49-F238E27FC236}">
                        <a16:creationId xmlns:a16="http://schemas.microsoft.com/office/drawing/2014/main" id="{851C6ECC-08FC-4977-8627-DBCD9379EAEE}"/>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7" name="Oval 416">
                    <a:extLst>
                      <a:ext uri="{FF2B5EF4-FFF2-40B4-BE49-F238E27FC236}">
                        <a16:creationId xmlns:a16="http://schemas.microsoft.com/office/drawing/2014/main" id="{A4A6A13E-236C-4D80-9A3B-79A1DC8FF5D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8" name="Oval 417">
                    <a:extLst>
                      <a:ext uri="{FF2B5EF4-FFF2-40B4-BE49-F238E27FC236}">
                        <a16:creationId xmlns:a16="http://schemas.microsoft.com/office/drawing/2014/main" id="{C8CF1F4A-B0BF-4168-ACCB-0C17E94CFA2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9" name="Oval 418">
                    <a:extLst>
                      <a:ext uri="{FF2B5EF4-FFF2-40B4-BE49-F238E27FC236}">
                        <a16:creationId xmlns:a16="http://schemas.microsoft.com/office/drawing/2014/main" id="{C08F88CC-53DB-4934-945A-F74E46A9DE3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6" name="Group 395">
                  <a:extLst>
                    <a:ext uri="{FF2B5EF4-FFF2-40B4-BE49-F238E27FC236}">
                      <a16:creationId xmlns:a16="http://schemas.microsoft.com/office/drawing/2014/main" id="{379D77E6-59FB-476E-9554-47F0308CCD8B}"/>
                    </a:ext>
                  </a:extLst>
                </p:cNvPr>
                <p:cNvGrpSpPr/>
                <p:nvPr/>
              </p:nvGrpSpPr>
              <p:grpSpPr>
                <a:xfrm>
                  <a:off x="1775791" y="1582310"/>
                  <a:ext cx="182880" cy="1516527"/>
                  <a:chOff x="882595" y="1582310"/>
                  <a:chExt cx="182880" cy="1516527"/>
                </a:xfrm>
                <a:grpFill/>
              </p:grpSpPr>
              <p:sp>
                <p:nvSpPr>
                  <p:cNvPr id="412" name="Oval 411">
                    <a:extLst>
                      <a:ext uri="{FF2B5EF4-FFF2-40B4-BE49-F238E27FC236}">
                        <a16:creationId xmlns:a16="http://schemas.microsoft.com/office/drawing/2014/main" id="{27726ADD-F056-4582-BD9A-EA4F3E78E144}"/>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3" name="Oval 412">
                    <a:extLst>
                      <a:ext uri="{FF2B5EF4-FFF2-40B4-BE49-F238E27FC236}">
                        <a16:creationId xmlns:a16="http://schemas.microsoft.com/office/drawing/2014/main" id="{100999E9-CBA3-4896-B775-6656E8AF61E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4" name="Oval 413">
                    <a:extLst>
                      <a:ext uri="{FF2B5EF4-FFF2-40B4-BE49-F238E27FC236}">
                        <a16:creationId xmlns:a16="http://schemas.microsoft.com/office/drawing/2014/main" id="{62BE597C-A200-4C92-BC03-DEF38CD2DF3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5" name="Oval 414">
                    <a:extLst>
                      <a:ext uri="{FF2B5EF4-FFF2-40B4-BE49-F238E27FC236}">
                        <a16:creationId xmlns:a16="http://schemas.microsoft.com/office/drawing/2014/main" id="{98925E10-3B60-48BA-BE5E-9B52158B7198}"/>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7" name="Group 396">
                  <a:extLst>
                    <a:ext uri="{FF2B5EF4-FFF2-40B4-BE49-F238E27FC236}">
                      <a16:creationId xmlns:a16="http://schemas.microsoft.com/office/drawing/2014/main" id="{6428ABC4-8C79-4065-8919-990E2435CB22}"/>
                    </a:ext>
                  </a:extLst>
                </p:cNvPr>
                <p:cNvGrpSpPr/>
                <p:nvPr/>
              </p:nvGrpSpPr>
              <p:grpSpPr>
                <a:xfrm>
                  <a:off x="2222389" y="1582310"/>
                  <a:ext cx="182880" cy="1516527"/>
                  <a:chOff x="882595" y="1582310"/>
                  <a:chExt cx="182880" cy="1516527"/>
                </a:xfrm>
                <a:grpFill/>
              </p:grpSpPr>
              <p:sp>
                <p:nvSpPr>
                  <p:cNvPr id="408" name="Oval 407">
                    <a:extLst>
                      <a:ext uri="{FF2B5EF4-FFF2-40B4-BE49-F238E27FC236}">
                        <a16:creationId xmlns:a16="http://schemas.microsoft.com/office/drawing/2014/main" id="{306EE90A-1040-4CA3-8C39-A464CF526F02}"/>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9" name="Oval 408">
                    <a:extLst>
                      <a:ext uri="{FF2B5EF4-FFF2-40B4-BE49-F238E27FC236}">
                        <a16:creationId xmlns:a16="http://schemas.microsoft.com/office/drawing/2014/main" id="{040CA30D-C412-45B4-8EB4-374CAAE8BB6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0" name="Oval 409">
                    <a:extLst>
                      <a:ext uri="{FF2B5EF4-FFF2-40B4-BE49-F238E27FC236}">
                        <a16:creationId xmlns:a16="http://schemas.microsoft.com/office/drawing/2014/main" id="{CEB0D736-0745-477F-83F1-F48B1A7503F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1" name="Oval 410">
                    <a:extLst>
                      <a:ext uri="{FF2B5EF4-FFF2-40B4-BE49-F238E27FC236}">
                        <a16:creationId xmlns:a16="http://schemas.microsoft.com/office/drawing/2014/main" id="{D3EF0EDF-00AF-47EE-B3F9-DC4EE0E01ADB}"/>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8" name="Group 397">
                  <a:extLst>
                    <a:ext uri="{FF2B5EF4-FFF2-40B4-BE49-F238E27FC236}">
                      <a16:creationId xmlns:a16="http://schemas.microsoft.com/office/drawing/2014/main" id="{3BBA013D-D204-4E4B-BF52-F59821A67AFD}"/>
                    </a:ext>
                  </a:extLst>
                </p:cNvPr>
                <p:cNvGrpSpPr/>
                <p:nvPr/>
              </p:nvGrpSpPr>
              <p:grpSpPr>
                <a:xfrm>
                  <a:off x="2668987" y="1582310"/>
                  <a:ext cx="182880" cy="1516527"/>
                  <a:chOff x="882595" y="1582310"/>
                  <a:chExt cx="182880" cy="1516527"/>
                </a:xfrm>
                <a:grpFill/>
              </p:grpSpPr>
              <p:sp>
                <p:nvSpPr>
                  <p:cNvPr id="404" name="Oval 403">
                    <a:extLst>
                      <a:ext uri="{FF2B5EF4-FFF2-40B4-BE49-F238E27FC236}">
                        <a16:creationId xmlns:a16="http://schemas.microsoft.com/office/drawing/2014/main" id="{AA0EBE7E-BFF1-49F1-B80D-DF3797311D78}"/>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5" name="Oval 404">
                    <a:extLst>
                      <a:ext uri="{FF2B5EF4-FFF2-40B4-BE49-F238E27FC236}">
                        <a16:creationId xmlns:a16="http://schemas.microsoft.com/office/drawing/2014/main" id="{60CE6716-E59F-418F-B1DC-006F77FA4DD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6" name="Oval 405">
                    <a:extLst>
                      <a:ext uri="{FF2B5EF4-FFF2-40B4-BE49-F238E27FC236}">
                        <a16:creationId xmlns:a16="http://schemas.microsoft.com/office/drawing/2014/main" id="{5ECFD072-847B-4FEE-B7BC-1CABC48C385F}"/>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7" name="Oval 406">
                    <a:extLst>
                      <a:ext uri="{FF2B5EF4-FFF2-40B4-BE49-F238E27FC236}">
                        <a16:creationId xmlns:a16="http://schemas.microsoft.com/office/drawing/2014/main" id="{44452584-762F-4D9D-82F6-0CBAE674A6B5}"/>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9" name="Group 398">
                  <a:extLst>
                    <a:ext uri="{FF2B5EF4-FFF2-40B4-BE49-F238E27FC236}">
                      <a16:creationId xmlns:a16="http://schemas.microsoft.com/office/drawing/2014/main" id="{CAE2DEBE-8B10-405C-A9AC-34F24CD335C4}"/>
                    </a:ext>
                  </a:extLst>
                </p:cNvPr>
                <p:cNvGrpSpPr/>
                <p:nvPr/>
              </p:nvGrpSpPr>
              <p:grpSpPr>
                <a:xfrm>
                  <a:off x="3115585" y="1582310"/>
                  <a:ext cx="182880" cy="1516527"/>
                  <a:chOff x="882595" y="1582310"/>
                  <a:chExt cx="182880" cy="1516527"/>
                </a:xfrm>
                <a:grpFill/>
              </p:grpSpPr>
              <p:sp>
                <p:nvSpPr>
                  <p:cNvPr id="400" name="Oval 399">
                    <a:extLst>
                      <a:ext uri="{FF2B5EF4-FFF2-40B4-BE49-F238E27FC236}">
                        <a16:creationId xmlns:a16="http://schemas.microsoft.com/office/drawing/2014/main" id="{2BBB81FC-4DD7-4FF1-8CCC-488092377E6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1" name="Oval 400">
                    <a:extLst>
                      <a:ext uri="{FF2B5EF4-FFF2-40B4-BE49-F238E27FC236}">
                        <a16:creationId xmlns:a16="http://schemas.microsoft.com/office/drawing/2014/main" id="{B0B509E5-4AF6-4F04-AA8B-9995DFAE9F7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2" name="Oval 401">
                    <a:extLst>
                      <a:ext uri="{FF2B5EF4-FFF2-40B4-BE49-F238E27FC236}">
                        <a16:creationId xmlns:a16="http://schemas.microsoft.com/office/drawing/2014/main" id="{CCA2BB68-94F9-4788-AF17-B95D8AC5894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3" name="Oval 402">
                    <a:extLst>
                      <a:ext uri="{FF2B5EF4-FFF2-40B4-BE49-F238E27FC236}">
                        <a16:creationId xmlns:a16="http://schemas.microsoft.com/office/drawing/2014/main" id="{12A19B80-21B6-4B32-8E2A-E2864437B88A}"/>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363" name="Group 362">
                <a:extLst>
                  <a:ext uri="{FF2B5EF4-FFF2-40B4-BE49-F238E27FC236}">
                    <a16:creationId xmlns:a16="http://schemas.microsoft.com/office/drawing/2014/main" id="{101D62B7-2026-4A63-9C3C-66E3DFBD5692}"/>
                  </a:ext>
                </a:extLst>
              </p:cNvPr>
              <p:cNvGrpSpPr/>
              <p:nvPr/>
            </p:nvGrpSpPr>
            <p:grpSpPr>
              <a:xfrm>
                <a:off x="882595" y="2915957"/>
                <a:ext cx="2415870" cy="1516527"/>
                <a:chOff x="882595" y="1582310"/>
                <a:chExt cx="2415870" cy="1516527"/>
              </a:xfrm>
              <a:grpFill/>
            </p:grpSpPr>
            <p:grpSp>
              <p:nvGrpSpPr>
                <p:cNvPr id="364" name="Group 363">
                  <a:extLst>
                    <a:ext uri="{FF2B5EF4-FFF2-40B4-BE49-F238E27FC236}">
                      <a16:creationId xmlns:a16="http://schemas.microsoft.com/office/drawing/2014/main" id="{F779A7D3-7B43-4372-8173-AC479D9DF8E4}"/>
                    </a:ext>
                  </a:extLst>
                </p:cNvPr>
                <p:cNvGrpSpPr/>
                <p:nvPr/>
              </p:nvGrpSpPr>
              <p:grpSpPr>
                <a:xfrm>
                  <a:off x="882595" y="1582310"/>
                  <a:ext cx="182880" cy="1516527"/>
                  <a:chOff x="882595" y="1582310"/>
                  <a:chExt cx="182880" cy="1516527"/>
                </a:xfrm>
                <a:grpFill/>
              </p:grpSpPr>
              <p:sp>
                <p:nvSpPr>
                  <p:cNvPr id="390" name="Oval 389">
                    <a:extLst>
                      <a:ext uri="{FF2B5EF4-FFF2-40B4-BE49-F238E27FC236}">
                        <a16:creationId xmlns:a16="http://schemas.microsoft.com/office/drawing/2014/main" id="{C2CB6556-54B7-4A2A-B968-AB68A54A041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1" name="Oval 390">
                    <a:extLst>
                      <a:ext uri="{FF2B5EF4-FFF2-40B4-BE49-F238E27FC236}">
                        <a16:creationId xmlns:a16="http://schemas.microsoft.com/office/drawing/2014/main" id="{8CD6EED2-14DE-4A40-A94D-9332A9009B69}"/>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2" name="Oval 391">
                    <a:extLst>
                      <a:ext uri="{FF2B5EF4-FFF2-40B4-BE49-F238E27FC236}">
                        <a16:creationId xmlns:a16="http://schemas.microsoft.com/office/drawing/2014/main" id="{7CED02D8-D2AF-4903-9B49-858D5317CD5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3" name="Oval 392">
                    <a:extLst>
                      <a:ext uri="{FF2B5EF4-FFF2-40B4-BE49-F238E27FC236}">
                        <a16:creationId xmlns:a16="http://schemas.microsoft.com/office/drawing/2014/main" id="{9A46408D-EEA0-4665-A1A2-66F755B1651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5" name="Group 364">
                  <a:extLst>
                    <a:ext uri="{FF2B5EF4-FFF2-40B4-BE49-F238E27FC236}">
                      <a16:creationId xmlns:a16="http://schemas.microsoft.com/office/drawing/2014/main" id="{402CDD0D-0F2E-4AAB-9566-0839D51EF02E}"/>
                    </a:ext>
                  </a:extLst>
                </p:cNvPr>
                <p:cNvGrpSpPr/>
                <p:nvPr/>
              </p:nvGrpSpPr>
              <p:grpSpPr>
                <a:xfrm>
                  <a:off x="1329193" y="1582310"/>
                  <a:ext cx="182880" cy="1516527"/>
                  <a:chOff x="882595" y="1582310"/>
                  <a:chExt cx="182880" cy="1516527"/>
                </a:xfrm>
                <a:grpFill/>
              </p:grpSpPr>
              <p:sp>
                <p:nvSpPr>
                  <p:cNvPr id="386" name="Oval 385">
                    <a:extLst>
                      <a:ext uri="{FF2B5EF4-FFF2-40B4-BE49-F238E27FC236}">
                        <a16:creationId xmlns:a16="http://schemas.microsoft.com/office/drawing/2014/main" id="{8B71F37A-0E91-4A92-8C1C-220643612E4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7" name="Oval 386">
                    <a:extLst>
                      <a:ext uri="{FF2B5EF4-FFF2-40B4-BE49-F238E27FC236}">
                        <a16:creationId xmlns:a16="http://schemas.microsoft.com/office/drawing/2014/main" id="{FEF4B9FD-4C31-48F5-907D-089BAAC10CAD}"/>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8" name="Oval 387">
                    <a:extLst>
                      <a:ext uri="{FF2B5EF4-FFF2-40B4-BE49-F238E27FC236}">
                        <a16:creationId xmlns:a16="http://schemas.microsoft.com/office/drawing/2014/main" id="{360B1296-C732-4A97-ACD2-FBA51D80920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9" name="Oval 388">
                    <a:extLst>
                      <a:ext uri="{FF2B5EF4-FFF2-40B4-BE49-F238E27FC236}">
                        <a16:creationId xmlns:a16="http://schemas.microsoft.com/office/drawing/2014/main" id="{D6253C90-51A3-4D18-913A-13314B2073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6" name="Group 365">
                  <a:extLst>
                    <a:ext uri="{FF2B5EF4-FFF2-40B4-BE49-F238E27FC236}">
                      <a16:creationId xmlns:a16="http://schemas.microsoft.com/office/drawing/2014/main" id="{2E3A976D-121A-4E5B-9533-26A5F26DE6BB}"/>
                    </a:ext>
                  </a:extLst>
                </p:cNvPr>
                <p:cNvGrpSpPr/>
                <p:nvPr/>
              </p:nvGrpSpPr>
              <p:grpSpPr>
                <a:xfrm>
                  <a:off x="1775791" y="1582310"/>
                  <a:ext cx="182880" cy="1516527"/>
                  <a:chOff x="882595" y="1582310"/>
                  <a:chExt cx="182880" cy="1516527"/>
                </a:xfrm>
                <a:grpFill/>
              </p:grpSpPr>
              <p:sp>
                <p:nvSpPr>
                  <p:cNvPr id="382" name="Oval 381">
                    <a:extLst>
                      <a:ext uri="{FF2B5EF4-FFF2-40B4-BE49-F238E27FC236}">
                        <a16:creationId xmlns:a16="http://schemas.microsoft.com/office/drawing/2014/main" id="{8163B365-77DC-4EB0-9140-933C3FC2511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3" name="Oval 382">
                    <a:extLst>
                      <a:ext uri="{FF2B5EF4-FFF2-40B4-BE49-F238E27FC236}">
                        <a16:creationId xmlns:a16="http://schemas.microsoft.com/office/drawing/2014/main" id="{8B22C8AC-4E82-4BDF-B227-4F008A2C6CF8}"/>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4" name="Oval 383">
                    <a:extLst>
                      <a:ext uri="{FF2B5EF4-FFF2-40B4-BE49-F238E27FC236}">
                        <a16:creationId xmlns:a16="http://schemas.microsoft.com/office/drawing/2014/main" id="{39265CAF-3A5E-4DFB-BA95-BDBD084A593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5" name="Oval 384">
                    <a:extLst>
                      <a:ext uri="{FF2B5EF4-FFF2-40B4-BE49-F238E27FC236}">
                        <a16:creationId xmlns:a16="http://schemas.microsoft.com/office/drawing/2014/main" id="{D427A085-7BAE-46DD-9CAF-8B224D0C90E9}"/>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7" name="Group 366">
                  <a:extLst>
                    <a:ext uri="{FF2B5EF4-FFF2-40B4-BE49-F238E27FC236}">
                      <a16:creationId xmlns:a16="http://schemas.microsoft.com/office/drawing/2014/main" id="{60918EC4-D1DC-40FB-A712-951F0A1C2BD1}"/>
                    </a:ext>
                  </a:extLst>
                </p:cNvPr>
                <p:cNvGrpSpPr/>
                <p:nvPr/>
              </p:nvGrpSpPr>
              <p:grpSpPr>
                <a:xfrm>
                  <a:off x="2222389" y="1582310"/>
                  <a:ext cx="182880" cy="1516527"/>
                  <a:chOff x="882595" y="1582310"/>
                  <a:chExt cx="182880" cy="1516527"/>
                </a:xfrm>
                <a:grpFill/>
              </p:grpSpPr>
              <p:sp>
                <p:nvSpPr>
                  <p:cNvPr id="378" name="Oval 377">
                    <a:extLst>
                      <a:ext uri="{FF2B5EF4-FFF2-40B4-BE49-F238E27FC236}">
                        <a16:creationId xmlns:a16="http://schemas.microsoft.com/office/drawing/2014/main" id="{5602AECB-E7E8-4D48-8D81-4B36429AD7A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9" name="Oval 378">
                    <a:extLst>
                      <a:ext uri="{FF2B5EF4-FFF2-40B4-BE49-F238E27FC236}">
                        <a16:creationId xmlns:a16="http://schemas.microsoft.com/office/drawing/2014/main" id="{1D38B772-626B-4952-887D-FB460E7453C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0" name="Oval 379">
                    <a:extLst>
                      <a:ext uri="{FF2B5EF4-FFF2-40B4-BE49-F238E27FC236}">
                        <a16:creationId xmlns:a16="http://schemas.microsoft.com/office/drawing/2014/main" id="{34624556-DC9F-4BB6-83E3-5B26DE57A10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1" name="Oval 380">
                    <a:extLst>
                      <a:ext uri="{FF2B5EF4-FFF2-40B4-BE49-F238E27FC236}">
                        <a16:creationId xmlns:a16="http://schemas.microsoft.com/office/drawing/2014/main" id="{67462B3F-DF13-464C-8F08-50EF4901CF9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8" name="Group 367">
                  <a:extLst>
                    <a:ext uri="{FF2B5EF4-FFF2-40B4-BE49-F238E27FC236}">
                      <a16:creationId xmlns:a16="http://schemas.microsoft.com/office/drawing/2014/main" id="{74B6B524-108E-44F4-9DCC-705EF4550DB3}"/>
                    </a:ext>
                  </a:extLst>
                </p:cNvPr>
                <p:cNvGrpSpPr/>
                <p:nvPr/>
              </p:nvGrpSpPr>
              <p:grpSpPr>
                <a:xfrm>
                  <a:off x="2668987" y="1582310"/>
                  <a:ext cx="182880" cy="1516527"/>
                  <a:chOff x="882595" y="1582310"/>
                  <a:chExt cx="182880" cy="1516527"/>
                </a:xfrm>
                <a:grpFill/>
              </p:grpSpPr>
              <p:sp>
                <p:nvSpPr>
                  <p:cNvPr id="374" name="Oval 373">
                    <a:extLst>
                      <a:ext uri="{FF2B5EF4-FFF2-40B4-BE49-F238E27FC236}">
                        <a16:creationId xmlns:a16="http://schemas.microsoft.com/office/drawing/2014/main" id="{6F02720C-37E0-4E93-981D-FD7C42525B5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5" name="Oval 374">
                    <a:extLst>
                      <a:ext uri="{FF2B5EF4-FFF2-40B4-BE49-F238E27FC236}">
                        <a16:creationId xmlns:a16="http://schemas.microsoft.com/office/drawing/2014/main" id="{11DABBE4-38B6-4004-A9A1-2392051E988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6" name="Oval 375">
                    <a:extLst>
                      <a:ext uri="{FF2B5EF4-FFF2-40B4-BE49-F238E27FC236}">
                        <a16:creationId xmlns:a16="http://schemas.microsoft.com/office/drawing/2014/main" id="{BC6A68FE-4E89-494C-8E20-75B7FA4AF3D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7" name="Oval 376">
                    <a:extLst>
                      <a:ext uri="{FF2B5EF4-FFF2-40B4-BE49-F238E27FC236}">
                        <a16:creationId xmlns:a16="http://schemas.microsoft.com/office/drawing/2014/main" id="{E7A69AC3-0D5F-40CF-AE2A-1FDC17864396}"/>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9" name="Group 368">
                  <a:extLst>
                    <a:ext uri="{FF2B5EF4-FFF2-40B4-BE49-F238E27FC236}">
                      <a16:creationId xmlns:a16="http://schemas.microsoft.com/office/drawing/2014/main" id="{6794D4AF-3BA5-4CA8-BC7A-C4672C317BB9}"/>
                    </a:ext>
                  </a:extLst>
                </p:cNvPr>
                <p:cNvGrpSpPr/>
                <p:nvPr/>
              </p:nvGrpSpPr>
              <p:grpSpPr>
                <a:xfrm>
                  <a:off x="3115585" y="1582310"/>
                  <a:ext cx="182880" cy="1516527"/>
                  <a:chOff x="882595" y="1582310"/>
                  <a:chExt cx="182880" cy="1516527"/>
                </a:xfrm>
                <a:grpFill/>
              </p:grpSpPr>
              <p:sp>
                <p:nvSpPr>
                  <p:cNvPr id="370" name="Oval 369">
                    <a:extLst>
                      <a:ext uri="{FF2B5EF4-FFF2-40B4-BE49-F238E27FC236}">
                        <a16:creationId xmlns:a16="http://schemas.microsoft.com/office/drawing/2014/main" id="{3CF0BDFB-0937-4721-8345-E99EDDD08FAD}"/>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1" name="Oval 370">
                    <a:extLst>
                      <a:ext uri="{FF2B5EF4-FFF2-40B4-BE49-F238E27FC236}">
                        <a16:creationId xmlns:a16="http://schemas.microsoft.com/office/drawing/2014/main" id="{7683B62F-F565-4EE3-9090-A3E4CF18647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2" name="Oval 371">
                    <a:extLst>
                      <a:ext uri="{FF2B5EF4-FFF2-40B4-BE49-F238E27FC236}">
                        <a16:creationId xmlns:a16="http://schemas.microsoft.com/office/drawing/2014/main" id="{86EA0360-053C-4F7A-85DA-44E5F112FF4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3" name="Oval 372">
                    <a:extLst>
                      <a:ext uri="{FF2B5EF4-FFF2-40B4-BE49-F238E27FC236}">
                        <a16:creationId xmlns:a16="http://schemas.microsoft.com/office/drawing/2014/main" id="{6F1A21E6-FB07-462A-8FC5-6CD765E26912}"/>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grpSp>
          <p:nvGrpSpPr>
            <p:cNvPr id="487" name="Group 486">
              <a:extLst>
                <a:ext uri="{FF2B5EF4-FFF2-40B4-BE49-F238E27FC236}">
                  <a16:creationId xmlns:a16="http://schemas.microsoft.com/office/drawing/2014/main" id="{F3168C72-4B23-4415-A01A-EA530FF693B1}"/>
                </a:ext>
              </a:extLst>
            </p:cNvPr>
            <p:cNvGrpSpPr>
              <a:grpSpLocks noChangeAspect="1"/>
            </p:cNvGrpSpPr>
            <p:nvPr/>
          </p:nvGrpSpPr>
          <p:grpSpPr>
            <a:xfrm>
              <a:off x="4463709" y="3095139"/>
              <a:ext cx="1352358" cy="1595474"/>
              <a:chOff x="882595" y="1582310"/>
              <a:chExt cx="2415870" cy="2850174"/>
            </a:xfrm>
            <a:solidFill>
              <a:schemeClr val="bg1">
                <a:lumMod val="95000"/>
                <a:alpha val="52000"/>
              </a:schemeClr>
            </a:solidFill>
          </p:grpSpPr>
          <p:grpSp>
            <p:nvGrpSpPr>
              <p:cNvPr id="488" name="Group 487">
                <a:extLst>
                  <a:ext uri="{FF2B5EF4-FFF2-40B4-BE49-F238E27FC236}">
                    <a16:creationId xmlns:a16="http://schemas.microsoft.com/office/drawing/2014/main" id="{A39E6F72-0522-4371-BE3D-B4DEDCB555EB}"/>
                  </a:ext>
                </a:extLst>
              </p:cNvPr>
              <p:cNvGrpSpPr/>
              <p:nvPr/>
            </p:nvGrpSpPr>
            <p:grpSpPr>
              <a:xfrm>
                <a:off x="882595" y="1582310"/>
                <a:ext cx="2415870" cy="1516527"/>
                <a:chOff x="882595" y="1582310"/>
                <a:chExt cx="2415870" cy="1516527"/>
              </a:xfrm>
              <a:grpFill/>
            </p:grpSpPr>
            <p:grpSp>
              <p:nvGrpSpPr>
                <p:cNvPr id="520" name="Group 519">
                  <a:extLst>
                    <a:ext uri="{FF2B5EF4-FFF2-40B4-BE49-F238E27FC236}">
                      <a16:creationId xmlns:a16="http://schemas.microsoft.com/office/drawing/2014/main" id="{2A661C1D-8440-4B30-8F7D-660DDD34B1F0}"/>
                    </a:ext>
                  </a:extLst>
                </p:cNvPr>
                <p:cNvGrpSpPr/>
                <p:nvPr/>
              </p:nvGrpSpPr>
              <p:grpSpPr>
                <a:xfrm>
                  <a:off x="882595" y="1582310"/>
                  <a:ext cx="182880" cy="1516527"/>
                  <a:chOff x="882595" y="1582310"/>
                  <a:chExt cx="182880" cy="1516527"/>
                </a:xfrm>
                <a:grpFill/>
              </p:grpSpPr>
              <p:sp>
                <p:nvSpPr>
                  <p:cNvPr id="546" name="Oval 545">
                    <a:extLst>
                      <a:ext uri="{FF2B5EF4-FFF2-40B4-BE49-F238E27FC236}">
                        <a16:creationId xmlns:a16="http://schemas.microsoft.com/office/drawing/2014/main" id="{4A0C50DF-D4C6-4CD9-BA03-B8C74245558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7" name="Oval 546">
                    <a:extLst>
                      <a:ext uri="{FF2B5EF4-FFF2-40B4-BE49-F238E27FC236}">
                        <a16:creationId xmlns:a16="http://schemas.microsoft.com/office/drawing/2014/main" id="{50EF210C-7682-475A-821B-36D50781639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8" name="Oval 547">
                    <a:extLst>
                      <a:ext uri="{FF2B5EF4-FFF2-40B4-BE49-F238E27FC236}">
                        <a16:creationId xmlns:a16="http://schemas.microsoft.com/office/drawing/2014/main" id="{1AC65C76-7ED8-4B3F-BAD2-A8C151B656D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9" name="Oval 548">
                    <a:extLst>
                      <a:ext uri="{FF2B5EF4-FFF2-40B4-BE49-F238E27FC236}">
                        <a16:creationId xmlns:a16="http://schemas.microsoft.com/office/drawing/2014/main" id="{7D1720C5-B3BC-4699-B610-0D62482F8BB2}"/>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1" name="Group 520">
                  <a:extLst>
                    <a:ext uri="{FF2B5EF4-FFF2-40B4-BE49-F238E27FC236}">
                      <a16:creationId xmlns:a16="http://schemas.microsoft.com/office/drawing/2014/main" id="{1B8F5B1A-2DAE-4792-9336-4465DB8744AC}"/>
                    </a:ext>
                  </a:extLst>
                </p:cNvPr>
                <p:cNvGrpSpPr/>
                <p:nvPr/>
              </p:nvGrpSpPr>
              <p:grpSpPr>
                <a:xfrm>
                  <a:off x="1329193" y="1582310"/>
                  <a:ext cx="182880" cy="1516527"/>
                  <a:chOff x="882595" y="1582310"/>
                  <a:chExt cx="182880" cy="1516527"/>
                </a:xfrm>
                <a:grpFill/>
              </p:grpSpPr>
              <p:sp>
                <p:nvSpPr>
                  <p:cNvPr id="542" name="Oval 541">
                    <a:extLst>
                      <a:ext uri="{FF2B5EF4-FFF2-40B4-BE49-F238E27FC236}">
                        <a16:creationId xmlns:a16="http://schemas.microsoft.com/office/drawing/2014/main" id="{CFB4ADA2-41F1-494A-947B-D246955637F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3" name="Oval 542">
                    <a:extLst>
                      <a:ext uri="{FF2B5EF4-FFF2-40B4-BE49-F238E27FC236}">
                        <a16:creationId xmlns:a16="http://schemas.microsoft.com/office/drawing/2014/main" id="{F4B86E07-67C7-4932-AC5E-8986A3A17078}"/>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4" name="Oval 543">
                    <a:extLst>
                      <a:ext uri="{FF2B5EF4-FFF2-40B4-BE49-F238E27FC236}">
                        <a16:creationId xmlns:a16="http://schemas.microsoft.com/office/drawing/2014/main" id="{BC3FB0F9-FFFA-4E2F-A446-03DFCDB76B4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5" name="Oval 544">
                    <a:extLst>
                      <a:ext uri="{FF2B5EF4-FFF2-40B4-BE49-F238E27FC236}">
                        <a16:creationId xmlns:a16="http://schemas.microsoft.com/office/drawing/2014/main" id="{1EEF6F83-9A89-4E77-BDFE-3F5CAB8DF8A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2" name="Group 521">
                  <a:extLst>
                    <a:ext uri="{FF2B5EF4-FFF2-40B4-BE49-F238E27FC236}">
                      <a16:creationId xmlns:a16="http://schemas.microsoft.com/office/drawing/2014/main" id="{FC2F6295-9D35-4829-A9C3-8FE85F84093C}"/>
                    </a:ext>
                  </a:extLst>
                </p:cNvPr>
                <p:cNvGrpSpPr/>
                <p:nvPr/>
              </p:nvGrpSpPr>
              <p:grpSpPr>
                <a:xfrm>
                  <a:off x="1775791" y="1582310"/>
                  <a:ext cx="182880" cy="1516527"/>
                  <a:chOff x="882595" y="1582310"/>
                  <a:chExt cx="182880" cy="1516527"/>
                </a:xfrm>
                <a:grpFill/>
              </p:grpSpPr>
              <p:sp>
                <p:nvSpPr>
                  <p:cNvPr id="538" name="Oval 537">
                    <a:extLst>
                      <a:ext uri="{FF2B5EF4-FFF2-40B4-BE49-F238E27FC236}">
                        <a16:creationId xmlns:a16="http://schemas.microsoft.com/office/drawing/2014/main" id="{14230C59-91FF-4A64-8899-C176E3C388F6}"/>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9" name="Oval 538">
                    <a:extLst>
                      <a:ext uri="{FF2B5EF4-FFF2-40B4-BE49-F238E27FC236}">
                        <a16:creationId xmlns:a16="http://schemas.microsoft.com/office/drawing/2014/main" id="{D4F7AA60-47C8-4BAF-B1AA-D721DD0C1A2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0" name="Oval 539">
                    <a:extLst>
                      <a:ext uri="{FF2B5EF4-FFF2-40B4-BE49-F238E27FC236}">
                        <a16:creationId xmlns:a16="http://schemas.microsoft.com/office/drawing/2014/main" id="{6937B50B-B199-4B6F-9397-B7B883965EB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1" name="Oval 540">
                    <a:extLst>
                      <a:ext uri="{FF2B5EF4-FFF2-40B4-BE49-F238E27FC236}">
                        <a16:creationId xmlns:a16="http://schemas.microsoft.com/office/drawing/2014/main" id="{B8167F26-AD0F-4AEC-8746-B3CA0528896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3" name="Group 522">
                  <a:extLst>
                    <a:ext uri="{FF2B5EF4-FFF2-40B4-BE49-F238E27FC236}">
                      <a16:creationId xmlns:a16="http://schemas.microsoft.com/office/drawing/2014/main" id="{B671DEC7-16B5-4B62-86C0-9E4AE601FEAE}"/>
                    </a:ext>
                  </a:extLst>
                </p:cNvPr>
                <p:cNvGrpSpPr/>
                <p:nvPr/>
              </p:nvGrpSpPr>
              <p:grpSpPr>
                <a:xfrm>
                  <a:off x="2222389" y="1582310"/>
                  <a:ext cx="182880" cy="1516527"/>
                  <a:chOff x="882595" y="1582310"/>
                  <a:chExt cx="182880" cy="1516527"/>
                </a:xfrm>
                <a:grpFill/>
              </p:grpSpPr>
              <p:sp>
                <p:nvSpPr>
                  <p:cNvPr id="534" name="Oval 533">
                    <a:extLst>
                      <a:ext uri="{FF2B5EF4-FFF2-40B4-BE49-F238E27FC236}">
                        <a16:creationId xmlns:a16="http://schemas.microsoft.com/office/drawing/2014/main" id="{BA04ADDC-2C73-4B3C-8752-7A700B42FAB9}"/>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5" name="Oval 534">
                    <a:extLst>
                      <a:ext uri="{FF2B5EF4-FFF2-40B4-BE49-F238E27FC236}">
                        <a16:creationId xmlns:a16="http://schemas.microsoft.com/office/drawing/2014/main" id="{41CB0303-ED4C-4E8E-AC29-D7DAD10A153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6" name="Oval 535">
                    <a:extLst>
                      <a:ext uri="{FF2B5EF4-FFF2-40B4-BE49-F238E27FC236}">
                        <a16:creationId xmlns:a16="http://schemas.microsoft.com/office/drawing/2014/main" id="{16AEB4FB-C945-4911-AF5B-2CD4944251A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7" name="Oval 536">
                    <a:extLst>
                      <a:ext uri="{FF2B5EF4-FFF2-40B4-BE49-F238E27FC236}">
                        <a16:creationId xmlns:a16="http://schemas.microsoft.com/office/drawing/2014/main" id="{DDEE3761-489D-4EC2-AA9B-507B066C6485}"/>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4" name="Group 523">
                  <a:extLst>
                    <a:ext uri="{FF2B5EF4-FFF2-40B4-BE49-F238E27FC236}">
                      <a16:creationId xmlns:a16="http://schemas.microsoft.com/office/drawing/2014/main" id="{0C9CC6CC-7AE8-45AC-ACC7-76C7B757CD6A}"/>
                    </a:ext>
                  </a:extLst>
                </p:cNvPr>
                <p:cNvGrpSpPr/>
                <p:nvPr/>
              </p:nvGrpSpPr>
              <p:grpSpPr>
                <a:xfrm>
                  <a:off x="2668987" y="1582310"/>
                  <a:ext cx="182880" cy="1516527"/>
                  <a:chOff x="882595" y="1582310"/>
                  <a:chExt cx="182880" cy="1516527"/>
                </a:xfrm>
                <a:grpFill/>
              </p:grpSpPr>
              <p:sp>
                <p:nvSpPr>
                  <p:cNvPr id="530" name="Oval 529">
                    <a:extLst>
                      <a:ext uri="{FF2B5EF4-FFF2-40B4-BE49-F238E27FC236}">
                        <a16:creationId xmlns:a16="http://schemas.microsoft.com/office/drawing/2014/main" id="{7B60A254-FB6D-4DC2-964D-1080EE85AAD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1" name="Oval 530">
                    <a:extLst>
                      <a:ext uri="{FF2B5EF4-FFF2-40B4-BE49-F238E27FC236}">
                        <a16:creationId xmlns:a16="http://schemas.microsoft.com/office/drawing/2014/main" id="{67D9BA27-B9FB-44E9-915C-DB5E3E02AC6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2" name="Oval 531">
                    <a:extLst>
                      <a:ext uri="{FF2B5EF4-FFF2-40B4-BE49-F238E27FC236}">
                        <a16:creationId xmlns:a16="http://schemas.microsoft.com/office/drawing/2014/main" id="{3BF2C8EE-CAA9-456D-8697-E405EAD4F9A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3" name="Oval 532">
                    <a:extLst>
                      <a:ext uri="{FF2B5EF4-FFF2-40B4-BE49-F238E27FC236}">
                        <a16:creationId xmlns:a16="http://schemas.microsoft.com/office/drawing/2014/main" id="{4DAAA0DE-6110-40F6-85A1-147F429742B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5" name="Group 524">
                  <a:extLst>
                    <a:ext uri="{FF2B5EF4-FFF2-40B4-BE49-F238E27FC236}">
                      <a16:creationId xmlns:a16="http://schemas.microsoft.com/office/drawing/2014/main" id="{106B3B55-10D9-41A9-AB31-CB20D1653EDB}"/>
                    </a:ext>
                  </a:extLst>
                </p:cNvPr>
                <p:cNvGrpSpPr/>
                <p:nvPr/>
              </p:nvGrpSpPr>
              <p:grpSpPr>
                <a:xfrm>
                  <a:off x="3115585" y="1582310"/>
                  <a:ext cx="182880" cy="1516527"/>
                  <a:chOff x="882595" y="1582310"/>
                  <a:chExt cx="182880" cy="1516527"/>
                </a:xfrm>
                <a:grpFill/>
              </p:grpSpPr>
              <p:sp>
                <p:nvSpPr>
                  <p:cNvPr id="526" name="Oval 525">
                    <a:extLst>
                      <a:ext uri="{FF2B5EF4-FFF2-40B4-BE49-F238E27FC236}">
                        <a16:creationId xmlns:a16="http://schemas.microsoft.com/office/drawing/2014/main" id="{10CD59BB-DBD4-4095-A98D-7DABBB4BF67E}"/>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7" name="Oval 526">
                    <a:extLst>
                      <a:ext uri="{FF2B5EF4-FFF2-40B4-BE49-F238E27FC236}">
                        <a16:creationId xmlns:a16="http://schemas.microsoft.com/office/drawing/2014/main" id="{037E9B89-01C7-4D3F-83B9-496073C62506}"/>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8" name="Oval 527">
                    <a:extLst>
                      <a:ext uri="{FF2B5EF4-FFF2-40B4-BE49-F238E27FC236}">
                        <a16:creationId xmlns:a16="http://schemas.microsoft.com/office/drawing/2014/main" id="{2D330035-A33F-4579-AD22-0C82390D5711}"/>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9" name="Oval 528">
                    <a:extLst>
                      <a:ext uri="{FF2B5EF4-FFF2-40B4-BE49-F238E27FC236}">
                        <a16:creationId xmlns:a16="http://schemas.microsoft.com/office/drawing/2014/main" id="{5E57EC39-07B7-4EEC-BA48-FB6EE05E37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489" name="Group 488">
                <a:extLst>
                  <a:ext uri="{FF2B5EF4-FFF2-40B4-BE49-F238E27FC236}">
                    <a16:creationId xmlns:a16="http://schemas.microsoft.com/office/drawing/2014/main" id="{7FF41296-997B-4E6F-BC4B-338C0E070FA6}"/>
                  </a:ext>
                </a:extLst>
              </p:cNvPr>
              <p:cNvGrpSpPr/>
              <p:nvPr/>
            </p:nvGrpSpPr>
            <p:grpSpPr>
              <a:xfrm>
                <a:off x="882595" y="2915957"/>
                <a:ext cx="2415870" cy="1516527"/>
                <a:chOff x="882595" y="1582310"/>
                <a:chExt cx="2415870" cy="1516527"/>
              </a:xfrm>
              <a:grpFill/>
            </p:grpSpPr>
            <p:grpSp>
              <p:nvGrpSpPr>
                <p:cNvPr id="490" name="Group 489">
                  <a:extLst>
                    <a:ext uri="{FF2B5EF4-FFF2-40B4-BE49-F238E27FC236}">
                      <a16:creationId xmlns:a16="http://schemas.microsoft.com/office/drawing/2014/main" id="{958E9F48-49CB-4BCF-9602-1AF40707BAC7}"/>
                    </a:ext>
                  </a:extLst>
                </p:cNvPr>
                <p:cNvGrpSpPr/>
                <p:nvPr/>
              </p:nvGrpSpPr>
              <p:grpSpPr>
                <a:xfrm>
                  <a:off x="882595" y="1582310"/>
                  <a:ext cx="182880" cy="1516527"/>
                  <a:chOff x="882595" y="1582310"/>
                  <a:chExt cx="182880" cy="1516527"/>
                </a:xfrm>
                <a:grpFill/>
              </p:grpSpPr>
              <p:sp>
                <p:nvSpPr>
                  <p:cNvPr id="516" name="Oval 515">
                    <a:extLst>
                      <a:ext uri="{FF2B5EF4-FFF2-40B4-BE49-F238E27FC236}">
                        <a16:creationId xmlns:a16="http://schemas.microsoft.com/office/drawing/2014/main" id="{8ED319F3-79BF-4981-9AAF-CCB4347C0CB3}"/>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7" name="Oval 516">
                    <a:extLst>
                      <a:ext uri="{FF2B5EF4-FFF2-40B4-BE49-F238E27FC236}">
                        <a16:creationId xmlns:a16="http://schemas.microsoft.com/office/drawing/2014/main" id="{37C7A3E1-0D04-4BE3-8DA3-F9828DABE5D7}"/>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8" name="Oval 517">
                    <a:extLst>
                      <a:ext uri="{FF2B5EF4-FFF2-40B4-BE49-F238E27FC236}">
                        <a16:creationId xmlns:a16="http://schemas.microsoft.com/office/drawing/2014/main" id="{C9E5CA7A-CAFA-4920-B821-310235BE8062}"/>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9" name="Oval 518">
                    <a:extLst>
                      <a:ext uri="{FF2B5EF4-FFF2-40B4-BE49-F238E27FC236}">
                        <a16:creationId xmlns:a16="http://schemas.microsoft.com/office/drawing/2014/main" id="{C1FD5FAF-B322-4E7A-AA3D-25E5D4BA17C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1" name="Group 490">
                  <a:extLst>
                    <a:ext uri="{FF2B5EF4-FFF2-40B4-BE49-F238E27FC236}">
                      <a16:creationId xmlns:a16="http://schemas.microsoft.com/office/drawing/2014/main" id="{6F06752C-3D9C-4FAB-80FC-194901C09988}"/>
                    </a:ext>
                  </a:extLst>
                </p:cNvPr>
                <p:cNvGrpSpPr/>
                <p:nvPr/>
              </p:nvGrpSpPr>
              <p:grpSpPr>
                <a:xfrm>
                  <a:off x="1329193" y="1582310"/>
                  <a:ext cx="182880" cy="1516527"/>
                  <a:chOff x="882595" y="1582310"/>
                  <a:chExt cx="182880" cy="1516527"/>
                </a:xfrm>
                <a:grpFill/>
              </p:grpSpPr>
              <p:sp>
                <p:nvSpPr>
                  <p:cNvPr id="512" name="Oval 511">
                    <a:extLst>
                      <a:ext uri="{FF2B5EF4-FFF2-40B4-BE49-F238E27FC236}">
                        <a16:creationId xmlns:a16="http://schemas.microsoft.com/office/drawing/2014/main" id="{A2116588-D076-4794-8C3F-97A4D9BD983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3" name="Oval 512">
                    <a:extLst>
                      <a:ext uri="{FF2B5EF4-FFF2-40B4-BE49-F238E27FC236}">
                        <a16:creationId xmlns:a16="http://schemas.microsoft.com/office/drawing/2014/main" id="{FDC1E519-C5F7-407F-8184-F873406ED96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4" name="Oval 513">
                    <a:extLst>
                      <a:ext uri="{FF2B5EF4-FFF2-40B4-BE49-F238E27FC236}">
                        <a16:creationId xmlns:a16="http://schemas.microsoft.com/office/drawing/2014/main" id="{183EC5AC-2B5D-4058-BABA-B5FF5EED4D1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5" name="Oval 514">
                    <a:extLst>
                      <a:ext uri="{FF2B5EF4-FFF2-40B4-BE49-F238E27FC236}">
                        <a16:creationId xmlns:a16="http://schemas.microsoft.com/office/drawing/2014/main" id="{E3950A37-FF7D-4A49-A862-C6ADF98979A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2" name="Group 491">
                  <a:extLst>
                    <a:ext uri="{FF2B5EF4-FFF2-40B4-BE49-F238E27FC236}">
                      <a16:creationId xmlns:a16="http://schemas.microsoft.com/office/drawing/2014/main" id="{07C466E7-EE2C-4CA1-B231-2CAD74E5C5A7}"/>
                    </a:ext>
                  </a:extLst>
                </p:cNvPr>
                <p:cNvGrpSpPr/>
                <p:nvPr/>
              </p:nvGrpSpPr>
              <p:grpSpPr>
                <a:xfrm>
                  <a:off x="1775791" y="1582310"/>
                  <a:ext cx="182880" cy="1516527"/>
                  <a:chOff x="882595" y="1582310"/>
                  <a:chExt cx="182880" cy="1516527"/>
                </a:xfrm>
                <a:grpFill/>
              </p:grpSpPr>
              <p:sp>
                <p:nvSpPr>
                  <p:cNvPr id="508" name="Oval 507">
                    <a:extLst>
                      <a:ext uri="{FF2B5EF4-FFF2-40B4-BE49-F238E27FC236}">
                        <a16:creationId xmlns:a16="http://schemas.microsoft.com/office/drawing/2014/main" id="{921EFE62-0F59-4F82-BAE3-0ED554BB9E0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9" name="Oval 508">
                    <a:extLst>
                      <a:ext uri="{FF2B5EF4-FFF2-40B4-BE49-F238E27FC236}">
                        <a16:creationId xmlns:a16="http://schemas.microsoft.com/office/drawing/2014/main" id="{FDE530FB-3B17-45EE-A643-27D19C670EBD}"/>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0" name="Oval 509">
                    <a:extLst>
                      <a:ext uri="{FF2B5EF4-FFF2-40B4-BE49-F238E27FC236}">
                        <a16:creationId xmlns:a16="http://schemas.microsoft.com/office/drawing/2014/main" id="{E4483B64-9109-4521-81ED-FFC91132384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1" name="Oval 510">
                    <a:extLst>
                      <a:ext uri="{FF2B5EF4-FFF2-40B4-BE49-F238E27FC236}">
                        <a16:creationId xmlns:a16="http://schemas.microsoft.com/office/drawing/2014/main" id="{A108E7A4-4B0B-4AE8-A569-C6DD80DE8560}"/>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3" name="Group 492">
                  <a:extLst>
                    <a:ext uri="{FF2B5EF4-FFF2-40B4-BE49-F238E27FC236}">
                      <a16:creationId xmlns:a16="http://schemas.microsoft.com/office/drawing/2014/main" id="{E842E32C-1A3D-4A09-A4B5-22E5DB9211BA}"/>
                    </a:ext>
                  </a:extLst>
                </p:cNvPr>
                <p:cNvGrpSpPr/>
                <p:nvPr/>
              </p:nvGrpSpPr>
              <p:grpSpPr>
                <a:xfrm>
                  <a:off x="2222389" y="1582310"/>
                  <a:ext cx="182880" cy="1516527"/>
                  <a:chOff x="882595" y="1582310"/>
                  <a:chExt cx="182880" cy="1516527"/>
                </a:xfrm>
                <a:grpFill/>
              </p:grpSpPr>
              <p:sp>
                <p:nvSpPr>
                  <p:cNvPr id="504" name="Oval 503">
                    <a:extLst>
                      <a:ext uri="{FF2B5EF4-FFF2-40B4-BE49-F238E27FC236}">
                        <a16:creationId xmlns:a16="http://schemas.microsoft.com/office/drawing/2014/main" id="{E9999006-D79B-4538-AB00-5F273BA8CDC4}"/>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5" name="Oval 504">
                    <a:extLst>
                      <a:ext uri="{FF2B5EF4-FFF2-40B4-BE49-F238E27FC236}">
                        <a16:creationId xmlns:a16="http://schemas.microsoft.com/office/drawing/2014/main" id="{2BA70B72-9984-4724-9CF1-E351F35FC6B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6" name="Oval 505">
                    <a:extLst>
                      <a:ext uri="{FF2B5EF4-FFF2-40B4-BE49-F238E27FC236}">
                        <a16:creationId xmlns:a16="http://schemas.microsoft.com/office/drawing/2014/main" id="{4CE559F0-2513-439E-9033-D3CAD4F6D0C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7" name="Oval 506">
                    <a:extLst>
                      <a:ext uri="{FF2B5EF4-FFF2-40B4-BE49-F238E27FC236}">
                        <a16:creationId xmlns:a16="http://schemas.microsoft.com/office/drawing/2014/main" id="{24612A8E-3857-49D1-AB9E-22D5CEB2FDC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4" name="Group 493">
                  <a:extLst>
                    <a:ext uri="{FF2B5EF4-FFF2-40B4-BE49-F238E27FC236}">
                      <a16:creationId xmlns:a16="http://schemas.microsoft.com/office/drawing/2014/main" id="{A94B60EA-3C4C-4723-80C4-C29B81FB3E3E}"/>
                    </a:ext>
                  </a:extLst>
                </p:cNvPr>
                <p:cNvGrpSpPr/>
                <p:nvPr/>
              </p:nvGrpSpPr>
              <p:grpSpPr>
                <a:xfrm>
                  <a:off x="2668987" y="1582310"/>
                  <a:ext cx="182880" cy="1516527"/>
                  <a:chOff x="882595" y="1582310"/>
                  <a:chExt cx="182880" cy="1516527"/>
                </a:xfrm>
                <a:grpFill/>
              </p:grpSpPr>
              <p:sp>
                <p:nvSpPr>
                  <p:cNvPr id="500" name="Oval 499">
                    <a:extLst>
                      <a:ext uri="{FF2B5EF4-FFF2-40B4-BE49-F238E27FC236}">
                        <a16:creationId xmlns:a16="http://schemas.microsoft.com/office/drawing/2014/main" id="{43304ACA-FC65-4C0C-91A7-05DC9B09D67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1" name="Oval 500">
                    <a:extLst>
                      <a:ext uri="{FF2B5EF4-FFF2-40B4-BE49-F238E27FC236}">
                        <a16:creationId xmlns:a16="http://schemas.microsoft.com/office/drawing/2014/main" id="{CED833D5-9B6D-438C-ADA9-6477660664D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2" name="Oval 501">
                    <a:extLst>
                      <a:ext uri="{FF2B5EF4-FFF2-40B4-BE49-F238E27FC236}">
                        <a16:creationId xmlns:a16="http://schemas.microsoft.com/office/drawing/2014/main" id="{49B192FF-799B-4AFF-9E55-DA551B487A1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3" name="Oval 502">
                    <a:extLst>
                      <a:ext uri="{FF2B5EF4-FFF2-40B4-BE49-F238E27FC236}">
                        <a16:creationId xmlns:a16="http://schemas.microsoft.com/office/drawing/2014/main" id="{29C91E64-6A73-46D9-8693-9EA2E10B3E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5" name="Group 494">
                  <a:extLst>
                    <a:ext uri="{FF2B5EF4-FFF2-40B4-BE49-F238E27FC236}">
                      <a16:creationId xmlns:a16="http://schemas.microsoft.com/office/drawing/2014/main" id="{5EA69CF4-55DA-42B2-BCDF-8D7A389F0DF9}"/>
                    </a:ext>
                  </a:extLst>
                </p:cNvPr>
                <p:cNvGrpSpPr/>
                <p:nvPr/>
              </p:nvGrpSpPr>
              <p:grpSpPr>
                <a:xfrm>
                  <a:off x="3115585" y="1582310"/>
                  <a:ext cx="182880" cy="1516527"/>
                  <a:chOff x="882595" y="1582310"/>
                  <a:chExt cx="182880" cy="1516527"/>
                </a:xfrm>
                <a:grpFill/>
              </p:grpSpPr>
              <p:sp>
                <p:nvSpPr>
                  <p:cNvPr id="496" name="Oval 495">
                    <a:extLst>
                      <a:ext uri="{FF2B5EF4-FFF2-40B4-BE49-F238E27FC236}">
                        <a16:creationId xmlns:a16="http://schemas.microsoft.com/office/drawing/2014/main" id="{7715DE8F-924A-4DA3-A1DB-0AAA4DAF5FB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7" name="Oval 496">
                    <a:extLst>
                      <a:ext uri="{FF2B5EF4-FFF2-40B4-BE49-F238E27FC236}">
                        <a16:creationId xmlns:a16="http://schemas.microsoft.com/office/drawing/2014/main" id="{7388AD26-FF7D-4405-83E7-697294BEC41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8" name="Oval 497">
                    <a:extLst>
                      <a:ext uri="{FF2B5EF4-FFF2-40B4-BE49-F238E27FC236}">
                        <a16:creationId xmlns:a16="http://schemas.microsoft.com/office/drawing/2014/main" id="{65A283FA-3351-4C6C-B5E8-5BF2774A384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9" name="Oval 498">
                    <a:extLst>
                      <a:ext uri="{FF2B5EF4-FFF2-40B4-BE49-F238E27FC236}">
                        <a16:creationId xmlns:a16="http://schemas.microsoft.com/office/drawing/2014/main" id="{55987960-4775-4AD1-91CA-1CCC4AE9B14B}"/>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grpSp>
          <p:nvGrpSpPr>
            <p:cNvPr id="424" name="Group 423">
              <a:extLst>
                <a:ext uri="{FF2B5EF4-FFF2-40B4-BE49-F238E27FC236}">
                  <a16:creationId xmlns:a16="http://schemas.microsoft.com/office/drawing/2014/main" id="{84E9A0BC-562E-4290-ADE5-A4E41C88E5EA}"/>
                </a:ext>
              </a:extLst>
            </p:cNvPr>
            <p:cNvGrpSpPr>
              <a:grpSpLocks noChangeAspect="1"/>
            </p:cNvGrpSpPr>
            <p:nvPr/>
          </p:nvGrpSpPr>
          <p:grpSpPr>
            <a:xfrm>
              <a:off x="4463709" y="1318824"/>
              <a:ext cx="1352358" cy="1595474"/>
              <a:chOff x="882595" y="1582310"/>
              <a:chExt cx="2415870" cy="2850174"/>
            </a:xfrm>
            <a:solidFill>
              <a:schemeClr val="bg1">
                <a:lumMod val="95000"/>
                <a:alpha val="52000"/>
              </a:schemeClr>
            </a:solidFill>
          </p:grpSpPr>
          <p:grpSp>
            <p:nvGrpSpPr>
              <p:cNvPr id="425" name="Group 424">
                <a:extLst>
                  <a:ext uri="{FF2B5EF4-FFF2-40B4-BE49-F238E27FC236}">
                    <a16:creationId xmlns:a16="http://schemas.microsoft.com/office/drawing/2014/main" id="{307C3E6C-77DD-4026-A1A3-CEF040EB6F31}"/>
                  </a:ext>
                </a:extLst>
              </p:cNvPr>
              <p:cNvGrpSpPr/>
              <p:nvPr/>
            </p:nvGrpSpPr>
            <p:grpSpPr>
              <a:xfrm>
                <a:off x="882595" y="1582310"/>
                <a:ext cx="2415870" cy="1516527"/>
                <a:chOff x="882595" y="1582310"/>
                <a:chExt cx="2415870" cy="1516527"/>
              </a:xfrm>
              <a:grpFill/>
            </p:grpSpPr>
            <p:grpSp>
              <p:nvGrpSpPr>
                <p:cNvPr id="457" name="Group 456">
                  <a:extLst>
                    <a:ext uri="{FF2B5EF4-FFF2-40B4-BE49-F238E27FC236}">
                      <a16:creationId xmlns:a16="http://schemas.microsoft.com/office/drawing/2014/main" id="{95CB114F-1E54-48F4-9B2E-4CED372AA76C}"/>
                    </a:ext>
                  </a:extLst>
                </p:cNvPr>
                <p:cNvGrpSpPr/>
                <p:nvPr/>
              </p:nvGrpSpPr>
              <p:grpSpPr>
                <a:xfrm>
                  <a:off x="882595" y="1582310"/>
                  <a:ext cx="182880" cy="1516527"/>
                  <a:chOff x="882595" y="1582310"/>
                  <a:chExt cx="182880" cy="1516527"/>
                </a:xfrm>
                <a:grpFill/>
              </p:grpSpPr>
              <p:sp>
                <p:nvSpPr>
                  <p:cNvPr id="483" name="Oval 482">
                    <a:extLst>
                      <a:ext uri="{FF2B5EF4-FFF2-40B4-BE49-F238E27FC236}">
                        <a16:creationId xmlns:a16="http://schemas.microsoft.com/office/drawing/2014/main" id="{1537CC65-AE25-4DE8-8663-F446F9B7E977}"/>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4" name="Oval 483">
                    <a:extLst>
                      <a:ext uri="{FF2B5EF4-FFF2-40B4-BE49-F238E27FC236}">
                        <a16:creationId xmlns:a16="http://schemas.microsoft.com/office/drawing/2014/main" id="{CEDC4A2B-2FC8-4ADA-90F2-E20B52D5D0C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5" name="Oval 484">
                    <a:extLst>
                      <a:ext uri="{FF2B5EF4-FFF2-40B4-BE49-F238E27FC236}">
                        <a16:creationId xmlns:a16="http://schemas.microsoft.com/office/drawing/2014/main" id="{F5CD59E6-C306-46BE-9823-E8965D8B1E7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6" name="Oval 485">
                    <a:extLst>
                      <a:ext uri="{FF2B5EF4-FFF2-40B4-BE49-F238E27FC236}">
                        <a16:creationId xmlns:a16="http://schemas.microsoft.com/office/drawing/2014/main" id="{8B4EBEBD-B136-44D7-BD40-2DA321EB931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58" name="Group 457">
                  <a:extLst>
                    <a:ext uri="{FF2B5EF4-FFF2-40B4-BE49-F238E27FC236}">
                      <a16:creationId xmlns:a16="http://schemas.microsoft.com/office/drawing/2014/main" id="{C9F319CB-2FF1-49F5-AA45-4B08CBBB1BB4}"/>
                    </a:ext>
                  </a:extLst>
                </p:cNvPr>
                <p:cNvGrpSpPr/>
                <p:nvPr/>
              </p:nvGrpSpPr>
              <p:grpSpPr>
                <a:xfrm>
                  <a:off x="1329193" y="1582310"/>
                  <a:ext cx="182880" cy="1516527"/>
                  <a:chOff x="882595" y="1582310"/>
                  <a:chExt cx="182880" cy="1516527"/>
                </a:xfrm>
                <a:grpFill/>
              </p:grpSpPr>
              <p:sp>
                <p:nvSpPr>
                  <p:cNvPr id="479" name="Oval 478">
                    <a:extLst>
                      <a:ext uri="{FF2B5EF4-FFF2-40B4-BE49-F238E27FC236}">
                        <a16:creationId xmlns:a16="http://schemas.microsoft.com/office/drawing/2014/main" id="{EDBE356F-0D30-431C-917E-BF9C1CA3F27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0" name="Oval 479">
                    <a:extLst>
                      <a:ext uri="{FF2B5EF4-FFF2-40B4-BE49-F238E27FC236}">
                        <a16:creationId xmlns:a16="http://schemas.microsoft.com/office/drawing/2014/main" id="{69258D19-1501-4614-874C-D1247CAE422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1" name="Oval 480">
                    <a:extLst>
                      <a:ext uri="{FF2B5EF4-FFF2-40B4-BE49-F238E27FC236}">
                        <a16:creationId xmlns:a16="http://schemas.microsoft.com/office/drawing/2014/main" id="{F9A044E1-AEE8-46E7-A1D0-467463C2740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2" name="Oval 481">
                    <a:extLst>
                      <a:ext uri="{FF2B5EF4-FFF2-40B4-BE49-F238E27FC236}">
                        <a16:creationId xmlns:a16="http://schemas.microsoft.com/office/drawing/2014/main" id="{2FCF8579-F21C-4479-BDD9-592CD3C6B68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59" name="Group 458">
                  <a:extLst>
                    <a:ext uri="{FF2B5EF4-FFF2-40B4-BE49-F238E27FC236}">
                      <a16:creationId xmlns:a16="http://schemas.microsoft.com/office/drawing/2014/main" id="{BC7160B3-AD78-49AD-B1BE-7DA169051446}"/>
                    </a:ext>
                  </a:extLst>
                </p:cNvPr>
                <p:cNvGrpSpPr/>
                <p:nvPr/>
              </p:nvGrpSpPr>
              <p:grpSpPr>
                <a:xfrm>
                  <a:off x="1775791" y="1582310"/>
                  <a:ext cx="182880" cy="1516527"/>
                  <a:chOff x="882595" y="1582310"/>
                  <a:chExt cx="182880" cy="1516527"/>
                </a:xfrm>
                <a:grpFill/>
              </p:grpSpPr>
              <p:sp>
                <p:nvSpPr>
                  <p:cNvPr id="475" name="Oval 474">
                    <a:extLst>
                      <a:ext uri="{FF2B5EF4-FFF2-40B4-BE49-F238E27FC236}">
                        <a16:creationId xmlns:a16="http://schemas.microsoft.com/office/drawing/2014/main" id="{5F698931-D133-4F8B-AA47-CA50DB6362E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6" name="Oval 475">
                    <a:extLst>
                      <a:ext uri="{FF2B5EF4-FFF2-40B4-BE49-F238E27FC236}">
                        <a16:creationId xmlns:a16="http://schemas.microsoft.com/office/drawing/2014/main" id="{C7F466B0-CEB6-4C27-A9FB-F63D364BA77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7" name="Oval 476">
                    <a:extLst>
                      <a:ext uri="{FF2B5EF4-FFF2-40B4-BE49-F238E27FC236}">
                        <a16:creationId xmlns:a16="http://schemas.microsoft.com/office/drawing/2014/main" id="{19CA6E5B-8B2D-4CB5-A788-B8CFB36719B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8" name="Oval 477">
                    <a:extLst>
                      <a:ext uri="{FF2B5EF4-FFF2-40B4-BE49-F238E27FC236}">
                        <a16:creationId xmlns:a16="http://schemas.microsoft.com/office/drawing/2014/main" id="{8D85867D-2146-46B8-846B-A9D9916F9E7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0" name="Group 459">
                  <a:extLst>
                    <a:ext uri="{FF2B5EF4-FFF2-40B4-BE49-F238E27FC236}">
                      <a16:creationId xmlns:a16="http://schemas.microsoft.com/office/drawing/2014/main" id="{AE901C61-57B0-49E9-B170-EC931A2D8E9B}"/>
                    </a:ext>
                  </a:extLst>
                </p:cNvPr>
                <p:cNvGrpSpPr/>
                <p:nvPr/>
              </p:nvGrpSpPr>
              <p:grpSpPr>
                <a:xfrm>
                  <a:off x="2222389" y="1582310"/>
                  <a:ext cx="182880" cy="1516527"/>
                  <a:chOff x="882595" y="1582310"/>
                  <a:chExt cx="182880" cy="1516527"/>
                </a:xfrm>
                <a:grpFill/>
              </p:grpSpPr>
              <p:sp>
                <p:nvSpPr>
                  <p:cNvPr id="471" name="Oval 470">
                    <a:extLst>
                      <a:ext uri="{FF2B5EF4-FFF2-40B4-BE49-F238E27FC236}">
                        <a16:creationId xmlns:a16="http://schemas.microsoft.com/office/drawing/2014/main" id="{C2967068-4BF2-42D9-BF82-A304746C3C1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2" name="Oval 471">
                    <a:extLst>
                      <a:ext uri="{FF2B5EF4-FFF2-40B4-BE49-F238E27FC236}">
                        <a16:creationId xmlns:a16="http://schemas.microsoft.com/office/drawing/2014/main" id="{7B7955EC-A8C8-421E-8536-5C48E0FBC3C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3" name="Oval 472">
                    <a:extLst>
                      <a:ext uri="{FF2B5EF4-FFF2-40B4-BE49-F238E27FC236}">
                        <a16:creationId xmlns:a16="http://schemas.microsoft.com/office/drawing/2014/main" id="{9DE98E28-B309-48D2-B345-A991FEA22651}"/>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4" name="Oval 473">
                    <a:extLst>
                      <a:ext uri="{FF2B5EF4-FFF2-40B4-BE49-F238E27FC236}">
                        <a16:creationId xmlns:a16="http://schemas.microsoft.com/office/drawing/2014/main" id="{F4ECF355-A70B-45C8-990C-AE13B964B400}"/>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1" name="Group 460">
                  <a:extLst>
                    <a:ext uri="{FF2B5EF4-FFF2-40B4-BE49-F238E27FC236}">
                      <a16:creationId xmlns:a16="http://schemas.microsoft.com/office/drawing/2014/main" id="{46E41A4C-82EB-44C9-9949-41EFED72449E}"/>
                    </a:ext>
                  </a:extLst>
                </p:cNvPr>
                <p:cNvGrpSpPr/>
                <p:nvPr/>
              </p:nvGrpSpPr>
              <p:grpSpPr>
                <a:xfrm>
                  <a:off x="2668987" y="1582310"/>
                  <a:ext cx="182880" cy="1516527"/>
                  <a:chOff x="882595" y="1582310"/>
                  <a:chExt cx="182880" cy="1516527"/>
                </a:xfrm>
                <a:grpFill/>
              </p:grpSpPr>
              <p:sp>
                <p:nvSpPr>
                  <p:cNvPr id="467" name="Oval 466">
                    <a:extLst>
                      <a:ext uri="{FF2B5EF4-FFF2-40B4-BE49-F238E27FC236}">
                        <a16:creationId xmlns:a16="http://schemas.microsoft.com/office/drawing/2014/main" id="{C49D678A-6CE9-48B2-B95F-1366C0EFE3A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8" name="Oval 467">
                    <a:extLst>
                      <a:ext uri="{FF2B5EF4-FFF2-40B4-BE49-F238E27FC236}">
                        <a16:creationId xmlns:a16="http://schemas.microsoft.com/office/drawing/2014/main" id="{171E88FB-FD45-4884-82D4-BC2324301A66}"/>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9" name="Oval 468">
                    <a:extLst>
                      <a:ext uri="{FF2B5EF4-FFF2-40B4-BE49-F238E27FC236}">
                        <a16:creationId xmlns:a16="http://schemas.microsoft.com/office/drawing/2014/main" id="{350EF3FB-1428-45EA-866F-01CE13BAAA4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0" name="Oval 469">
                    <a:extLst>
                      <a:ext uri="{FF2B5EF4-FFF2-40B4-BE49-F238E27FC236}">
                        <a16:creationId xmlns:a16="http://schemas.microsoft.com/office/drawing/2014/main" id="{D12C475F-685F-458F-BF15-07608C321D4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2" name="Group 461">
                  <a:extLst>
                    <a:ext uri="{FF2B5EF4-FFF2-40B4-BE49-F238E27FC236}">
                      <a16:creationId xmlns:a16="http://schemas.microsoft.com/office/drawing/2014/main" id="{9BC066D0-484E-4CC3-9B7F-E4086D8381DD}"/>
                    </a:ext>
                  </a:extLst>
                </p:cNvPr>
                <p:cNvGrpSpPr/>
                <p:nvPr/>
              </p:nvGrpSpPr>
              <p:grpSpPr>
                <a:xfrm>
                  <a:off x="3115585" y="1582310"/>
                  <a:ext cx="182880" cy="1516527"/>
                  <a:chOff x="882595" y="1582310"/>
                  <a:chExt cx="182880" cy="1516527"/>
                </a:xfrm>
                <a:grpFill/>
              </p:grpSpPr>
              <p:sp>
                <p:nvSpPr>
                  <p:cNvPr id="463" name="Oval 462">
                    <a:extLst>
                      <a:ext uri="{FF2B5EF4-FFF2-40B4-BE49-F238E27FC236}">
                        <a16:creationId xmlns:a16="http://schemas.microsoft.com/office/drawing/2014/main" id="{F09A6E47-B604-476A-8689-2467A8BBFF9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4" name="Oval 463">
                    <a:extLst>
                      <a:ext uri="{FF2B5EF4-FFF2-40B4-BE49-F238E27FC236}">
                        <a16:creationId xmlns:a16="http://schemas.microsoft.com/office/drawing/2014/main" id="{A20C552D-434C-4720-AA28-17C2F6B05E0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5" name="Oval 464">
                    <a:extLst>
                      <a:ext uri="{FF2B5EF4-FFF2-40B4-BE49-F238E27FC236}">
                        <a16:creationId xmlns:a16="http://schemas.microsoft.com/office/drawing/2014/main" id="{B6495971-1315-4B5C-AD95-B5E6ADFF965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6" name="Oval 465">
                    <a:extLst>
                      <a:ext uri="{FF2B5EF4-FFF2-40B4-BE49-F238E27FC236}">
                        <a16:creationId xmlns:a16="http://schemas.microsoft.com/office/drawing/2014/main" id="{4123A0FA-5440-4102-B59D-DADA44A6C447}"/>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426" name="Group 425">
                <a:extLst>
                  <a:ext uri="{FF2B5EF4-FFF2-40B4-BE49-F238E27FC236}">
                    <a16:creationId xmlns:a16="http://schemas.microsoft.com/office/drawing/2014/main" id="{4281E2A6-03AA-4892-9530-28BABE0349AE}"/>
                  </a:ext>
                </a:extLst>
              </p:cNvPr>
              <p:cNvGrpSpPr/>
              <p:nvPr/>
            </p:nvGrpSpPr>
            <p:grpSpPr>
              <a:xfrm>
                <a:off x="882595" y="2915957"/>
                <a:ext cx="2415870" cy="1516527"/>
                <a:chOff x="882595" y="1582310"/>
                <a:chExt cx="2415870" cy="1516527"/>
              </a:xfrm>
              <a:grpFill/>
            </p:grpSpPr>
            <p:grpSp>
              <p:nvGrpSpPr>
                <p:cNvPr id="427" name="Group 426">
                  <a:extLst>
                    <a:ext uri="{FF2B5EF4-FFF2-40B4-BE49-F238E27FC236}">
                      <a16:creationId xmlns:a16="http://schemas.microsoft.com/office/drawing/2014/main" id="{F5ACF8A0-82EF-4302-92AA-DC5ACC001B32}"/>
                    </a:ext>
                  </a:extLst>
                </p:cNvPr>
                <p:cNvGrpSpPr/>
                <p:nvPr/>
              </p:nvGrpSpPr>
              <p:grpSpPr>
                <a:xfrm>
                  <a:off x="882595" y="1582310"/>
                  <a:ext cx="182880" cy="1516527"/>
                  <a:chOff x="882595" y="1582310"/>
                  <a:chExt cx="182880" cy="1516527"/>
                </a:xfrm>
                <a:grpFill/>
              </p:grpSpPr>
              <p:sp>
                <p:nvSpPr>
                  <p:cNvPr id="453" name="Oval 452">
                    <a:extLst>
                      <a:ext uri="{FF2B5EF4-FFF2-40B4-BE49-F238E27FC236}">
                        <a16:creationId xmlns:a16="http://schemas.microsoft.com/office/drawing/2014/main" id="{4DD07FBF-5144-4DD8-BAFB-61F8766295D2}"/>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4" name="Oval 453">
                    <a:extLst>
                      <a:ext uri="{FF2B5EF4-FFF2-40B4-BE49-F238E27FC236}">
                        <a16:creationId xmlns:a16="http://schemas.microsoft.com/office/drawing/2014/main" id="{C2712113-AEB6-4266-9C72-7FE3A414F844}"/>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5" name="Oval 454">
                    <a:extLst>
                      <a:ext uri="{FF2B5EF4-FFF2-40B4-BE49-F238E27FC236}">
                        <a16:creationId xmlns:a16="http://schemas.microsoft.com/office/drawing/2014/main" id="{F6B42FE7-877F-4D27-AB02-4F81B3E1B4B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6" name="Oval 455">
                    <a:extLst>
                      <a:ext uri="{FF2B5EF4-FFF2-40B4-BE49-F238E27FC236}">
                        <a16:creationId xmlns:a16="http://schemas.microsoft.com/office/drawing/2014/main" id="{8C627776-1618-4816-A9A7-F84218763CE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28" name="Group 427">
                  <a:extLst>
                    <a:ext uri="{FF2B5EF4-FFF2-40B4-BE49-F238E27FC236}">
                      <a16:creationId xmlns:a16="http://schemas.microsoft.com/office/drawing/2014/main" id="{82AAAF4D-8984-4B7A-8156-F37B4687FACC}"/>
                    </a:ext>
                  </a:extLst>
                </p:cNvPr>
                <p:cNvGrpSpPr/>
                <p:nvPr/>
              </p:nvGrpSpPr>
              <p:grpSpPr>
                <a:xfrm>
                  <a:off x="1329193" y="1582310"/>
                  <a:ext cx="182880" cy="1516527"/>
                  <a:chOff x="882595" y="1582310"/>
                  <a:chExt cx="182880" cy="1516527"/>
                </a:xfrm>
                <a:grpFill/>
              </p:grpSpPr>
              <p:sp>
                <p:nvSpPr>
                  <p:cNvPr id="449" name="Oval 448">
                    <a:extLst>
                      <a:ext uri="{FF2B5EF4-FFF2-40B4-BE49-F238E27FC236}">
                        <a16:creationId xmlns:a16="http://schemas.microsoft.com/office/drawing/2014/main" id="{5C2EE7FB-B8E5-4D67-83A0-640265B7800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0" name="Oval 449">
                    <a:extLst>
                      <a:ext uri="{FF2B5EF4-FFF2-40B4-BE49-F238E27FC236}">
                        <a16:creationId xmlns:a16="http://schemas.microsoft.com/office/drawing/2014/main" id="{14A81604-268F-4452-965E-3D6EC58504E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1" name="Oval 450">
                    <a:extLst>
                      <a:ext uri="{FF2B5EF4-FFF2-40B4-BE49-F238E27FC236}">
                        <a16:creationId xmlns:a16="http://schemas.microsoft.com/office/drawing/2014/main" id="{07C5C774-2DB3-44BC-9ABA-2E0CCA12D250}"/>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2" name="Oval 451">
                    <a:extLst>
                      <a:ext uri="{FF2B5EF4-FFF2-40B4-BE49-F238E27FC236}">
                        <a16:creationId xmlns:a16="http://schemas.microsoft.com/office/drawing/2014/main" id="{4FCEBA4D-9E02-45D0-8372-05E1E75F7D99}"/>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29" name="Group 428">
                  <a:extLst>
                    <a:ext uri="{FF2B5EF4-FFF2-40B4-BE49-F238E27FC236}">
                      <a16:creationId xmlns:a16="http://schemas.microsoft.com/office/drawing/2014/main" id="{40AC69F8-5517-4185-915C-0F1DD53BBA0B}"/>
                    </a:ext>
                  </a:extLst>
                </p:cNvPr>
                <p:cNvGrpSpPr/>
                <p:nvPr/>
              </p:nvGrpSpPr>
              <p:grpSpPr>
                <a:xfrm>
                  <a:off x="1775791" y="1582310"/>
                  <a:ext cx="182880" cy="1516527"/>
                  <a:chOff x="882595" y="1582310"/>
                  <a:chExt cx="182880" cy="1516527"/>
                </a:xfrm>
                <a:grpFill/>
              </p:grpSpPr>
              <p:sp>
                <p:nvSpPr>
                  <p:cNvPr id="445" name="Oval 444">
                    <a:extLst>
                      <a:ext uri="{FF2B5EF4-FFF2-40B4-BE49-F238E27FC236}">
                        <a16:creationId xmlns:a16="http://schemas.microsoft.com/office/drawing/2014/main" id="{2C99DA6E-D8DF-4C74-ABF3-9638361703D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6" name="Oval 445">
                    <a:extLst>
                      <a:ext uri="{FF2B5EF4-FFF2-40B4-BE49-F238E27FC236}">
                        <a16:creationId xmlns:a16="http://schemas.microsoft.com/office/drawing/2014/main" id="{AD5239C3-B2A9-456E-A99D-13FCAA12E64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7" name="Oval 446">
                    <a:extLst>
                      <a:ext uri="{FF2B5EF4-FFF2-40B4-BE49-F238E27FC236}">
                        <a16:creationId xmlns:a16="http://schemas.microsoft.com/office/drawing/2014/main" id="{4C24CC3C-2E69-42E4-AC8F-5887AA7EBF2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8" name="Oval 447">
                    <a:extLst>
                      <a:ext uri="{FF2B5EF4-FFF2-40B4-BE49-F238E27FC236}">
                        <a16:creationId xmlns:a16="http://schemas.microsoft.com/office/drawing/2014/main" id="{C023DE5E-C171-4950-BEB7-84B0F0C1AD9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0" name="Group 429">
                  <a:extLst>
                    <a:ext uri="{FF2B5EF4-FFF2-40B4-BE49-F238E27FC236}">
                      <a16:creationId xmlns:a16="http://schemas.microsoft.com/office/drawing/2014/main" id="{0BBD1824-AB23-4E54-AC0A-995E376D7BB9}"/>
                    </a:ext>
                  </a:extLst>
                </p:cNvPr>
                <p:cNvGrpSpPr/>
                <p:nvPr/>
              </p:nvGrpSpPr>
              <p:grpSpPr>
                <a:xfrm>
                  <a:off x="2222389" y="1582310"/>
                  <a:ext cx="182880" cy="1516527"/>
                  <a:chOff x="882595" y="1582310"/>
                  <a:chExt cx="182880" cy="1516527"/>
                </a:xfrm>
                <a:grpFill/>
              </p:grpSpPr>
              <p:sp>
                <p:nvSpPr>
                  <p:cNvPr id="441" name="Oval 440">
                    <a:extLst>
                      <a:ext uri="{FF2B5EF4-FFF2-40B4-BE49-F238E27FC236}">
                        <a16:creationId xmlns:a16="http://schemas.microsoft.com/office/drawing/2014/main" id="{1DED1707-B05D-4FF2-974B-82A800ED4CF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2" name="Oval 441">
                    <a:extLst>
                      <a:ext uri="{FF2B5EF4-FFF2-40B4-BE49-F238E27FC236}">
                        <a16:creationId xmlns:a16="http://schemas.microsoft.com/office/drawing/2014/main" id="{80012429-9234-49C2-877B-E9EB4C82FD9B}"/>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3" name="Oval 442">
                    <a:extLst>
                      <a:ext uri="{FF2B5EF4-FFF2-40B4-BE49-F238E27FC236}">
                        <a16:creationId xmlns:a16="http://schemas.microsoft.com/office/drawing/2014/main" id="{C20D761F-7CF0-4915-9F0D-05C39729D27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4" name="Oval 443">
                    <a:extLst>
                      <a:ext uri="{FF2B5EF4-FFF2-40B4-BE49-F238E27FC236}">
                        <a16:creationId xmlns:a16="http://schemas.microsoft.com/office/drawing/2014/main" id="{BC0E5D83-D9F0-4D57-9F1A-9E17406E822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1" name="Group 430">
                  <a:extLst>
                    <a:ext uri="{FF2B5EF4-FFF2-40B4-BE49-F238E27FC236}">
                      <a16:creationId xmlns:a16="http://schemas.microsoft.com/office/drawing/2014/main" id="{743F24A8-AB85-4A20-858A-85DF347D4754}"/>
                    </a:ext>
                  </a:extLst>
                </p:cNvPr>
                <p:cNvGrpSpPr/>
                <p:nvPr/>
              </p:nvGrpSpPr>
              <p:grpSpPr>
                <a:xfrm>
                  <a:off x="2668987" y="1582310"/>
                  <a:ext cx="182880" cy="1516527"/>
                  <a:chOff x="882595" y="1582310"/>
                  <a:chExt cx="182880" cy="1516527"/>
                </a:xfrm>
                <a:grpFill/>
              </p:grpSpPr>
              <p:sp>
                <p:nvSpPr>
                  <p:cNvPr id="437" name="Oval 436">
                    <a:extLst>
                      <a:ext uri="{FF2B5EF4-FFF2-40B4-BE49-F238E27FC236}">
                        <a16:creationId xmlns:a16="http://schemas.microsoft.com/office/drawing/2014/main" id="{747B9F7F-FE4C-4172-8AE6-83A1137E9B2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8" name="Oval 437">
                    <a:extLst>
                      <a:ext uri="{FF2B5EF4-FFF2-40B4-BE49-F238E27FC236}">
                        <a16:creationId xmlns:a16="http://schemas.microsoft.com/office/drawing/2014/main" id="{E6AD8ABC-0777-4C85-BD2B-98D9D794E73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9" name="Oval 438">
                    <a:extLst>
                      <a:ext uri="{FF2B5EF4-FFF2-40B4-BE49-F238E27FC236}">
                        <a16:creationId xmlns:a16="http://schemas.microsoft.com/office/drawing/2014/main" id="{AC0A7554-E054-4C66-A6B7-BCF772E38DE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0" name="Oval 439">
                    <a:extLst>
                      <a:ext uri="{FF2B5EF4-FFF2-40B4-BE49-F238E27FC236}">
                        <a16:creationId xmlns:a16="http://schemas.microsoft.com/office/drawing/2014/main" id="{034C0A6E-10E9-496C-BA31-991C9A92791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2" name="Group 431">
                  <a:extLst>
                    <a:ext uri="{FF2B5EF4-FFF2-40B4-BE49-F238E27FC236}">
                      <a16:creationId xmlns:a16="http://schemas.microsoft.com/office/drawing/2014/main" id="{EBD06E92-8D18-4339-8F8C-AE5A72CDAB71}"/>
                    </a:ext>
                  </a:extLst>
                </p:cNvPr>
                <p:cNvGrpSpPr/>
                <p:nvPr/>
              </p:nvGrpSpPr>
              <p:grpSpPr>
                <a:xfrm>
                  <a:off x="3115585" y="1582310"/>
                  <a:ext cx="182880" cy="1516527"/>
                  <a:chOff x="882595" y="1582310"/>
                  <a:chExt cx="182880" cy="1516527"/>
                </a:xfrm>
                <a:grpFill/>
              </p:grpSpPr>
              <p:sp>
                <p:nvSpPr>
                  <p:cNvPr id="433" name="Oval 432">
                    <a:extLst>
                      <a:ext uri="{FF2B5EF4-FFF2-40B4-BE49-F238E27FC236}">
                        <a16:creationId xmlns:a16="http://schemas.microsoft.com/office/drawing/2014/main" id="{E0195D68-9137-46EE-8231-F6CB0C44CFC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4" name="Oval 433">
                    <a:extLst>
                      <a:ext uri="{FF2B5EF4-FFF2-40B4-BE49-F238E27FC236}">
                        <a16:creationId xmlns:a16="http://schemas.microsoft.com/office/drawing/2014/main" id="{D283D703-D235-4B3E-90DD-FFADDBF26FE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5" name="Oval 434">
                    <a:extLst>
                      <a:ext uri="{FF2B5EF4-FFF2-40B4-BE49-F238E27FC236}">
                        <a16:creationId xmlns:a16="http://schemas.microsoft.com/office/drawing/2014/main" id="{A99D258F-A8FF-49EC-958B-40720F678C3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6" name="Oval 435">
                    <a:extLst>
                      <a:ext uri="{FF2B5EF4-FFF2-40B4-BE49-F238E27FC236}">
                        <a16:creationId xmlns:a16="http://schemas.microsoft.com/office/drawing/2014/main" id="{404D3D90-4D52-489D-9489-7A84FE2B17D8}"/>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pic>
          <p:nvPicPr>
            <p:cNvPr id="7" name="Graphic 6">
              <a:extLst>
                <a:ext uri="{FF2B5EF4-FFF2-40B4-BE49-F238E27FC236}">
                  <a16:creationId xmlns:a16="http://schemas.microsoft.com/office/drawing/2014/main" id="{24BAB7A6-95E7-4C22-BFB6-CDA75DB73B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770" y="1965097"/>
              <a:ext cx="454622" cy="523897"/>
            </a:xfrm>
            <a:prstGeom prst="rect">
              <a:avLst/>
            </a:prstGeom>
          </p:spPr>
        </p:pic>
        <p:sp>
          <p:nvSpPr>
            <p:cNvPr id="8" name="Rectangle 7">
              <a:extLst>
                <a:ext uri="{FF2B5EF4-FFF2-40B4-BE49-F238E27FC236}">
                  <a16:creationId xmlns:a16="http://schemas.microsoft.com/office/drawing/2014/main" id="{FD7E147D-F7BB-425E-AFDC-A4B32ADF0432}"/>
                </a:ext>
              </a:extLst>
            </p:cNvPr>
            <p:cNvSpPr/>
            <p:nvPr/>
          </p:nvSpPr>
          <p:spPr>
            <a:xfrm>
              <a:off x="579811" y="1350892"/>
              <a:ext cx="3654423" cy="4986534"/>
            </a:xfrm>
            <a:prstGeom prst="rect">
              <a:avLst/>
            </a:prstGeom>
            <a:noFill/>
            <a:ln w="63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Rectangle 8">
              <a:extLst>
                <a:ext uri="{FF2B5EF4-FFF2-40B4-BE49-F238E27FC236}">
                  <a16:creationId xmlns:a16="http://schemas.microsoft.com/office/drawing/2014/main" id="{108B605C-3D5F-4713-99A5-231BA6C7CD54}"/>
                </a:ext>
              </a:extLst>
            </p:cNvPr>
            <p:cNvSpPr/>
            <p:nvPr/>
          </p:nvSpPr>
          <p:spPr>
            <a:xfrm>
              <a:off x="579809" y="1350893"/>
              <a:ext cx="3654425" cy="381000"/>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Capacity Planning Scenarios</a:t>
              </a:r>
            </a:p>
          </p:txBody>
        </p:sp>
        <p:sp>
          <p:nvSpPr>
            <p:cNvPr id="5" name="TextBox 4">
              <a:extLst>
                <a:ext uri="{FF2B5EF4-FFF2-40B4-BE49-F238E27FC236}">
                  <a16:creationId xmlns:a16="http://schemas.microsoft.com/office/drawing/2014/main" id="{E0B0676F-C2BD-435A-8B7B-D29D19B4F045}"/>
                </a:ext>
              </a:extLst>
            </p:cNvPr>
            <p:cNvSpPr txBox="1"/>
            <p:nvPr/>
          </p:nvSpPr>
          <p:spPr>
            <a:xfrm>
              <a:off x="1367389" y="2135003"/>
              <a:ext cx="2709269" cy="153888"/>
            </a:xfrm>
            <a:prstGeom prst="rect">
              <a:avLst/>
            </a:prstGeom>
          </p:spPr>
          <p:txBody>
            <a:bodyPr wrap="square" lIns="0" tIns="0" rIns="0" bIns="0" rtlCol="0">
              <a:spAutoFit/>
            </a:bodyPr>
            <a:lstStyle/>
            <a:p>
              <a:pPr algn="l">
                <a:spcAft>
                  <a:spcPts val="600"/>
                </a:spcAft>
              </a:pPr>
              <a:r>
                <a:rPr lang="en-US" sz="1000"/>
                <a:t>Onboarding new workloads</a:t>
              </a:r>
            </a:p>
          </p:txBody>
        </p:sp>
        <p:pic>
          <p:nvPicPr>
            <p:cNvPr id="12" name="Graphic 11">
              <a:extLst>
                <a:ext uri="{FF2B5EF4-FFF2-40B4-BE49-F238E27FC236}">
                  <a16:creationId xmlns:a16="http://schemas.microsoft.com/office/drawing/2014/main" id="{1505EC61-88B3-403F-B3F8-F5F07A81C3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769" y="2732296"/>
              <a:ext cx="454622" cy="255032"/>
            </a:xfrm>
            <a:prstGeom prst="rect">
              <a:avLst/>
            </a:prstGeom>
          </p:spPr>
        </p:pic>
        <p:sp>
          <p:nvSpPr>
            <p:cNvPr id="13" name="TextBox 12">
              <a:extLst>
                <a:ext uri="{FF2B5EF4-FFF2-40B4-BE49-F238E27FC236}">
                  <a16:creationId xmlns:a16="http://schemas.microsoft.com/office/drawing/2014/main" id="{E526D3A1-0A53-443B-98BF-D9FEF5158BD9}"/>
                </a:ext>
              </a:extLst>
            </p:cNvPr>
            <p:cNvSpPr txBox="1"/>
            <p:nvPr/>
          </p:nvSpPr>
          <p:spPr>
            <a:xfrm>
              <a:off x="1362350" y="2809935"/>
              <a:ext cx="2709270" cy="153888"/>
            </a:xfrm>
            <a:prstGeom prst="rect">
              <a:avLst/>
            </a:prstGeom>
          </p:spPr>
          <p:txBody>
            <a:bodyPr wrap="square" lIns="0" tIns="0" rIns="0" bIns="0" rtlCol="0">
              <a:spAutoFit/>
            </a:bodyPr>
            <a:lstStyle/>
            <a:p>
              <a:pPr algn="l">
                <a:spcAft>
                  <a:spcPts val="600"/>
                </a:spcAft>
              </a:pPr>
              <a:r>
                <a:rPr lang="en-US" sz="1000"/>
                <a:t>Decommission existing workloads</a:t>
              </a:r>
            </a:p>
          </p:txBody>
        </p:sp>
        <p:pic>
          <p:nvPicPr>
            <p:cNvPr id="14" name="Graphic 13">
              <a:extLst>
                <a:ext uri="{FF2B5EF4-FFF2-40B4-BE49-F238E27FC236}">
                  <a16:creationId xmlns:a16="http://schemas.microsoft.com/office/drawing/2014/main" id="{B15104CA-A8E2-4CAB-954E-A92D50EA2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336" y="3230630"/>
              <a:ext cx="454055" cy="402791"/>
            </a:xfrm>
            <a:prstGeom prst="rect">
              <a:avLst/>
            </a:prstGeom>
          </p:spPr>
        </p:pic>
        <p:sp>
          <p:nvSpPr>
            <p:cNvPr id="15" name="TextBox 14">
              <a:extLst>
                <a:ext uri="{FF2B5EF4-FFF2-40B4-BE49-F238E27FC236}">
                  <a16:creationId xmlns:a16="http://schemas.microsoft.com/office/drawing/2014/main" id="{53D3DCA7-0A82-44D3-8B91-6AB76B799804}"/>
                </a:ext>
              </a:extLst>
            </p:cNvPr>
            <p:cNvSpPr txBox="1"/>
            <p:nvPr/>
          </p:nvSpPr>
          <p:spPr>
            <a:xfrm>
              <a:off x="1362917" y="3386386"/>
              <a:ext cx="2709270" cy="153888"/>
            </a:xfrm>
            <a:prstGeom prst="rect">
              <a:avLst/>
            </a:prstGeom>
          </p:spPr>
          <p:txBody>
            <a:bodyPr wrap="square" lIns="0" tIns="0" rIns="0" bIns="0" rtlCol="0">
              <a:spAutoFit/>
            </a:bodyPr>
            <a:lstStyle/>
            <a:p>
              <a:pPr algn="l">
                <a:spcAft>
                  <a:spcPts val="600"/>
                </a:spcAft>
              </a:pPr>
              <a:r>
                <a:rPr lang="en-US" sz="1000"/>
                <a:t>Server procurement planning (includes HCI)</a:t>
              </a:r>
            </a:p>
          </p:txBody>
        </p:sp>
        <p:sp>
          <p:nvSpPr>
            <p:cNvPr id="16" name="TextBox 15">
              <a:extLst>
                <a:ext uri="{FF2B5EF4-FFF2-40B4-BE49-F238E27FC236}">
                  <a16:creationId xmlns:a16="http://schemas.microsoft.com/office/drawing/2014/main" id="{CC70B9ED-BB68-468B-A5BC-F49A7264A607}"/>
                </a:ext>
              </a:extLst>
            </p:cNvPr>
            <p:cNvSpPr txBox="1"/>
            <p:nvPr/>
          </p:nvSpPr>
          <p:spPr>
            <a:xfrm>
              <a:off x="1362350" y="3957307"/>
              <a:ext cx="2709270" cy="153888"/>
            </a:xfrm>
            <a:prstGeom prst="rect">
              <a:avLst/>
            </a:prstGeom>
          </p:spPr>
          <p:txBody>
            <a:bodyPr wrap="square" lIns="0" tIns="0" rIns="0" bIns="0" rtlCol="0">
              <a:spAutoFit/>
            </a:bodyPr>
            <a:lstStyle/>
            <a:p>
              <a:pPr algn="l">
                <a:spcAft>
                  <a:spcPts val="600"/>
                </a:spcAft>
              </a:pPr>
              <a:r>
                <a:rPr lang="en-US" sz="1000"/>
                <a:t>Decommission existing servers  </a:t>
              </a:r>
            </a:p>
          </p:txBody>
        </p:sp>
        <p:grpSp>
          <p:nvGrpSpPr>
            <p:cNvPr id="39" name="Group 38">
              <a:extLst>
                <a:ext uri="{FF2B5EF4-FFF2-40B4-BE49-F238E27FC236}">
                  <a16:creationId xmlns:a16="http://schemas.microsoft.com/office/drawing/2014/main" id="{29EC8AF0-9AA6-40A5-BB18-7DEE4E1F8C2A}"/>
                </a:ext>
              </a:extLst>
            </p:cNvPr>
            <p:cNvGrpSpPr>
              <a:grpSpLocks noChangeAspect="1"/>
            </p:cNvGrpSpPr>
            <p:nvPr/>
          </p:nvGrpSpPr>
          <p:grpSpPr>
            <a:xfrm>
              <a:off x="800428" y="3852266"/>
              <a:ext cx="368394" cy="336926"/>
              <a:chOff x="4324310" y="1928543"/>
              <a:chExt cx="1083513" cy="990964"/>
            </a:xfrm>
          </p:grpSpPr>
          <p:grpSp>
            <p:nvGrpSpPr>
              <p:cNvPr id="6" name="Graphic 16">
                <a:extLst>
                  <a:ext uri="{FF2B5EF4-FFF2-40B4-BE49-F238E27FC236}">
                    <a16:creationId xmlns:a16="http://schemas.microsoft.com/office/drawing/2014/main" id="{04028DC4-6BFE-4CCC-BF7D-C1FA4720ED8A}"/>
                  </a:ext>
                </a:extLst>
              </p:cNvPr>
              <p:cNvGrpSpPr/>
              <p:nvPr/>
            </p:nvGrpSpPr>
            <p:grpSpPr>
              <a:xfrm>
                <a:off x="4324310" y="1928543"/>
                <a:ext cx="1083513" cy="990964"/>
                <a:chOff x="4324310" y="1928543"/>
                <a:chExt cx="1083513" cy="990964"/>
              </a:xfrm>
            </p:grpSpPr>
            <p:sp>
              <p:nvSpPr>
                <p:cNvPr id="11" name="Freeform: Shape 10">
                  <a:extLst>
                    <a:ext uri="{FF2B5EF4-FFF2-40B4-BE49-F238E27FC236}">
                      <a16:creationId xmlns:a16="http://schemas.microsoft.com/office/drawing/2014/main" id="{4B187E22-EB3F-4120-9D97-DA30AC28F9E3}"/>
                    </a:ext>
                  </a:extLst>
                </p:cNvPr>
                <p:cNvSpPr/>
                <p:nvPr/>
              </p:nvSpPr>
              <p:spPr>
                <a:xfrm>
                  <a:off x="4446747" y="2385425"/>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DC11E0C-ACD9-416C-A261-BF2045FBCC63}"/>
                    </a:ext>
                  </a:extLst>
                </p:cNvPr>
                <p:cNvSpPr/>
                <p:nvPr/>
              </p:nvSpPr>
              <p:spPr>
                <a:xfrm>
                  <a:off x="5235093" y="2370707"/>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34B7B30-965B-4F1A-8139-8054A3DEF5BD}"/>
                    </a:ext>
                  </a:extLst>
                </p:cNvPr>
                <p:cNvSpPr/>
                <p:nvPr/>
              </p:nvSpPr>
              <p:spPr>
                <a:xfrm>
                  <a:off x="4452435" y="2722307"/>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C432136-3B9D-479B-811E-B6B5951DB132}"/>
                    </a:ext>
                  </a:extLst>
                </p:cNvPr>
                <p:cNvSpPr/>
                <p:nvPr/>
              </p:nvSpPr>
              <p:spPr>
                <a:xfrm>
                  <a:off x="4446747" y="2054140"/>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1FA0789-A92A-4762-93B4-25F5F5ABAA15}"/>
                    </a:ext>
                  </a:extLst>
                </p:cNvPr>
                <p:cNvSpPr/>
                <p:nvPr/>
              </p:nvSpPr>
              <p:spPr>
                <a:xfrm>
                  <a:off x="5233829"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D131FD6-F915-4D47-B34A-40A042D7BF72}"/>
                    </a:ext>
                  </a:extLst>
                </p:cNvPr>
                <p:cNvSpPr/>
                <p:nvPr/>
              </p:nvSpPr>
              <p:spPr>
                <a:xfrm>
                  <a:off x="5149857"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DB5E424-A8E0-4DAC-B491-EDAFFA455618}"/>
                    </a:ext>
                  </a:extLst>
                </p:cNvPr>
                <p:cNvSpPr/>
                <p:nvPr/>
              </p:nvSpPr>
              <p:spPr>
                <a:xfrm>
                  <a:off x="5065975"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D1564CD-EE1E-436D-997C-6EB84AFCFDE4}"/>
                    </a:ext>
                  </a:extLst>
                </p:cNvPr>
                <p:cNvSpPr/>
                <p:nvPr/>
              </p:nvSpPr>
              <p:spPr>
                <a:xfrm>
                  <a:off x="4982002"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C8B8A41-385A-4F28-8421-E4298E04E437}"/>
                    </a:ext>
                  </a:extLst>
                </p:cNvPr>
                <p:cNvSpPr/>
                <p:nvPr/>
              </p:nvSpPr>
              <p:spPr>
                <a:xfrm>
                  <a:off x="4983357" y="2771426"/>
                  <a:ext cx="27088" cy="54176"/>
                </a:xfrm>
                <a:custGeom>
                  <a:avLst/>
                  <a:gdLst>
                    <a:gd name="connsiteX0" fmla="*/ 29345 w 27087"/>
                    <a:gd name="connsiteY0" fmla="*/ 0 h 54175"/>
                    <a:gd name="connsiteX1" fmla="*/ 0 w 27087"/>
                    <a:gd name="connsiteY1" fmla="*/ 11828 h 54175"/>
                    <a:gd name="connsiteX2" fmla="*/ 0 w 27087"/>
                    <a:gd name="connsiteY2" fmla="*/ 59413 h 54175"/>
                    <a:gd name="connsiteX3" fmla="*/ 29345 w 27087"/>
                    <a:gd name="connsiteY3" fmla="*/ 59413 h 54175"/>
                    <a:gd name="connsiteX4" fmla="*/ 29345 w 27087"/>
                    <a:gd name="connsiteY4" fmla="*/ 0 h 5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54175">
                      <a:moveTo>
                        <a:pt x="29345" y="0"/>
                      </a:moveTo>
                      <a:cubicBezTo>
                        <a:pt x="19774" y="4334"/>
                        <a:pt x="10023" y="8307"/>
                        <a:pt x="0" y="11828"/>
                      </a:cubicBezTo>
                      <a:lnTo>
                        <a:pt x="0" y="59413"/>
                      </a:lnTo>
                      <a:lnTo>
                        <a:pt x="29345" y="59413"/>
                      </a:lnTo>
                      <a:lnTo>
                        <a:pt x="29345" y="0"/>
                      </a:lnTo>
                      <a:close/>
                    </a:path>
                  </a:pathLst>
                </a:custGeom>
                <a:solidFill>
                  <a:schemeClr val="bg1">
                    <a:lumMod val="50000"/>
                  </a:schemeClr>
                </a:solidFill>
                <a:ln w="896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4DA919-5B9F-4B72-A4CF-4FE1416C440B}"/>
                    </a:ext>
                  </a:extLst>
                </p:cNvPr>
                <p:cNvSpPr/>
                <p:nvPr/>
              </p:nvSpPr>
              <p:spPr>
                <a:xfrm>
                  <a:off x="5151211" y="2705242"/>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solidFill>
                  <a:schemeClr val="bg1">
                    <a:lumMod val="50000"/>
                  </a:schemeClr>
                </a:solidFill>
                <a:ln w="896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0CED6EC-29D1-4E60-8AB4-1555D3F04F3B}"/>
                    </a:ext>
                  </a:extLst>
                </p:cNvPr>
                <p:cNvSpPr/>
                <p:nvPr/>
              </p:nvSpPr>
              <p:spPr>
                <a:xfrm>
                  <a:off x="4324310" y="1928543"/>
                  <a:ext cx="1083513" cy="334083"/>
                </a:xfrm>
                <a:custGeom>
                  <a:avLst/>
                  <a:gdLst>
                    <a:gd name="connsiteX0" fmla="*/ 265732 w 1083513"/>
                    <a:gd name="connsiteY0" fmla="*/ 305461 h 334083"/>
                    <a:gd name="connsiteX1" fmla="*/ 29345 w 1083513"/>
                    <a:gd name="connsiteY1" fmla="*/ 305461 h 334083"/>
                    <a:gd name="connsiteX2" fmla="*/ 29345 w 1083513"/>
                    <a:gd name="connsiteY2" fmla="*/ 29345 h 334083"/>
                    <a:gd name="connsiteX3" fmla="*/ 1056425 w 1083513"/>
                    <a:gd name="connsiteY3" fmla="*/ 29345 h 334083"/>
                    <a:gd name="connsiteX4" fmla="*/ 1056425 w 1083513"/>
                    <a:gd name="connsiteY4" fmla="*/ 305461 h 334083"/>
                    <a:gd name="connsiteX5" fmla="*/ 820039 w 1083513"/>
                    <a:gd name="connsiteY5" fmla="*/ 305461 h 334083"/>
                    <a:gd name="connsiteX6" fmla="*/ 840716 w 1083513"/>
                    <a:gd name="connsiteY6" fmla="*/ 334806 h 334083"/>
                    <a:gd name="connsiteX7" fmla="*/ 1085770 w 1083513"/>
                    <a:gd name="connsiteY7" fmla="*/ 334806 h 334083"/>
                    <a:gd name="connsiteX8" fmla="*/ 1085770 w 1083513"/>
                    <a:gd name="connsiteY8" fmla="*/ 0 h 334083"/>
                    <a:gd name="connsiteX9" fmla="*/ 0 w 1083513"/>
                    <a:gd name="connsiteY9" fmla="*/ 0 h 334083"/>
                    <a:gd name="connsiteX10" fmla="*/ 0 w 1083513"/>
                    <a:gd name="connsiteY10" fmla="*/ 334806 h 334083"/>
                    <a:gd name="connsiteX11" fmla="*/ 245055 w 1083513"/>
                    <a:gd name="connsiteY11" fmla="*/ 334806 h 334083"/>
                    <a:gd name="connsiteX12" fmla="*/ 265732 w 1083513"/>
                    <a:gd name="connsiteY12" fmla="*/ 305461 h 3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13" h="334083">
                      <a:moveTo>
                        <a:pt x="265732" y="305461"/>
                      </a:moveTo>
                      <a:lnTo>
                        <a:pt x="29345" y="305461"/>
                      </a:lnTo>
                      <a:lnTo>
                        <a:pt x="29345" y="29345"/>
                      </a:lnTo>
                      <a:lnTo>
                        <a:pt x="1056425" y="29345"/>
                      </a:lnTo>
                      <a:lnTo>
                        <a:pt x="1056425" y="305461"/>
                      </a:lnTo>
                      <a:lnTo>
                        <a:pt x="820039" y="305461"/>
                      </a:lnTo>
                      <a:cubicBezTo>
                        <a:pt x="827443" y="314851"/>
                        <a:pt x="834305" y="324693"/>
                        <a:pt x="840716" y="334806"/>
                      </a:cubicBezTo>
                      <a:lnTo>
                        <a:pt x="1085770" y="334806"/>
                      </a:lnTo>
                      <a:lnTo>
                        <a:pt x="1085770" y="0"/>
                      </a:lnTo>
                      <a:lnTo>
                        <a:pt x="0" y="0"/>
                      </a:lnTo>
                      <a:lnTo>
                        <a:pt x="0" y="334806"/>
                      </a:lnTo>
                      <a:lnTo>
                        <a:pt x="245055" y="334806"/>
                      </a:lnTo>
                      <a:cubicBezTo>
                        <a:pt x="251465" y="324693"/>
                        <a:pt x="258328" y="314851"/>
                        <a:pt x="265732" y="305461"/>
                      </a:cubicBezTo>
                      <a:close/>
                    </a:path>
                  </a:pathLst>
                </a:custGeom>
                <a:solidFill>
                  <a:schemeClr val="bg1">
                    <a:lumMod val="50000"/>
                  </a:schemeClr>
                </a:solidFill>
                <a:ln w="896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8C6F2C8-4D53-494E-BDB7-862D6C1EDC90}"/>
                    </a:ext>
                  </a:extLst>
                </p:cNvPr>
                <p:cNvSpPr/>
                <p:nvPr/>
              </p:nvSpPr>
              <p:spPr>
                <a:xfrm>
                  <a:off x="4324310" y="2305064"/>
                  <a:ext cx="216703" cy="279908"/>
                </a:xfrm>
                <a:custGeom>
                  <a:avLst/>
                  <a:gdLst>
                    <a:gd name="connsiteX0" fmla="*/ 208937 w 216702"/>
                    <a:gd name="connsiteY0" fmla="*/ 257334 h 279907"/>
                    <a:gd name="connsiteX1" fmla="*/ 29345 w 216702"/>
                    <a:gd name="connsiteY1" fmla="*/ 257334 h 279907"/>
                    <a:gd name="connsiteX2" fmla="*/ 29345 w 216702"/>
                    <a:gd name="connsiteY2" fmla="*/ 0 h 279907"/>
                    <a:gd name="connsiteX3" fmla="*/ 0 w 216702"/>
                    <a:gd name="connsiteY3" fmla="*/ 0 h 279907"/>
                    <a:gd name="connsiteX4" fmla="*/ 0 w 216702"/>
                    <a:gd name="connsiteY4" fmla="*/ 286680 h 279907"/>
                    <a:gd name="connsiteX5" fmla="*/ 220224 w 216702"/>
                    <a:gd name="connsiteY5" fmla="*/ 286680 h 279907"/>
                    <a:gd name="connsiteX6" fmla="*/ 208937 w 216702"/>
                    <a:gd name="connsiteY6" fmla="*/ 257334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208937" y="257334"/>
                      </a:moveTo>
                      <a:lnTo>
                        <a:pt x="29345" y="257334"/>
                      </a:lnTo>
                      <a:lnTo>
                        <a:pt x="29345" y="0"/>
                      </a:lnTo>
                      <a:lnTo>
                        <a:pt x="0" y="0"/>
                      </a:lnTo>
                      <a:lnTo>
                        <a:pt x="0" y="286680"/>
                      </a:lnTo>
                      <a:lnTo>
                        <a:pt x="220224" y="286680"/>
                      </a:lnTo>
                      <a:cubicBezTo>
                        <a:pt x="216071" y="277109"/>
                        <a:pt x="212278" y="267357"/>
                        <a:pt x="208937" y="257334"/>
                      </a:cubicBezTo>
                      <a:close/>
                    </a:path>
                  </a:pathLst>
                </a:custGeom>
                <a:solidFill>
                  <a:schemeClr val="bg1">
                    <a:lumMod val="50000"/>
                  </a:schemeClr>
                </a:solidFill>
                <a:ln w="896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9047582-9865-4A33-9A0E-772AD8BD2708}"/>
                    </a:ext>
                  </a:extLst>
                </p:cNvPr>
                <p:cNvSpPr/>
                <p:nvPr/>
              </p:nvSpPr>
              <p:spPr>
                <a:xfrm>
                  <a:off x="5235093" y="2705242"/>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solidFill>
                  <a:schemeClr val="bg1">
                    <a:lumMod val="50000"/>
                  </a:schemeClr>
                </a:solidFill>
                <a:ln w="896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3FFEDA-461C-4BE9-986C-D2C33E6645CE}"/>
                    </a:ext>
                  </a:extLst>
                </p:cNvPr>
                <p:cNvSpPr/>
                <p:nvPr/>
              </p:nvSpPr>
              <p:spPr>
                <a:xfrm>
                  <a:off x="5067239" y="2717702"/>
                  <a:ext cx="27088" cy="108351"/>
                </a:xfrm>
                <a:custGeom>
                  <a:avLst/>
                  <a:gdLst>
                    <a:gd name="connsiteX0" fmla="*/ 29345 w 27087"/>
                    <a:gd name="connsiteY0" fmla="*/ 0 h 108351"/>
                    <a:gd name="connsiteX1" fmla="*/ 0 w 27087"/>
                    <a:gd name="connsiteY1" fmla="*/ 22754 h 108351"/>
                    <a:gd name="connsiteX2" fmla="*/ 0 w 27087"/>
                    <a:gd name="connsiteY2" fmla="*/ 113137 h 108351"/>
                    <a:gd name="connsiteX3" fmla="*/ 29345 w 27087"/>
                    <a:gd name="connsiteY3" fmla="*/ 113137 h 108351"/>
                    <a:gd name="connsiteX4" fmla="*/ 29345 w 27087"/>
                    <a:gd name="connsiteY4" fmla="*/ 0 h 10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108351">
                      <a:moveTo>
                        <a:pt x="29345" y="0"/>
                      </a:moveTo>
                      <a:cubicBezTo>
                        <a:pt x="19955" y="8036"/>
                        <a:pt x="10203" y="15711"/>
                        <a:pt x="0" y="22754"/>
                      </a:cubicBezTo>
                      <a:lnTo>
                        <a:pt x="0" y="113137"/>
                      </a:lnTo>
                      <a:lnTo>
                        <a:pt x="29345" y="113137"/>
                      </a:lnTo>
                      <a:lnTo>
                        <a:pt x="29345" y="0"/>
                      </a:lnTo>
                      <a:close/>
                    </a:path>
                  </a:pathLst>
                </a:custGeom>
                <a:solidFill>
                  <a:schemeClr val="bg1">
                    <a:lumMod val="50000"/>
                  </a:schemeClr>
                </a:solidFill>
                <a:ln w="896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51DA0F0-C3E7-4971-8B82-7A1459107ADE}"/>
                    </a:ext>
                  </a:extLst>
                </p:cNvPr>
                <p:cNvSpPr/>
                <p:nvPr/>
              </p:nvSpPr>
              <p:spPr>
                <a:xfrm>
                  <a:off x="5189856" y="2305064"/>
                  <a:ext cx="216703" cy="279908"/>
                </a:xfrm>
                <a:custGeom>
                  <a:avLst/>
                  <a:gdLst>
                    <a:gd name="connsiteX0" fmla="*/ 190879 w 216702"/>
                    <a:gd name="connsiteY0" fmla="*/ 0 h 279907"/>
                    <a:gd name="connsiteX1" fmla="*/ 190879 w 216702"/>
                    <a:gd name="connsiteY1" fmla="*/ 257334 h 279907"/>
                    <a:gd name="connsiteX2" fmla="*/ 11287 w 216702"/>
                    <a:gd name="connsiteY2" fmla="*/ 257334 h 279907"/>
                    <a:gd name="connsiteX3" fmla="*/ 0 w 216702"/>
                    <a:gd name="connsiteY3" fmla="*/ 286680 h 279907"/>
                    <a:gd name="connsiteX4" fmla="*/ 220224 w 216702"/>
                    <a:gd name="connsiteY4" fmla="*/ 286680 h 279907"/>
                    <a:gd name="connsiteX5" fmla="*/ 220224 w 216702"/>
                    <a:gd name="connsiteY5" fmla="*/ 0 h 279907"/>
                    <a:gd name="connsiteX6" fmla="*/ 190879 w 216702"/>
                    <a:gd name="connsiteY6"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190879" y="0"/>
                      </a:moveTo>
                      <a:lnTo>
                        <a:pt x="190879" y="257334"/>
                      </a:lnTo>
                      <a:lnTo>
                        <a:pt x="11287" y="257334"/>
                      </a:lnTo>
                      <a:cubicBezTo>
                        <a:pt x="7946" y="267357"/>
                        <a:pt x="4153" y="277109"/>
                        <a:pt x="0" y="286680"/>
                      </a:cubicBezTo>
                      <a:lnTo>
                        <a:pt x="220224" y="286680"/>
                      </a:lnTo>
                      <a:lnTo>
                        <a:pt x="220224" y="0"/>
                      </a:lnTo>
                      <a:lnTo>
                        <a:pt x="190879" y="0"/>
                      </a:lnTo>
                      <a:close/>
                    </a:path>
                  </a:pathLst>
                </a:custGeom>
                <a:solidFill>
                  <a:schemeClr val="bg1">
                    <a:lumMod val="50000"/>
                  </a:schemeClr>
                </a:solidFill>
                <a:ln w="896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EC0207B-575B-49B7-93B0-767A5B799C42}"/>
                    </a:ext>
                  </a:extLst>
                </p:cNvPr>
                <p:cNvSpPr/>
                <p:nvPr/>
              </p:nvSpPr>
              <p:spPr>
                <a:xfrm>
                  <a:off x="4324310" y="2639599"/>
                  <a:ext cx="1083513" cy="279908"/>
                </a:xfrm>
                <a:custGeom>
                  <a:avLst/>
                  <a:gdLst>
                    <a:gd name="connsiteX0" fmla="*/ 1056425 w 1083513"/>
                    <a:gd name="connsiteY0" fmla="*/ 257334 h 279907"/>
                    <a:gd name="connsiteX1" fmla="*/ 29345 w 1083513"/>
                    <a:gd name="connsiteY1" fmla="*/ 257334 h 279907"/>
                    <a:gd name="connsiteX2" fmla="*/ 29345 w 1083513"/>
                    <a:gd name="connsiteY2" fmla="*/ 0 h 279907"/>
                    <a:gd name="connsiteX3" fmla="*/ 0 w 1083513"/>
                    <a:gd name="connsiteY3" fmla="*/ 0 h 279907"/>
                    <a:gd name="connsiteX4" fmla="*/ 0 w 1083513"/>
                    <a:gd name="connsiteY4" fmla="*/ 286680 h 279907"/>
                    <a:gd name="connsiteX5" fmla="*/ 1085770 w 1083513"/>
                    <a:gd name="connsiteY5" fmla="*/ 286680 h 279907"/>
                    <a:gd name="connsiteX6" fmla="*/ 1085770 w 1083513"/>
                    <a:gd name="connsiteY6" fmla="*/ 0 h 279907"/>
                    <a:gd name="connsiteX7" fmla="*/ 1056425 w 1083513"/>
                    <a:gd name="connsiteY7"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513" h="279907">
                      <a:moveTo>
                        <a:pt x="1056425" y="257334"/>
                      </a:moveTo>
                      <a:lnTo>
                        <a:pt x="29345" y="257334"/>
                      </a:lnTo>
                      <a:lnTo>
                        <a:pt x="29345" y="0"/>
                      </a:lnTo>
                      <a:lnTo>
                        <a:pt x="0" y="0"/>
                      </a:lnTo>
                      <a:lnTo>
                        <a:pt x="0" y="286680"/>
                      </a:lnTo>
                      <a:lnTo>
                        <a:pt x="1085770" y="286680"/>
                      </a:lnTo>
                      <a:lnTo>
                        <a:pt x="1085770" y="0"/>
                      </a:lnTo>
                      <a:lnTo>
                        <a:pt x="1056425" y="0"/>
                      </a:lnTo>
                      <a:close/>
                    </a:path>
                  </a:pathLst>
                </a:custGeom>
                <a:solidFill>
                  <a:schemeClr val="bg1">
                    <a:lumMod val="50000"/>
                  </a:schemeClr>
                </a:solidFill>
                <a:ln w="896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5B94B2E-B238-4C0B-A3D5-ED90C3B092FD}"/>
                    </a:ext>
                  </a:extLst>
                </p:cNvPr>
                <p:cNvSpPr/>
                <p:nvPr/>
              </p:nvSpPr>
              <p:spPr>
                <a:xfrm>
                  <a:off x="4573699" y="2157435"/>
                  <a:ext cx="586903" cy="577874"/>
                </a:xfrm>
                <a:custGeom>
                  <a:avLst/>
                  <a:gdLst>
                    <a:gd name="connsiteX0" fmla="*/ 293451 w 586902"/>
                    <a:gd name="connsiteY0" fmla="*/ 29345 h 577873"/>
                    <a:gd name="connsiteX1" fmla="*/ 557558 w 586902"/>
                    <a:gd name="connsiteY1" fmla="*/ 293452 h 577873"/>
                    <a:gd name="connsiteX2" fmla="*/ 293451 w 586902"/>
                    <a:gd name="connsiteY2" fmla="*/ 557558 h 577873"/>
                    <a:gd name="connsiteX3" fmla="*/ 29345 w 586902"/>
                    <a:gd name="connsiteY3" fmla="*/ 293452 h 577873"/>
                    <a:gd name="connsiteX4" fmla="*/ 293451 w 586902"/>
                    <a:gd name="connsiteY4" fmla="*/ 29345 h 577873"/>
                    <a:gd name="connsiteX5" fmla="*/ 293451 w 586902"/>
                    <a:gd name="connsiteY5" fmla="*/ 0 h 577873"/>
                    <a:gd name="connsiteX6" fmla="*/ 0 w 586902"/>
                    <a:gd name="connsiteY6" fmla="*/ 293452 h 577873"/>
                    <a:gd name="connsiteX7" fmla="*/ 293451 w 586902"/>
                    <a:gd name="connsiteY7" fmla="*/ 586903 h 577873"/>
                    <a:gd name="connsiteX8" fmla="*/ 586903 w 586902"/>
                    <a:gd name="connsiteY8" fmla="*/ 293452 h 577873"/>
                    <a:gd name="connsiteX9" fmla="*/ 293451 w 586902"/>
                    <a:gd name="connsiteY9" fmla="*/ 0 h 577873"/>
                    <a:gd name="connsiteX10" fmla="*/ 293451 w 586902"/>
                    <a:gd name="connsiteY10" fmla="*/ 0 h 5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902" h="577873">
                      <a:moveTo>
                        <a:pt x="293451" y="29345"/>
                      </a:moveTo>
                      <a:cubicBezTo>
                        <a:pt x="439094" y="29345"/>
                        <a:pt x="557558" y="147809"/>
                        <a:pt x="557558" y="293452"/>
                      </a:cubicBezTo>
                      <a:cubicBezTo>
                        <a:pt x="557558" y="439094"/>
                        <a:pt x="439094" y="557558"/>
                        <a:pt x="293451" y="557558"/>
                      </a:cubicBezTo>
                      <a:cubicBezTo>
                        <a:pt x="147809" y="557558"/>
                        <a:pt x="29345" y="439004"/>
                        <a:pt x="29345" y="293452"/>
                      </a:cubicBezTo>
                      <a:cubicBezTo>
                        <a:pt x="29345" y="147900"/>
                        <a:pt x="147900" y="29345"/>
                        <a:pt x="293451" y="29345"/>
                      </a:cubicBezTo>
                      <a:moveTo>
                        <a:pt x="293451" y="0"/>
                      </a:moveTo>
                      <a:cubicBezTo>
                        <a:pt x="131376" y="0"/>
                        <a:pt x="0" y="131376"/>
                        <a:pt x="0" y="293452"/>
                      </a:cubicBezTo>
                      <a:cubicBezTo>
                        <a:pt x="0" y="455527"/>
                        <a:pt x="131376" y="586903"/>
                        <a:pt x="293451" y="586903"/>
                      </a:cubicBezTo>
                      <a:cubicBezTo>
                        <a:pt x="455527" y="586903"/>
                        <a:pt x="586903" y="455527"/>
                        <a:pt x="586903" y="293452"/>
                      </a:cubicBezTo>
                      <a:cubicBezTo>
                        <a:pt x="586903" y="131376"/>
                        <a:pt x="455527" y="0"/>
                        <a:pt x="293451" y="0"/>
                      </a:cubicBezTo>
                      <a:lnTo>
                        <a:pt x="293451" y="0"/>
                      </a:lnTo>
                      <a:close/>
                    </a:path>
                  </a:pathLst>
                </a:custGeom>
                <a:solidFill>
                  <a:schemeClr val="bg1">
                    <a:lumMod val="50000"/>
                  </a:schemeClr>
                </a:solidFill>
                <a:ln w="8969" cap="flat">
                  <a:noFill/>
                  <a:prstDash val="solid"/>
                  <a:miter/>
                </a:ln>
              </p:spPr>
              <p:txBody>
                <a:bodyPr rtlCol="0" anchor="ctr"/>
                <a:lstStyle/>
                <a:p>
                  <a:endParaRPr lang="en-US"/>
                </a:p>
              </p:txBody>
            </p:sp>
          </p:grpSp>
          <p:pic>
            <p:nvPicPr>
              <p:cNvPr id="38" name="Graphic 37" descr="Close">
                <a:extLst>
                  <a:ext uri="{FF2B5EF4-FFF2-40B4-BE49-F238E27FC236}">
                    <a16:creationId xmlns:a16="http://schemas.microsoft.com/office/drawing/2014/main" id="{1B2414C4-2FC8-44E5-96A5-5E214DD983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4617" y="2252802"/>
                <a:ext cx="388017" cy="388017"/>
              </a:xfrm>
              <a:prstGeom prst="rect">
                <a:avLst/>
              </a:prstGeom>
            </p:spPr>
          </p:pic>
        </p:grpSp>
        <p:grpSp>
          <p:nvGrpSpPr>
            <p:cNvPr id="62" name="Group 61">
              <a:extLst>
                <a:ext uri="{FF2B5EF4-FFF2-40B4-BE49-F238E27FC236}">
                  <a16:creationId xmlns:a16="http://schemas.microsoft.com/office/drawing/2014/main" id="{F9638EBA-8474-4330-B297-623BD96A6A47}"/>
                </a:ext>
              </a:extLst>
            </p:cNvPr>
            <p:cNvGrpSpPr>
              <a:grpSpLocks noChangeAspect="1"/>
            </p:cNvGrpSpPr>
            <p:nvPr/>
          </p:nvGrpSpPr>
          <p:grpSpPr>
            <a:xfrm>
              <a:off x="800428" y="4440442"/>
              <a:ext cx="379232" cy="346837"/>
              <a:chOff x="3833165" y="2960655"/>
              <a:chExt cx="1083513" cy="990964"/>
            </a:xfrm>
            <a:solidFill>
              <a:schemeClr val="bg1">
                <a:lumMod val="50000"/>
              </a:schemeClr>
            </a:solidFill>
          </p:grpSpPr>
          <p:grpSp>
            <p:nvGrpSpPr>
              <p:cNvPr id="41" name="Graphic 39">
                <a:extLst>
                  <a:ext uri="{FF2B5EF4-FFF2-40B4-BE49-F238E27FC236}">
                    <a16:creationId xmlns:a16="http://schemas.microsoft.com/office/drawing/2014/main" id="{029309E6-5974-4D9D-BC28-6AE61BA205C6}"/>
                  </a:ext>
                </a:extLst>
              </p:cNvPr>
              <p:cNvGrpSpPr/>
              <p:nvPr/>
            </p:nvGrpSpPr>
            <p:grpSpPr>
              <a:xfrm>
                <a:off x="3833165" y="2960655"/>
                <a:ext cx="1083513" cy="990964"/>
                <a:chOff x="3833165" y="2960655"/>
                <a:chExt cx="1083513" cy="990964"/>
              </a:xfrm>
              <a:grpFill/>
            </p:grpSpPr>
            <p:sp>
              <p:nvSpPr>
                <p:cNvPr id="42" name="Freeform: Shape 41">
                  <a:extLst>
                    <a:ext uri="{FF2B5EF4-FFF2-40B4-BE49-F238E27FC236}">
                      <a16:creationId xmlns:a16="http://schemas.microsoft.com/office/drawing/2014/main" id="{1848CD34-E431-4637-994E-F12D17F9157B}"/>
                    </a:ext>
                  </a:extLst>
                </p:cNvPr>
                <p:cNvSpPr/>
                <p:nvPr/>
              </p:nvSpPr>
              <p:spPr>
                <a:xfrm>
                  <a:off x="3955602" y="3417537"/>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193DB7D-9EA2-4ACC-952F-E52C179744D8}"/>
                    </a:ext>
                  </a:extLst>
                </p:cNvPr>
                <p:cNvSpPr/>
                <p:nvPr/>
              </p:nvSpPr>
              <p:spPr>
                <a:xfrm>
                  <a:off x="4743948" y="3402819"/>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4445326-51DE-42D5-96FC-91E40B383087}"/>
                    </a:ext>
                  </a:extLst>
                </p:cNvPr>
                <p:cNvSpPr/>
                <p:nvPr/>
              </p:nvSpPr>
              <p:spPr>
                <a:xfrm>
                  <a:off x="3961290" y="3754419"/>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0686AE4-66E1-46C1-8CFE-E73FD258C7A1}"/>
                    </a:ext>
                  </a:extLst>
                </p:cNvPr>
                <p:cNvSpPr/>
                <p:nvPr/>
              </p:nvSpPr>
              <p:spPr>
                <a:xfrm>
                  <a:off x="3955602" y="3086252"/>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C6BC6AF-2B87-4FB8-A68E-D4606ABCF59F}"/>
                    </a:ext>
                  </a:extLst>
                </p:cNvPr>
                <p:cNvSpPr/>
                <p:nvPr/>
              </p:nvSpPr>
              <p:spPr>
                <a:xfrm>
                  <a:off x="4742684"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D69441B-2BB0-4495-BDCD-AFC9845B0DC4}"/>
                    </a:ext>
                  </a:extLst>
                </p:cNvPr>
                <p:cNvSpPr/>
                <p:nvPr/>
              </p:nvSpPr>
              <p:spPr>
                <a:xfrm>
                  <a:off x="4658712"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D88FA10-8F75-4308-AD20-5C2ED611F981}"/>
                    </a:ext>
                  </a:extLst>
                </p:cNvPr>
                <p:cNvSpPr/>
                <p:nvPr/>
              </p:nvSpPr>
              <p:spPr>
                <a:xfrm>
                  <a:off x="4574830"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4E6123A-E661-4932-90F4-BE44D3F21738}"/>
                    </a:ext>
                  </a:extLst>
                </p:cNvPr>
                <p:cNvSpPr/>
                <p:nvPr/>
              </p:nvSpPr>
              <p:spPr>
                <a:xfrm>
                  <a:off x="4490857"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C294955-3FAF-43E9-A4DE-7DE0F2921580}"/>
                    </a:ext>
                  </a:extLst>
                </p:cNvPr>
                <p:cNvSpPr/>
                <p:nvPr/>
              </p:nvSpPr>
              <p:spPr>
                <a:xfrm>
                  <a:off x="4492212" y="3803538"/>
                  <a:ext cx="27088" cy="54176"/>
                </a:xfrm>
                <a:custGeom>
                  <a:avLst/>
                  <a:gdLst>
                    <a:gd name="connsiteX0" fmla="*/ 29345 w 27087"/>
                    <a:gd name="connsiteY0" fmla="*/ 0 h 54175"/>
                    <a:gd name="connsiteX1" fmla="*/ 0 w 27087"/>
                    <a:gd name="connsiteY1" fmla="*/ 11828 h 54175"/>
                    <a:gd name="connsiteX2" fmla="*/ 0 w 27087"/>
                    <a:gd name="connsiteY2" fmla="*/ 59413 h 54175"/>
                    <a:gd name="connsiteX3" fmla="*/ 29345 w 27087"/>
                    <a:gd name="connsiteY3" fmla="*/ 59413 h 54175"/>
                    <a:gd name="connsiteX4" fmla="*/ 29345 w 27087"/>
                    <a:gd name="connsiteY4" fmla="*/ 0 h 5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54175">
                      <a:moveTo>
                        <a:pt x="29345" y="0"/>
                      </a:moveTo>
                      <a:cubicBezTo>
                        <a:pt x="19774" y="4334"/>
                        <a:pt x="10023" y="8307"/>
                        <a:pt x="0" y="11828"/>
                      </a:cubicBezTo>
                      <a:lnTo>
                        <a:pt x="0" y="59413"/>
                      </a:lnTo>
                      <a:lnTo>
                        <a:pt x="29345" y="59413"/>
                      </a:lnTo>
                      <a:lnTo>
                        <a:pt x="29345" y="0"/>
                      </a:lnTo>
                      <a:close/>
                    </a:path>
                  </a:pathLst>
                </a:custGeom>
                <a:grpFill/>
                <a:ln w="8969"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6E43A6-866C-4AC2-9484-7485BE603B42}"/>
                    </a:ext>
                  </a:extLst>
                </p:cNvPr>
                <p:cNvSpPr/>
                <p:nvPr/>
              </p:nvSpPr>
              <p:spPr>
                <a:xfrm>
                  <a:off x="4660066" y="3737354"/>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grpFill/>
                <a:ln w="896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1D64E78-A064-42FD-974B-8644C1461F5B}"/>
                    </a:ext>
                  </a:extLst>
                </p:cNvPr>
                <p:cNvSpPr/>
                <p:nvPr/>
              </p:nvSpPr>
              <p:spPr>
                <a:xfrm>
                  <a:off x="3833165" y="2960655"/>
                  <a:ext cx="1083513" cy="334083"/>
                </a:xfrm>
                <a:custGeom>
                  <a:avLst/>
                  <a:gdLst>
                    <a:gd name="connsiteX0" fmla="*/ 265732 w 1083513"/>
                    <a:gd name="connsiteY0" fmla="*/ 305461 h 334083"/>
                    <a:gd name="connsiteX1" fmla="*/ 29345 w 1083513"/>
                    <a:gd name="connsiteY1" fmla="*/ 305461 h 334083"/>
                    <a:gd name="connsiteX2" fmla="*/ 29345 w 1083513"/>
                    <a:gd name="connsiteY2" fmla="*/ 29345 h 334083"/>
                    <a:gd name="connsiteX3" fmla="*/ 1056425 w 1083513"/>
                    <a:gd name="connsiteY3" fmla="*/ 29345 h 334083"/>
                    <a:gd name="connsiteX4" fmla="*/ 1056425 w 1083513"/>
                    <a:gd name="connsiteY4" fmla="*/ 305461 h 334083"/>
                    <a:gd name="connsiteX5" fmla="*/ 820039 w 1083513"/>
                    <a:gd name="connsiteY5" fmla="*/ 305461 h 334083"/>
                    <a:gd name="connsiteX6" fmla="*/ 840716 w 1083513"/>
                    <a:gd name="connsiteY6" fmla="*/ 334806 h 334083"/>
                    <a:gd name="connsiteX7" fmla="*/ 1085770 w 1083513"/>
                    <a:gd name="connsiteY7" fmla="*/ 334806 h 334083"/>
                    <a:gd name="connsiteX8" fmla="*/ 1085770 w 1083513"/>
                    <a:gd name="connsiteY8" fmla="*/ 0 h 334083"/>
                    <a:gd name="connsiteX9" fmla="*/ 0 w 1083513"/>
                    <a:gd name="connsiteY9" fmla="*/ 0 h 334083"/>
                    <a:gd name="connsiteX10" fmla="*/ 0 w 1083513"/>
                    <a:gd name="connsiteY10" fmla="*/ 334806 h 334083"/>
                    <a:gd name="connsiteX11" fmla="*/ 245055 w 1083513"/>
                    <a:gd name="connsiteY11" fmla="*/ 334806 h 334083"/>
                    <a:gd name="connsiteX12" fmla="*/ 265732 w 1083513"/>
                    <a:gd name="connsiteY12" fmla="*/ 305461 h 3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13" h="334083">
                      <a:moveTo>
                        <a:pt x="265732" y="305461"/>
                      </a:moveTo>
                      <a:lnTo>
                        <a:pt x="29345" y="305461"/>
                      </a:lnTo>
                      <a:lnTo>
                        <a:pt x="29345" y="29345"/>
                      </a:lnTo>
                      <a:lnTo>
                        <a:pt x="1056425" y="29345"/>
                      </a:lnTo>
                      <a:lnTo>
                        <a:pt x="1056425" y="305461"/>
                      </a:lnTo>
                      <a:lnTo>
                        <a:pt x="820039" y="305461"/>
                      </a:lnTo>
                      <a:cubicBezTo>
                        <a:pt x="827443" y="314851"/>
                        <a:pt x="834305" y="324693"/>
                        <a:pt x="840716" y="334806"/>
                      </a:cubicBezTo>
                      <a:lnTo>
                        <a:pt x="1085770" y="334806"/>
                      </a:lnTo>
                      <a:lnTo>
                        <a:pt x="1085770" y="0"/>
                      </a:lnTo>
                      <a:lnTo>
                        <a:pt x="0" y="0"/>
                      </a:lnTo>
                      <a:lnTo>
                        <a:pt x="0" y="334806"/>
                      </a:lnTo>
                      <a:lnTo>
                        <a:pt x="245055" y="334806"/>
                      </a:lnTo>
                      <a:cubicBezTo>
                        <a:pt x="251465" y="324693"/>
                        <a:pt x="258328" y="314851"/>
                        <a:pt x="265732" y="305461"/>
                      </a:cubicBezTo>
                      <a:close/>
                    </a:path>
                  </a:pathLst>
                </a:custGeom>
                <a:grpFill/>
                <a:ln w="896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52CF116-360E-4605-8659-31056F34A67E}"/>
                    </a:ext>
                  </a:extLst>
                </p:cNvPr>
                <p:cNvSpPr/>
                <p:nvPr/>
              </p:nvSpPr>
              <p:spPr>
                <a:xfrm>
                  <a:off x="3833165" y="3337176"/>
                  <a:ext cx="216703" cy="279908"/>
                </a:xfrm>
                <a:custGeom>
                  <a:avLst/>
                  <a:gdLst>
                    <a:gd name="connsiteX0" fmla="*/ 208937 w 216702"/>
                    <a:gd name="connsiteY0" fmla="*/ 257334 h 279907"/>
                    <a:gd name="connsiteX1" fmla="*/ 29345 w 216702"/>
                    <a:gd name="connsiteY1" fmla="*/ 257334 h 279907"/>
                    <a:gd name="connsiteX2" fmla="*/ 29345 w 216702"/>
                    <a:gd name="connsiteY2" fmla="*/ 0 h 279907"/>
                    <a:gd name="connsiteX3" fmla="*/ 0 w 216702"/>
                    <a:gd name="connsiteY3" fmla="*/ 0 h 279907"/>
                    <a:gd name="connsiteX4" fmla="*/ 0 w 216702"/>
                    <a:gd name="connsiteY4" fmla="*/ 286680 h 279907"/>
                    <a:gd name="connsiteX5" fmla="*/ 220224 w 216702"/>
                    <a:gd name="connsiteY5" fmla="*/ 286680 h 279907"/>
                    <a:gd name="connsiteX6" fmla="*/ 208937 w 216702"/>
                    <a:gd name="connsiteY6" fmla="*/ 257334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208937" y="257334"/>
                      </a:moveTo>
                      <a:lnTo>
                        <a:pt x="29345" y="257334"/>
                      </a:lnTo>
                      <a:lnTo>
                        <a:pt x="29345" y="0"/>
                      </a:lnTo>
                      <a:lnTo>
                        <a:pt x="0" y="0"/>
                      </a:lnTo>
                      <a:lnTo>
                        <a:pt x="0" y="286680"/>
                      </a:lnTo>
                      <a:lnTo>
                        <a:pt x="220224" y="286680"/>
                      </a:lnTo>
                      <a:cubicBezTo>
                        <a:pt x="216071" y="277109"/>
                        <a:pt x="212278" y="267357"/>
                        <a:pt x="208937" y="257334"/>
                      </a:cubicBezTo>
                      <a:close/>
                    </a:path>
                  </a:pathLst>
                </a:custGeom>
                <a:grpFill/>
                <a:ln w="896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614F3FC-D30E-4CDC-A6D0-8056A0159801}"/>
                    </a:ext>
                  </a:extLst>
                </p:cNvPr>
                <p:cNvSpPr/>
                <p:nvPr/>
              </p:nvSpPr>
              <p:spPr>
                <a:xfrm>
                  <a:off x="4743948" y="3737354"/>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grpFill/>
                <a:ln w="896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79EE42C-0D46-401E-AAAE-E744316D00A4}"/>
                    </a:ext>
                  </a:extLst>
                </p:cNvPr>
                <p:cNvSpPr/>
                <p:nvPr/>
              </p:nvSpPr>
              <p:spPr>
                <a:xfrm>
                  <a:off x="4576094" y="3749814"/>
                  <a:ext cx="27088" cy="108351"/>
                </a:xfrm>
                <a:custGeom>
                  <a:avLst/>
                  <a:gdLst>
                    <a:gd name="connsiteX0" fmla="*/ 29345 w 27087"/>
                    <a:gd name="connsiteY0" fmla="*/ 0 h 108351"/>
                    <a:gd name="connsiteX1" fmla="*/ 0 w 27087"/>
                    <a:gd name="connsiteY1" fmla="*/ 22754 h 108351"/>
                    <a:gd name="connsiteX2" fmla="*/ 0 w 27087"/>
                    <a:gd name="connsiteY2" fmla="*/ 113137 h 108351"/>
                    <a:gd name="connsiteX3" fmla="*/ 29345 w 27087"/>
                    <a:gd name="connsiteY3" fmla="*/ 113137 h 108351"/>
                    <a:gd name="connsiteX4" fmla="*/ 29345 w 27087"/>
                    <a:gd name="connsiteY4" fmla="*/ 0 h 10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108351">
                      <a:moveTo>
                        <a:pt x="29345" y="0"/>
                      </a:moveTo>
                      <a:cubicBezTo>
                        <a:pt x="19955" y="8036"/>
                        <a:pt x="10203" y="15711"/>
                        <a:pt x="0" y="22754"/>
                      </a:cubicBezTo>
                      <a:lnTo>
                        <a:pt x="0" y="113137"/>
                      </a:lnTo>
                      <a:lnTo>
                        <a:pt x="29345" y="113137"/>
                      </a:lnTo>
                      <a:lnTo>
                        <a:pt x="29345" y="0"/>
                      </a:lnTo>
                      <a:close/>
                    </a:path>
                  </a:pathLst>
                </a:custGeom>
                <a:grpFill/>
                <a:ln w="896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1BB1D3A-0151-4129-9EC9-A3294664D70B}"/>
                    </a:ext>
                  </a:extLst>
                </p:cNvPr>
                <p:cNvSpPr/>
                <p:nvPr/>
              </p:nvSpPr>
              <p:spPr>
                <a:xfrm>
                  <a:off x="4698711" y="3337176"/>
                  <a:ext cx="216703" cy="279908"/>
                </a:xfrm>
                <a:custGeom>
                  <a:avLst/>
                  <a:gdLst>
                    <a:gd name="connsiteX0" fmla="*/ 190879 w 216702"/>
                    <a:gd name="connsiteY0" fmla="*/ 0 h 279907"/>
                    <a:gd name="connsiteX1" fmla="*/ 190879 w 216702"/>
                    <a:gd name="connsiteY1" fmla="*/ 257334 h 279907"/>
                    <a:gd name="connsiteX2" fmla="*/ 11287 w 216702"/>
                    <a:gd name="connsiteY2" fmla="*/ 257334 h 279907"/>
                    <a:gd name="connsiteX3" fmla="*/ 0 w 216702"/>
                    <a:gd name="connsiteY3" fmla="*/ 286680 h 279907"/>
                    <a:gd name="connsiteX4" fmla="*/ 220224 w 216702"/>
                    <a:gd name="connsiteY4" fmla="*/ 286680 h 279907"/>
                    <a:gd name="connsiteX5" fmla="*/ 220224 w 216702"/>
                    <a:gd name="connsiteY5" fmla="*/ 0 h 279907"/>
                    <a:gd name="connsiteX6" fmla="*/ 190879 w 216702"/>
                    <a:gd name="connsiteY6"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190879" y="0"/>
                      </a:moveTo>
                      <a:lnTo>
                        <a:pt x="190879" y="257334"/>
                      </a:lnTo>
                      <a:lnTo>
                        <a:pt x="11287" y="257334"/>
                      </a:lnTo>
                      <a:cubicBezTo>
                        <a:pt x="7946" y="267357"/>
                        <a:pt x="4153" y="277109"/>
                        <a:pt x="0" y="286680"/>
                      </a:cubicBezTo>
                      <a:lnTo>
                        <a:pt x="220224" y="286680"/>
                      </a:lnTo>
                      <a:lnTo>
                        <a:pt x="220224" y="0"/>
                      </a:lnTo>
                      <a:lnTo>
                        <a:pt x="190879" y="0"/>
                      </a:lnTo>
                      <a:close/>
                    </a:path>
                  </a:pathLst>
                </a:custGeom>
                <a:grpFill/>
                <a:ln w="896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BD97127-AB52-432E-AE3F-94026B352BEA}"/>
                    </a:ext>
                  </a:extLst>
                </p:cNvPr>
                <p:cNvSpPr/>
                <p:nvPr/>
              </p:nvSpPr>
              <p:spPr>
                <a:xfrm>
                  <a:off x="3833165" y="3671711"/>
                  <a:ext cx="1083513" cy="279908"/>
                </a:xfrm>
                <a:custGeom>
                  <a:avLst/>
                  <a:gdLst>
                    <a:gd name="connsiteX0" fmla="*/ 1056425 w 1083513"/>
                    <a:gd name="connsiteY0" fmla="*/ 257334 h 279907"/>
                    <a:gd name="connsiteX1" fmla="*/ 29345 w 1083513"/>
                    <a:gd name="connsiteY1" fmla="*/ 257334 h 279907"/>
                    <a:gd name="connsiteX2" fmla="*/ 29345 w 1083513"/>
                    <a:gd name="connsiteY2" fmla="*/ 0 h 279907"/>
                    <a:gd name="connsiteX3" fmla="*/ 0 w 1083513"/>
                    <a:gd name="connsiteY3" fmla="*/ 0 h 279907"/>
                    <a:gd name="connsiteX4" fmla="*/ 0 w 1083513"/>
                    <a:gd name="connsiteY4" fmla="*/ 286680 h 279907"/>
                    <a:gd name="connsiteX5" fmla="*/ 1085770 w 1083513"/>
                    <a:gd name="connsiteY5" fmla="*/ 286680 h 279907"/>
                    <a:gd name="connsiteX6" fmla="*/ 1085770 w 1083513"/>
                    <a:gd name="connsiteY6" fmla="*/ 0 h 279907"/>
                    <a:gd name="connsiteX7" fmla="*/ 1056425 w 1083513"/>
                    <a:gd name="connsiteY7"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513" h="279907">
                      <a:moveTo>
                        <a:pt x="1056425" y="257334"/>
                      </a:moveTo>
                      <a:lnTo>
                        <a:pt x="29345" y="257334"/>
                      </a:lnTo>
                      <a:lnTo>
                        <a:pt x="29345" y="0"/>
                      </a:lnTo>
                      <a:lnTo>
                        <a:pt x="0" y="0"/>
                      </a:lnTo>
                      <a:lnTo>
                        <a:pt x="0" y="286680"/>
                      </a:lnTo>
                      <a:lnTo>
                        <a:pt x="1085770" y="286680"/>
                      </a:lnTo>
                      <a:lnTo>
                        <a:pt x="1085770" y="0"/>
                      </a:lnTo>
                      <a:lnTo>
                        <a:pt x="1056425" y="0"/>
                      </a:lnTo>
                      <a:close/>
                    </a:path>
                  </a:pathLst>
                </a:custGeom>
                <a:grpFill/>
                <a:ln w="896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BCAA13F-9F2B-4B27-8EC0-A55A6C32E0AB}"/>
                    </a:ext>
                  </a:extLst>
                </p:cNvPr>
                <p:cNvSpPr/>
                <p:nvPr/>
              </p:nvSpPr>
              <p:spPr>
                <a:xfrm>
                  <a:off x="4082554" y="3189547"/>
                  <a:ext cx="586903" cy="577874"/>
                </a:xfrm>
                <a:custGeom>
                  <a:avLst/>
                  <a:gdLst>
                    <a:gd name="connsiteX0" fmla="*/ 293451 w 586902"/>
                    <a:gd name="connsiteY0" fmla="*/ 29345 h 577873"/>
                    <a:gd name="connsiteX1" fmla="*/ 557558 w 586902"/>
                    <a:gd name="connsiteY1" fmla="*/ 293452 h 577873"/>
                    <a:gd name="connsiteX2" fmla="*/ 293451 w 586902"/>
                    <a:gd name="connsiteY2" fmla="*/ 557558 h 577873"/>
                    <a:gd name="connsiteX3" fmla="*/ 29345 w 586902"/>
                    <a:gd name="connsiteY3" fmla="*/ 293452 h 577873"/>
                    <a:gd name="connsiteX4" fmla="*/ 293451 w 586902"/>
                    <a:gd name="connsiteY4" fmla="*/ 29345 h 577873"/>
                    <a:gd name="connsiteX5" fmla="*/ 293451 w 586902"/>
                    <a:gd name="connsiteY5" fmla="*/ 0 h 577873"/>
                    <a:gd name="connsiteX6" fmla="*/ 0 w 586902"/>
                    <a:gd name="connsiteY6" fmla="*/ 293452 h 577873"/>
                    <a:gd name="connsiteX7" fmla="*/ 293451 w 586902"/>
                    <a:gd name="connsiteY7" fmla="*/ 586903 h 577873"/>
                    <a:gd name="connsiteX8" fmla="*/ 586903 w 586902"/>
                    <a:gd name="connsiteY8" fmla="*/ 293452 h 577873"/>
                    <a:gd name="connsiteX9" fmla="*/ 293451 w 586902"/>
                    <a:gd name="connsiteY9" fmla="*/ 0 h 577873"/>
                    <a:gd name="connsiteX10" fmla="*/ 293451 w 586902"/>
                    <a:gd name="connsiteY10" fmla="*/ 0 h 5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902" h="577873">
                      <a:moveTo>
                        <a:pt x="293451" y="29345"/>
                      </a:moveTo>
                      <a:cubicBezTo>
                        <a:pt x="439094" y="29345"/>
                        <a:pt x="557558" y="147809"/>
                        <a:pt x="557558" y="293452"/>
                      </a:cubicBezTo>
                      <a:cubicBezTo>
                        <a:pt x="557558" y="439094"/>
                        <a:pt x="439094" y="557558"/>
                        <a:pt x="293451" y="557558"/>
                      </a:cubicBezTo>
                      <a:cubicBezTo>
                        <a:pt x="147809" y="557558"/>
                        <a:pt x="29345" y="439004"/>
                        <a:pt x="29345" y="293452"/>
                      </a:cubicBezTo>
                      <a:cubicBezTo>
                        <a:pt x="29345" y="147900"/>
                        <a:pt x="147900" y="29345"/>
                        <a:pt x="293451" y="29345"/>
                      </a:cubicBezTo>
                      <a:moveTo>
                        <a:pt x="293451" y="0"/>
                      </a:moveTo>
                      <a:cubicBezTo>
                        <a:pt x="131376" y="0"/>
                        <a:pt x="0" y="131376"/>
                        <a:pt x="0" y="293452"/>
                      </a:cubicBezTo>
                      <a:cubicBezTo>
                        <a:pt x="0" y="455527"/>
                        <a:pt x="131376" y="586903"/>
                        <a:pt x="293451" y="586903"/>
                      </a:cubicBezTo>
                      <a:cubicBezTo>
                        <a:pt x="455527" y="586903"/>
                        <a:pt x="586903" y="455527"/>
                        <a:pt x="586903" y="293452"/>
                      </a:cubicBezTo>
                      <a:cubicBezTo>
                        <a:pt x="586903" y="131376"/>
                        <a:pt x="455527" y="0"/>
                        <a:pt x="293451" y="0"/>
                      </a:cubicBezTo>
                      <a:lnTo>
                        <a:pt x="293451" y="0"/>
                      </a:lnTo>
                      <a:close/>
                    </a:path>
                  </a:pathLst>
                </a:custGeom>
                <a:grpFill/>
                <a:ln w="8969" cap="flat">
                  <a:noFill/>
                  <a:prstDash val="solid"/>
                  <a:miter/>
                </a:ln>
              </p:spPr>
              <p:txBody>
                <a:bodyPr rtlCol="0" anchor="ctr"/>
                <a:lstStyle/>
                <a:p>
                  <a:endParaRPr lang="en-US"/>
                </a:p>
              </p:txBody>
            </p:sp>
          </p:grpSp>
          <p:pic>
            <p:nvPicPr>
              <p:cNvPr id="61" name="Graphic 60" descr="Repeat">
                <a:extLst>
                  <a:ext uri="{FF2B5EF4-FFF2-40B4-BE49-F238E27FC236}">
                    <a16:creationId xmlns:a16="http://schemas.microsoft.com/office/drawing/2014/main" id="{F135BECB-E433-4E14-9DBE-4846CFDA6F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77919" y="3285939"/>
                <a:ext cx="402336" cy="402336"/>
              </a:xfrm>
              <a:prstGeom prst="rect">
                <a:avLst/>
              </a:prstGeom>
            </p:spPr>
          </p:pic>
        </p:grpSp>
        <p:sp>
          <p:nvSpPr>
            <p:cNvPr id="63" name="TextBox 62">
              <a:extLst>
                <a:ext uri="{FF2B5EF4-FFF2-40B4-BE49-F238E27FC236}">
                  <a16:creationId xmlns:a16="http://schemas.microsoft.com/office/drawing/2014/main" id="{4BE49464-17FA-435B-96EC-36F01D894354}"/>
                </a:ext>
              </a:extLst>
            </p:cNvPr>
            <p:cNvSpPr txBox="1"/>
            <p:nvPr/>
          </p:nvSpPr>
          <p:spPr>
            <a:xfrm>
              <a:off x="1356544" y="4524449"/>
              <a:ext cx="2709270" cy="153888"/>
            </a:xfrm>
            <a:prstGeom prst="rect">
              <a:avLst/>
            </a:prstGeom>
          </p:spPr>
          <p:txBody>
            <a:bodyPr wrap="square" lIns="0" tIns="0" rIns="0" bIns="0" rtlCol="0">
              <a:spAutoFit/>
            </a:bodyPr>
            <a:lstStyle/>
            <a:p>
              <a:pPr algn="l">
                <a:spcAft>
                  <a:spcPts val="600"/>
                </a:spcAft>
              </a:pPr>
              <a:r>
                <a:rPr lang="en-US" sz="1000"/>
                <a:t>Server hardware refresh</a:t>
              </a:r>
            </a:p>
          </p:txBody>
        </p:sp>
        <p:sp>
          <p:nvSpPr>
            <p:cNvPr id="64" name="TextBox 63">
              <a:extLst>
                <a:ext uri="{FF2B5EF4-FFF2-40B4-BE49-F238E27FC236}">
                  <a16:creationId xmlns:a16="http://schemas.microsoft.com/office/drawing/2014/main" id="{9229A1D3-D099-4C36-ACCE-99DD2CD9815F}"/>
                </a:ext>
              </a:extLst>
            </p:cNvPr>
            <p:cNvSpPr txBox="1"/>
            <p:nvPr/>
          </p:nvSpPr>
          <p:spPr>
            <a:xfrm>
              <a:off x="1362917" y="5093821"/>
              <a:ext cx="2709270" cy="153888"/>
            </a:xfrm>
            <a:prstGeom prst="rect">
              <a:avLst/>
            </a:prstGeom>
          </p:spPr>
          <p:txBody>
            <a:bodyPr wrap="square" lIns="0" tIns="0" rIns="0" bIns="0" rtlCol="0">
              <a:spAutoFit/>
            </a:bodyPr>
            <a:lstStyle/>
            <a:p>
              <a:pPr algn="l">
                <a:spcAft>
                  <a:spcPts val="600"/>
                </a:spcAft>
              </a:pPr>
              <a:r>
                <a:rPr lang="en-US" sz="1000"/>
                <a:t>Hybrid cloud migration</a:t>
              </a:r>
            </a:p>
          </p:txBody>
        </p:sp>
        <p:sp>
          <p:nvSpPr>
            <p:cNvPr id="65" name="TextBox 64">
              <a:extLst>
                <a:ext uri="{FF2B5EF4-FFF2-40B4-BE49-F238E27FC236}">
                  <a16:creationId xmlns:a16="http://schemas.microsoft.com/office/drawing/2014/main" id="{10891995-E49B-4E1A-B745-BCE8FDB81704}"/>
                </a:ext>
              </a:extLst>
            </p:cNvPr>
            <p:cNvSpPr txBox="1"/>
            <p:nvPr/>
          </p:nvSpPr>
          <p:spPr>
            <a:xfrm>
              <a:off x="1356544" y="5641335"/>
              <a:ext cx="2799626" cy="153888"/>
            </a:xfrm>
            <a:prstGeom prst="rect">
              <a:avLst/>
            </a:prstGeom>
          </p:spPr>
          <p:txBody>
            <a:bodyPr wrap="square" lIns="0" tIns="0" rIns="0" bIns="0" rtlCol="0">
              <a:spAutoFit/>
            </a:bodyPr>
            <a:lstStyle/>
            <a:p>
              <a:pPr algn="l">
                <a:spcAft>
                  <a:spcPts val="600"/>
                </a:spcAft>
              </a:pPr>
              <a:r>
                <a:rPr lang="en-US" sz="1000"/>
                <a:t>Public cloud cost comparison</a:t>
              </a:r>
            </a:p>
          </p:txBody>
        </p:sp>
        <p:pic>
          <p:nvPicPr>
            <p:cNvPr id="66" name="Graphic 65">
              <a:extLst>
                <a:ext uri="{FF2B5EF4-FFF2-40B4-BE49-F238E27FC236}">
                  <a16:creationId xmlns:a16="http://schemas.microsoft.com/office/drawing/2014/main" id="{B006BA28-65A1-4F79-902F-35792C3525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8835" y="5015863"/>
              <a:ext cx="346520" cy="388620"/>
            </a:xfrm>
            <a:prstGeom prst="rect">
              <a:avLst/>
            </a:prstGeom>
          </p:spPr>
        </p:pic>
        <p:grpSp>
          <p:nvGrpSpPr>
            <p:cNvPr id="71" name="Group 70">
              <a:extLst>
                <a:ext uri="{FF2B5EF4-FFF2-40B4-BE49-F238E27FC236}">
                  <a16:creationId xmlns:a16="http://schemas.microsoft.com/office/drawing/2014/main" id="{7B89909E-26B8-4886-98C2-18E9B4A8315B}"/>
                </a:ext>
              </a:extLst>
            </p:cNvPr>
            <p:cNvGrpSpPr>
              <a:grpSpLocks noChangeAspect="1"/>
            </p:cNvGrpSpPr>
            <p:nvPr/>
          </p:nvGrpSpPr>
          <p:grpSpPr>
            <a:xfrm>
              <a:off x="787685" y="5625090"/>
              <a:ext cx="331077" cy="309717"/>
              <a:chOff x="4322763" y="2868131"/>
              <a:chExt cx="1181100" cy="1104900"/>
            </a:xfrm>
          </p:grpSpPr>
          <p:pic>
            <p:nvPicPr>
              <p:cNvPr id="68" name="Graphic 67">
                <a:extLst>
                  <a:ext uri="{FF2B5EF4-FFF2-40B4-BE49-F238E27FC236}">
                    <a16:creationId xmlns:a16="http://schemas.microsoft.com/office/drawing/2014/main" id="{56752DF5-FEE7-4CD4-86D9-DB2FF54D21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22763" y="2868131"/>
                <a:ext cx="1181100" cy="1104900"/>
              </a:xfrm>
              <a:prstGeom prst="rect">
                <a:avLst/>
              </a:prstGeom>
            </p:spPr>
          </p:pic>
          <p:pic>
            <p:nvPicPr>
              <p:cNvPr id="70" name="Graphic 69" descr="Dollar">
                <a:extLst>
                  <a:ext uri="{FF2B5EF4-FFF2-40B4-BE49-F238E27FC236}">
                    <a16:creationId xmlns:a16="http://schemas.microsoft.com/office/drawing/2014/main" id="{AB2EB0FB-3E8B-4E32-A986-82487C4C20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60816" y="3254326"/>
                <a:ext cx="349347" cy="349347"/>
              </a:xfrm>
              <a:prstGeom prst="rect">
                <a:avLst/>
              </a:prstGeom>
            </p:spPr>
          </p:pic>
        </p:grpSp>
      </p:grpSp>
      <p:grpSp>
        <p:nvGrpSpPr>
          <p:cNvPr id="117" name="Group 116">
            <a:extLst>
              <a:ext uri="{FF2B5EF4-FFF2-40B4-BE49-F238E27FC236}">
                <a16:creationId xmlns:a16="http://schemas.microsoft.com/office/drawing/2014/main" id="{077E7C5B-CF39-430A-8B8B-8064051847D7}"/>
              </a:ext>
            </a:extLst>
          </p:cNvPr>
          <p:cNvGrpSpPr/>
          <p:nvPr/>
        </p:nvGrpSpPr>
        <p:grpSpPr>
          <a:xfrm>
            <a:off x="4548803" y="1450339"/>
            <a:ext cx="7376794" cy="735570"/>
            <a:chOff x="4548803" y="1450339"/>
            <a:chExt cx="7376794" cy="735570"/>
          </a:xfrm>
          <a:effectLst>
            <a:outerShdw blurRad="50800" dist="50800" dir="5400000" algn="ctr" rotWithShape="0">
              <a:schemeClr val="bg2"/>
            </a:outerShdw>
          </a:effectLst>
        </p:grpSpPr>
        <p:pic>
          <p:nvPicPr>
            <p:cNvPr id="74" name="Picture 73">
              <a:extLst>
                <a:ext uri="{FF2B5EF4-FFF2-40B4-BE49-F238E27FC236}">
                  <a16:creationId xmlns:a16="http://schemas.microsoft.com/office/drawing/2014/main" id="{8DBF85A9-30A2-4694-A240-7D3B1FE6AAC4}"/>
                </a:ext>
              </a:extLst>
            </p:cNvPr>
            <p:cNvPicPr>
              <a:picLocks noChangeAspect="1"/>
            </p:cNvPicPr>
            <p:nvPr/>
          </p:nvPicPr>
          <p:blipFill>
            <a:blip r:embed="rId18"/>
            <a:stretch>
              <a:fillRect/>
            </a:stretch>
          </p:blipFill>
          <p:spPr>
            <a:xfrm>
              <a:off x="10677123" y="1611153"/>
              <a:ext cx="355857" cy="352189"/>
            </a:xfrm>
            <a:prstGeom prst="rect">
              <a:avLst/>
            </a:prstGeom>
          </p:spPr>
        </p:pic>
        <p:sp>
          <p:nvSpPr>
            <p:cNvPr id="79" name="TextBox 78">
              <a:extLst>
                <a:ext uri="{FF2B5EF4-FFF2-40B4-BE49-F238E27FC236}">
                  <a16:creationId xmlns:a16="http://schemas.microsoft.com/office/drawing/2014/main" id="{40C1996B-7772-4243-ADB7-32FE679C75B3}"/>
                </a:ext>
              </a:extLst>
            </p:cNvPr>
            <p:cNvSpPr txBox="1"/>
            <p:nvPr/>
          </p:nvSpPr>
          <p:spPr>
            <a:xfrm>
              <a:off x="9784505" y="2005066"/>
              <a:ext cx="2141092" cy="11497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Cloud Planning</a:t>
              </a:r>
            </a:p>
          </p:txBody>
        </p:sp>
        <p:grpSp>
          <p:nvGrpSpPr>
            <p:cNvPr id="109" name="Group 108">
              <a:extLst>
                <a:ext uri="{FF2B5EF4-FFF2-40B4-BE49-F238E27FC236}">
                  <a16:creationId xmlns:a16="http://schemas.microsoft.com/office/drawing/2014/main" id="{7FE961AA-959F-4249-BA88-45FD56198DD5}"/>
                </a:ext>
              </a:extLst>
            </p:cNvPr>
            <p:cNvGrpSpPr/>
            <p:nvPr/>
          </p:nvGrpSpPr>
          <p:grpSpPr>
            <a:xfrm>
              <a:off x="4548803" y="1620287"/>
              <a:ext cx="1517442" cy="395673"/>
              <a:chOff x="4306922" y="1593429"/>
              <a:chExt cx="1624883" cy="423688"/>
            </a:xfrm>
          </p:grpSpPr>
          <p:pic>
            <p:nvPicPr>
              <p:cNvPr id="82" name="Graphic 81" descr="Right pointing backhand index ">
                <a:extLst>
                  <a:ext uri="{FF2B5EF4-FFF2-40B4-BE49-F238E27FC236}">
                    <a16:creationId xmlns:a16="http://schemas.microsoft.com/office/drawing/2014/main" id="{68498668-179C-4A25-87CF-79EFBA02F79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08117" y="1593429"/>
                <a:ext cx="423688" cy="423688"/>
              </a:xfrm>
              <a:prstGeom prst="rect">
                <a:avLst/>
              </a:prstGeom>
            </p:spPr>
          </p:pic>
          <p:sp>
            <p:nvSpPr>
              <p:cNvPr id="83" name="TextBox 82">
                <a:extLst>
                  <a:ext uri="{FF2B5EF4-FFF2-40B4-BE49-F238E27FC236}">
                    <a16:creationId xmlns:a16="http://schemas.microsoft.com/office/drawing/2014/main" id="{12A761D6-49D9-4AC4-8C4B-333DEB076A07}"/>
                  </a:ext>
                </a:extLst>
              </p:cNvPr>
              <p:cNvSpPr txBox="1"/>
              <p:nvPr/>
            </p:nvSpPr>
            <p:spPr>
              <a:xfrm>
                <a:off x="4306922" y="1777389"/>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CHOOSE SCENARIOS</a:t>
                </a:r>
              </a:p>
            </p:txBody>
          </p:sp>
        </p:grpSp>
        <p:sp>
          <p:nvSpPr>
            <p:cNvPr id="67" name="Rectangle: Rounded Corners 66">
              <a:extLst>
                <a:ext uri="{FF2B5EF4-FFF2-40B4-BE49-F238E27FC236}">
                  <a16:creationId xmlns:a16="http://schemas.microsoft.com/office/drawing/2014/main" id="{E98506B9-E5CC-4748-BEE8-74BBC9C61652}"/>
                </a:ext>
              </a:extLst>
            </p:cNvPr>
            <p:cNvSpPr/>
            <p:nvPr/>
          </p:nvSpPr>
          <p:spPr>
            <a:xfrm>
              <a:off x="6224003" y="1450339"/>
              <a:ext cx="5308294" cy="735570"/>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89" name="Group 88">
              <a:extLst>
                <a:ext uri="{FF2B5EF4-FFF2-40B4-BE49-F238E27FC236}">
                  <a16:creationId xmlns:a16="http://schemas.microsoft.com/office/drawing/2014/main" id="{664FAE93-54E3-4BD9-82E0-E4F5111CFF84}"/>
                </a:ext>
              </a:extLst>
            </p:cNvPr>
            <p:cNvGrpSpPr/>
            <p:nvPr/>
          </p:nvGrpSpPr>
          <p:grpSpPr>
            <a:xfrm>
              <a:off x="6366742" y="1596440"/>
              <a:ext cx="1190539" cy="517400"/>
              <a:chOff x="5830174" y="1567223"/>
              <a:chExt cx="1274834" cy="554034"/>
            </a:xfrm>
          </p:grpSpPr>
          <p:pic>
            <p:nvPicPr>
              <p:cNvPr id="72" name="Picture 71">
                <a:extLst>
                  <a:ext uri="{FF2B5EF4-FFF2-40B4-BE49-F238E27FC236}">
                    <a16:creationId xmlns:a16="http://schemas.microsoft.com/office/drawing/2014/main" id="{14087916-C028-4B4D-BF3D-1E88F4FD0F6E}"/>
                  </a:ext>
                </a:extLst>
              </p:cNvPr>
              <p:cNvPicPr>
                <a:picLocks noChangeAspect="1"/>
              </p:cNvPicPr>
              <p:nvPr/>
            </p:nvPicPr>
            <p:blipFill>
              <a:blip r:embed="rId21"/>
              <a:stretch>
                <a:fillRect/>
              </a:stretch>
            </p:blipFill>
            <p:spPr>
              <a:xfrm>
                <a:off x="6251530" y="1567223"/>
                <a:ext cx="432123" cy="384982"/>
              </a:xfrm>
              <a:prstGeom prst="rect">
                <a:avLst/>
              </a:prstGeom>
            </p:spPr>
          </p:pic>
          <p:sp>
            <p:nvSpPr>
              <p:cNvPr id="69" name="TextBox 68">
                <a:extLst>
                  <a:ext uri="{FF2B5EF4-FFF2-40B4-BE49-F238E27FC236}">
                    <a16:creationId xmlns:a16="http://schemas.microsoft.com/office/drawing/2014/main" id="{43E4D7CB-E977-4598-B35E-71A1F3D14993}"/>
                  </a:ext>
                </a:extLst>
              </p:cNvPr>
              <p:cNvSpPr txBox="1"/>
              <p:nvPr/>
            </p:nvSpPr>
            <p:spPr>
              <a:xfrm>
                <a:off x="5830174" y="1998146"/>
                <a:ext cx="1274834"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Workload Planning</a:t>
                </a:r>
              </a:p>
            </p:txBody>
          </p:sp>
        </p:grpSp>
        <p:grpSp>
          <p:nvGrpSpPr>
            <p:cNvPr id="88" name="Group 87">
              <a:extLst>
                <a:ext uri="{FF2B5EF4-FFF2-40B4-BE49-F238E27FC236}">
                  <a16:creationId xmlns:a16="http://schemas.microsoft.com/office/drawing/2014/main" id="{CB6108C0-A0EC-4D9A-A9EA-46265B7471DA}"/>
                </a:ext>
              </a:extLst>
            </p:cNvPr>
            <p:cNvGrpSpPr/>
            <p:nvPr/>
          </p:nvGrpSpPr>
          <p:grpSpPr>
            <a:xfrm>
              <a:off x="7264744" y="1592103"/>
              <a:ext cx="2141092" cy="522904"/>
              <a:chOff x="7712533" y="1561330"/>
              <a:chExt cx="2292690" cy="559928"/>
            </a:xfrm>
          </p:grpSpPr>
          <p:pic>
            <p:nvPicPr>
              <p:cNvPr id="60" name="Picture 59">
                <a:extLst>
                  <a:ext uri="{FF2B5EF4-FFF2-40B4-BE49-F238E27FC236}">
                    <a16:creationId xmlns:a16="http://schemas.microsoft.com/office/drawing/2014/main" id="{EB7F3D1C-2311-40D3-860A-ACBF8BA62803}"/>
                  </a:ext>
                </a:extLst>
              </p:cNvPr>
              <p:cNvPicPr>
                <a:picLocks noChangeAspect="1"/>
              </p:cNvPicPr>
              <p:nvPr/>
            </p:nvPicPr>
            <p:blipFill>
              <a:blip r:embed="rId22"/>
              <a:stretch>
                <a:fillRect/>
              </a:stretch>
            </p:blipFill>
            <p:spPr>
              <a:xfrm>
                <a:off x="8717456" y="1561330"/>
                <a:ext cx="282844" cy="404624"/>
              </a:xfrm>
              <a:prstGeom prst="rect">
                <a:avLst/>
              </a:prstGeom>
            </p:spPr>
          </p:pic>
          <p:sp>
            <p:nvSpPr>
              <p:cNvPr id="77" name="TextBox 76">
                <a:extLst>
                  <a:ext uri="{FF2B5EF4-FFF2-40B4-BE49-F238E27FC236}">
                    <a16:creationId xmlns:a16="http://schemas.microsoft.com/office/drawing/2014/main" id="{493965D0-A091-427F-B910-C0075030A671}"/>
                  </a:ext>
                </a:extLst>
              </p:cNvPr>
              <p:cNvSpPr txBox="1"/>
              <p:nvPr/>
            </p:nvSpPr>
            <p:spPr>
              <a:xfrm>
                <a:off x="7712533" y="1998147"/>
                <a:ext cx="2292690"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Physical Infra Planning</a:t>
                </a:r>
              </a:p>
            </p:txBody>
          </p:sp>
        </p:grpSp>
        <p:grpSp>
          <p:nvGrpSpPr>
            <p:cNvPr id="90" name="Group 89">
              <a:extLst>
                <a:ext uri="{FF2B5EF4-FFF2-40B4-BE49-F238E27FC236}">
                  <a16:creationId xmlns:a16="http://schemas.microsoft.com/office/drawing/2014/main" id="{13E2A241-7865-4EF9-826F-63C031607250}"/>
                </a:ext>
              </a:extLst>
            </p:cNvPr>
            <p:cNvGrpSpPr/>
            <p:nvPr/>
          </p:nvGrpSpPr>
          <p:grpSpPr>
            <a:xfrm>
              <a:off x="8666285" y="1627877"/>
              <a:ext cx="2141092" cy="493553"/>
              <a:chOff x="8873762" y="1592757"/>
              <a:chExt cx="2292690" cy="528499"/>
            </a:xfrm>
          </p:grpSpPr>
          <p:pic>
            <p:nvPicPr>
              <p:cNvPr id="73" name="Picture 72">
                <a:extLst>
                  <a:ext uri="{FF2B5EF4-FFF2-40B4-BE49-F238E27FC236}">
                    <a16:creationId xmlns:a16="http://schemas.microsoft.com/office/drawing/2014/main" id="{6DA8F77A-D813-4E05-91C5-E8A18EAF2228}"/>
                  </a:ext>
                </a:extLst>
              </p:cNvPr>
              <p:cNvPicPr>
                <a:picLocks noChangeAspect="1"/>
              </p:cNvPicPr>
              <p:nvPr/>
            </p:nvPicPr>
            <p:blipFill>
              <a:blip r:embed="rId23"/>
              <a:stretch>
                <a:fillRect/>
              </a:stretch>
            </p:blipFill>
            <p:spPr>
              <a:xfrm>
                <a:off x="9835282" y="1592757"/>
                <a:ext cx="400696" cy="333913"/>
              </a:xfrm>
              <a:prstGeom prst="rect">
                <a:avLst/>
              </a:prstGeom>
            </p:spPr>
          </p:pic>
          <p:sp>
            <p:nvSpPr>
              <p:cNvPr id="78" name="TextBox 77">
                <a:extLst>
                  <a:ext uri="{FF2B5EF4-FFF2-40B4-BE49-F238E27FC236}">
                    <a16:creationId xmlns:a16="http://schemas.microsoft.com/office/drawing/2014/main" id="{AD17B48D-FB12-4F20-912A-691366C5A96A}"/>
                  </a:ext>
                </a:extLst>
              </p:cNvPr>
              <p:cNvSpPr txBox="1"/>
              <p:nvPr/>
            </p:nvSpPr>
            <p:spPr>
              <a:xfrm>
                <a:off x="8873762" y="1998145"/>
                <a:ext cx="2292690"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HCI Planning</a:t>
                </a:r>
              </a:p>
            </p:txBody>
          </p:sp>
        </p:grpSp>
      </p:grpSp>
      <p:grpSp>
        <p:nvGrpSpPr>
          <p:cNvPr id="118" name="Group 117">
            <a:extLst>
              <a:ext uri="{FF2B5EF4-FFF2-40B4-BE49-F238E27FC236}">
                <a16:creationId xmlns:a16="http://schemas.microsoft.com/office/drawing/2014/main" id="{E9AAF5BA-F75A-41CE-9744-3DD6C92DCE65}"/>
              </a:ext>
            </a:extLst>
          </p:cNvPr>
          <p:cNvGrpSpPr/>
          <p:nvPr/>
        </p:nvGrpSpPr>
        <p:grpSpPr>
          <a:xfrm>
            <a:off x="4558650" y="2295926"/>
            <a:ext cx="6973646" cy="1334989"/>
            <a:chOff x="4558650" y="2295926"/>
            <a:chExt cx="6973646" cy="1334989"/>
          </a:xfrm>
          <a:effectLst>
            <a:outerShdw blurRad="50800" dist="50800" dir="5400000" algn="ctr" rotWithShape="0">
              <a:schemeClr val="bg2"/>
            </a:outerShdw>
          </a:effectLst>
        </p:grpSpPr>
        <p:grpSp>
          <p:nvGrpSpPr>
            <p:cNvPr id="110" name="Group 109">
              <a:extLst>
                <a:ext uri="{FF2B5EF4-FFF2-40B4-BE49-F238E27FC236}">
                  <a16:creationId xmlns:a16="http://schemas.microsoft.com/office/drawing/2014/main" id="{B9B882AB-68F2-446E-83F8-7C030DEADDE6}"/>
                </a:ext>
              </a:extLst>
            </p:cNvPr>
            <p:cNvGrpSpPr/>
            <p:nvPr/>
          </p:nvGrpSpPr>
          <p:grpSpPr>
            <a:xfrm>
              <a:off x="4558650" y="2747088"/>
              <a:ext cx="1510126" cy="395673"/>
              <a:chOff x="4311145" y="2944019"/>
              <a:chExt cx="1617049" cy="423688"/>
            </a:xfrm>
          </p:grpSpPr>
          <p:pic>
            <p:nvPicPr>
              <p:cNvPr id="92" name="Graphic 91" descr="Right pointing backhand index ">
                <a:extLst>
                  <a:ext uri="{FF2B5EF4-FFF2-40B4-BE49-F238E27FC236}">
                    <a16:creationId xmlns:a16="http://schemas.microsoft.com/office/drawing/2014/main" id="{86D1E155-1D66-4A5B-8259-B688AE5E77B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04506" y="2944019"/>
                <a:ext cx="423688" cy="423688"/>
              </a:xfrm>
              <a:prstGeom prst="rect">
                <a:avLst/>
              </a:prstGeom>
            </p:spPr>
          </p:pic>
          <p:sp>
            <p:nvSpPr>
              <p:cNvPr id="93" name="TextBox 92">
                <a:extLst>
                  <a:ext uri="{FF2B5EF4-FFF2-40B4-BE49-F238E27FC236}">
                    <a16:creationId xmlns:a16="http://schemas.microsoft.com/office/drawing/2014/main" id="{97EA8D52-602B-4395-BDC8-DA05BFAAD5E1}"/>
                  </a:ext>
                </a:extLst>
              </p:cNvPr>
              <p:cNvSpPr txBox="1"/>
              <p:nvPr/>
            </p:nvSpPr>
            <p:spPr>
              <a:xfrm>
                <a:off x="4311145" y="3134696"/>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DEFINE SCENARIOS</a:t>
                </a:r>
              </a:p>
            </p:txBody>
          </p:sp>
        </p:grpSp>
        <p:pic>
          <p:nvPicPr>
            <p:cNvPr id="103" name="Picture 102">
              <a:extLst>
                <a:ext uri="{FF2B5EF4-FFF2-40B4-BE49-F238E27FC236}">
                  <a16:creationId xmlns:a16="http://schemas.microsoft.com/office/drawing/2014/main" id="{938B8773-BBF6-4728-B13E-01EE3EF17132}"/>
                </a:ext>
              </a:extLst>
            </p:cNvPr>
            <p:cNvPicPr>
              <a:picLocks noChangeAspect="1"/>
            </p:cNvPicPr>
            <p:nvPr/>
          </p:nvPicPr>
          <p:blipFill>
            <a:blip r:embed="rId24"/>
            <a:stretch>
              <a:fillRect/>
            </a:stretch>
          </p:blipFill>
          <p:spPr>
            <a:xfrm>
              <a:off x="6491217" y="2429956"/>
              <a:ext cx="2570151" cy="1070896"/>
            </a:xfrm>
            <a:prstGeom prst="rect">
              <a:avLst/>
            </a:prstGeom>
            <a:ln>
              <a:solidFill>
                <a:schemeClr val="bg1">
                  <a:lumMod val="95000"/>
                </a:schemeClr>
              </a:solidFill>
            </a:ln>
          </p:spPr>
        </p:pic>
        <p:sp>
          <p:nvSpPr>
            <p:cNvPr id="104" name="Rectangle: Rounded Corners 103">
              <a:extLst>
                <a:ext uri="{FF2B5EF4-FFF2-40B4-BE49-F238E27FC236}">
                  <a16:creationId xmlns:a16="http://schemas.microsoft.com/office/drawing/2014/main" id="{01D4A798-A6C4-4020-9531-B0B44F5112EF}"/>
                </a:ext>
              </a:extLst>
            </p:cNvPr>
            <p:cNvSpPr/>
            <p:nvPr/>
          </p:nvSpPr>
          <p:spPr>
            <a:xfrm>
              <a:off x="6224002" y="2295926"/>
              <a:ext cx="5308294" cy="1334989"/>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06" name="Picture 105">
              <a:extLst>
                <a:ext uri="{FF2B5EF4-FFF2-40B4-BE49-F238E27FC236}">
                  <a16:creationId xmlns:a16="http://schemas.microsoft.com/office/drawing/2014/main" id="{6B003F0D-6ABD-41A1-9002-B2F8934CD5F4}"/>
                </a:ext>
              </a:extLst>
            </p:cNvPr>
            <p:cNvPicPr>
              <a:picLocks noChangeAspect="1"/>
            </p:cNvPicPr>
            <p:nvPr/>
          </p:nvPicPr>
          <p:blipFill>
            <a:blip r:embed="rId25"/>
            <a:stretch>
              <a:fillRect/>
            </a:stretch>
          </p:blipFill>
          <p:spPr>
            <a:xfrm>
              <a:off x="9314853" y="2429956"/>
              <a:ext cx="1989996" cy="1076280"/>
            </a:xfrm>
            <a:prstGeom prst="rect">
              <a:avLst/>
            </a:prstGeom>
            <a:ln>
              <a:solidFill>
                <a:schemeClr val="bg1">
                  <a:lumMod val="95000"/>
                </a:schemeClr>
              </a:solidFill>
            </a:ln>
          </p:spPr>
        </p:pic>
      </p:grpSp>
      <p:grpSp>
        <p:nvGrpSpPr>
          <p:cNvPr id="119" name="Group 118">
            <a:extLst>
              <a:ext uri="{FF2B5EF4-FFF2-40B4-BE49-F238E27FC236}">
                <a16:creationId xmlns:a16="http://schemas.microsoft.com/office/drawing/2014/main" id="{0014D31A-B90F-4178-B7A4-BA7BDD8B5F89}"/>
              </a:ext>
            </a:extLst>
          </p:cNvPr>
          <p:cNvGrpSpPr/>
          <p:nvPr/>
        </p:nvGrpSpPr>
        <p:grpSpPr>
          <a:xfrm>
            <a:off x="4546980" y="3721987"/>
            <a:ext cx="6985315" cy="1334989"/>
            <a:chOff x="4546980" y="3721987"/>
            <a:chExt cx="6985315" cy="1334989"/>
          </a:xfrm>
          <a:effectLst>
            <a:outerShdw blurRad="50800" dist="50800" dir="5400000" algn="ctr" rotWithShape="0">
              <a:schemeClr val="bg2"/>
            </a:outerShdw>
          </a:effectLst>
        </p:grpSpPr>
        <p:grpSp>
          <p:nvGrpSpPr>
            <p:cNvPr id="111" name="Group 110">
              <a:extLst>
                <a:ext uri="{FF2B5EF4-FFF2-40B4-BE49-F238E27FC236}">
                  <a16:creationId xmlns:a16="http://schemas.microsoft.com/office/drawing/2014/main" id="{3F984EC1-8462-455B-82EC-664F9FA18877}"/>
                </a:ext>
              </a:extLst>
            </p:cNvPr>
            <p:cNvGrpSpPr/>
            <p:nvPr/>
          </p:nvGrpSpPr>
          <p:grpSpPr>
            <a:xfrm>
              <a:off x="4546980" y="4331810"/>
              <a:ext cx="1516755" cy="395673"/>
              <a:chOff x="4311145" y="4092030"/>
              <a:chExt cx="1624148" cy="423688"/>
            </a:xfrm>
          </p:grpSpPr>
          <p:pic>
            <p:nvPicPr>
              <p:cNvPr id="94" name="Graphic 93" descr="Right pointing backhand index ">
                <a:extLst>
                  <a:ext uri="{FF2B5EF4-FFF2-40B4-BE49-F238E27FC236}">
                    <a16:creationId xmlns:a16="http://schemas.microsoft.com/office/drawing/2014/main" id="{79F0DCEC-8439-404B-96EB-D5AD6A7680C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11605" y="4092030"/>
                <a:ext cx="423688" cy="423688"/>
              </a:xfrm>
              <a:prstGeom prst="rect">
                <a:avLst/>
              </a:prstGeom>
            </p:spPr>
          </p:pic>
          <p:sp>
            <p:nvSpPr>
              <p:cNvPr id="95" name="TextBox 94">
                <a:extLst>
                  <a:ext uri="{FF2B5EF4-FFF2-40B4-BE49-F238E27FC236}">
                    <a16:creationId xmlns:a16="http://schemas.microsoft.com/office/drawing/2014/main" id="{42B1A8FC-ACB2-44DD-8A68-D8808DA62DCC}"/>
                  </a:ext>
                </a:extLst>
              </p:cNvPr>
              <p:cNvSpPr txBox="1"/>
              <p:nvPr/>
            </p:nvSpPr>
            <p:spPr>
              <a:xfrm>
                <a:off x="4311145" y="4262082"/>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STACK SCENARIOS</a:t>
                </a:r>
              </a:p>
            </p:txBody>
          </p:sp>
        </p:grpSp>
        <p:sp>
          <p:nvSpPr>
            <p:cNvPr id="101" name="Rectangle: Rounded Corners 100">
              <a:extLst>
                <a:ext uri="{FF2B5EF4-FFF2-40B4-BE49-F238E27FC236}">
                  <a16:creationId xmlns:a16="http://schemas.microsoft.com/office/drawing/2014/main" id="{2490BC7D-9535-4A1B-8B79-0E411CE463F4}"/>
                </a:ext>
              </a:extLst>
            </p:cNvPr>
            <p:cNvSpPr/>
            <p:nvPr/>
          </p:nvSpPr>
          <p:spPr>
            <a:xfrm>
              <a:off x="6224001" y="3721987"/>
              <a:ext cx="5308294" cy="1334989"/>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08" name="Picture 107">
              <a:extLst>
                <a:ext uri="{FF2B5EF4-FFF2-40B4-BE49-F238E27FC236}">
                  <a16:creationId xmlns:a16="http://schemas.microsoft.com/office/drawing/2014/main" id="{EA88C64A-2247-43F3-A9FD-7708DFD93459}"/>
                </a:ext>
              </a:extLst>
            </p:cNvPr>
            <p:cNvPicPr>
              <a:picLocks noChangeAspect="1"/>
            </p:cNvPicPr>
            <p:nvPr/>
          </p:nvPicPr>
          <p:blipFill>
            <a:blip r:embed="rId26"/>
            <a:stretch>
              <a:fillRect/>
            </a:stretch>
          </p:blipFill>
          <p:spPr>
            <a:xfrm>
              <a:off x="6402310" y="3945259"/>
              <a:ext cx="2747964" cy="931945"/>
            </a:xfrm>
            <a:prstGeom prst="rect">
              <a:avLst/>
            </a:prstGeom>
            <a:ln>
              <a:solidFill>
                <a:schemeClr val="bg1">
                  <a:lumMod val="95000"/>
                </a:schemeClr>
              </a:solidFill>
            </a:ln>
          </p:spPr>
        </p:pic>
        <p:pic>
          <p:nvPicPr>
            <p:cNvPr id="100" name="Picture 99" descr="A screenshot of a cell phone&#10;&#10;Description automatically generated">
              <a:extLst>
                <a:ext uri="{FF2B5EF4-FFF2-40B4-BE49-F238E27FC236}">
                  <a16:creationId xmlns:a16="http://schemas.microsoft.com/office/drawing/2014/main" id="{506F568E-7FF9-4E2E-91C1-7683A1DD007F}"/>
                </a:ext>
              </a:extLst>
            </p:cNvPr>
            <p:cNvPicPr>
              <a:picLocks noChangeAspect="1"/>
            </p:cNvPicPr>
            <p:nvPr/>
          </p:nvPicPr>
          <p:blipFill>
            <a:blip r:embed="rId27"/>
            <a:stretch>
              <a:fillRect/>
            </a:stretch>
          </p:blipFill>
          <p:spPr>
            <a:xfrm>
              <a:off x="9267084" y="3892052"/>
              <a:ext cx="2218960" cy="1038360"/>
            </a:xfrm>
            <a:prstGeom prst="rect">
              <a:avLst/>
            </a:prstGeom>
            <a:ln>
              <a:solidFill>
                <a:schemeClr val="bg1">
                  <a:lumMod val="95000"/>
                </a:schemeClr>
              </a:solidFill>
            </a:ln>
          </p:spPr>
        </p:pic>
      </p:grpSp>
      <p:grpSp>
        <p:nvGrpSpPr>
          <p:cNvPr id="120" name="Group 119">
            <a:extLst>
              <a:ext uri="{FF2B5EF4-FFF2-40B4-BE49-F238E27FC236}">
                <a16:creationId xmlns:a16="http://schemas.microsoft.com/office/drawing/2014/main" id="{9CDCC40A-C1F7-4477-AF16-B92AB5CDDECC}"/>
              </a:ext>
            </a:extLst>
          </p:cNvPr>
          <p:cNvGrpSpPr/>
          <p:nvPr/>
        </p:nvGrpSpPr>
        <p:grpSpPr>
          <a:xfrm>
            <a:off x="4539643" y="5171567"/>
            <a:ext cx="6973787" cy="1082625"/>
            <a:chOff x="4539643" y="5171567"/>
            <a:chExt cx="6973787" cy="1082625"/>
          </a:xfrm>
          <a:effectLst>
            <a:outerShdw blurRad="50800" dist="50800" dir="5400000" algn="ctr" rotWithShape="0">
              <a:schemeClr val="bg2"/>
            </a:outerShdw>
          </a:effectLst>
        </p:grpSpPr>
        <p:grpSp>
          <p:nvGrpSpPr>
            <p:cNvPr id="112" name="Group 111">
              <a:extLst>
                <a:ext uri="{FF2B5EF4-FFF2-40B4-BE49-F238E27FC236}">
                  <a16:creationId xmlns:a16="http://schemas.microsoft.com/office/drawing/2014/main" id="{48380158-B8C7-4F44-A8E4-107358945644}"/>
                </a:ext>
              </a:extLst>
            </p:cNvPr>
            <p:cNvGrpSpPr/>
            <p:nvPr/>
          </p:nvGrpSpPr>
          <p:grpSpPr>
            <a:xfrm>
              <a:off x="4539643" y="5597618"/>
              <a:ext cx="1526602" cy="395673"/>
              <a:chOff x="4300601" y="5456042"/>
              <a:chExt cx="1634692" cy="423688"/>
            </a:xfrm>
          </p:grpSpPr>
          <p:pic>
            <p:nvPicPr>
              <p:cNvPr id="96" name="Graphic 95" descr="Right pointing backhand index ">
                <a:extLst>
                  <a:ext uri="{FF2B5EF4-FFF2-40B4-BE49-F238E27FC236}">
                    <a16:creationId xmlns:a16="http://schemas.microsoft.com/office/drawing/2014/main" id="{BBA24907-8870-4546-841D-5C6D896C69A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11605" y="5456042"/>
                <a:ext cx="423688" cy="423688"/>
              </a:xfrm>
              <a:prstGeom prst="rect">
                <a:avLst/>
              </a:prstGeom>
            </p:spPr>
          </p:pic>
          <p:sp>
            <p:nvSpPr>
              <p:cNvPr id="97" name="TextBox 96">
                <a:extLst>
                  <a:ext uri="{FF2B5EF4-FFF2-40B4-BE49-F238E27FC236}">
                    <a16:creationId xmlns:a16="http://schemas.microsoft.com/office/drawing/2014/main" id="{7B7F8753-D8B3-499A-B519-5D2076E8288D}"/>
                  </a:ext>
                </a:extLst>
              </p:cNvPr>
              <p:cNvSpPr txBox="1"/>
              <p:nvPr/>
            </p:nvSpPr>
            <p:spPr>
              <a:xfrm>
                <a:off x="4300601" y="5606331"/>
                <a:ext cx="1203905"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VISUALIZE OUTCOMES</a:t>
                </a:r>
              </a:p>
            </p:txBody>
          </p:sp>
        </p:grpSp>
        <p:pic>
          <p:nvPicPr>
            <p:cNvPr id="99" name="Picture 98">
              <a:extLst>
                <a:ext uri="{FF2B5EF4-FFF2-40B4-BE49-F238E27FC236}">
                  <a16:creationId xmlns:a16="http://schemas.microsoft.com/office/drawing/2014/main" id="{E5CFBEB5-25EB-475D-94F2-D1B8E488F785}"/>
                </a:ext>
              </a:extLst>
            </p:cNvPr>
            <p:cNvPicPr>
              <a:picLocks noChangeAspect="1"/>
            </p:cNvPicPr>
            <p:nvPr/>
          </p:nvPicPr>
          <p:blipFill>
            <a:blip r:embed="rId28"/>
            <a:stretch>
              <a:fillRect/>
            </a:stretch>
          </p:blipFill>
          <p:spPr>
            <a:xfrm>
              <a:off x="6279003" y="5311053"/>
              <a:ext cx="2801317" cy="811551"/>
            </a:xfrm>
            <a:prstGeom prst="rect">
              <a:avLst/>
            </a:prstGeom>
            <a:ln>
              <a:solidFill>
                <a:schemeClr val="bg1">
                  <a:lumMod val="95000"/>
                </a:schemeClr>
              </a:solidFill>
            </a:ln>
          </p:spPr>
        </p:pic>
        <p:sp>
          <p:nvSpPr>
            <p:cNvPr id="102" name="Rectangle: Rounded Corners 101">
              <a:extLst>
                <a:ext uri="{FF2B5EF4-FFF2-40B4-BE49-F238E27FC236}">
                  <a16:creationId xmlns:a16="http://schemas.microsoft.com/office/drawing/2014/main" id="{E24015A5-F273-4450-8FC8-CEA3DC2F7AE6}"/>
                </a:ext>
              </a:extLst>
            </p:cNvPr>
            <p:cNvSpPr/>
            <p:nvPr/>
          </p:nvSpPr>
          <p:spPr>
            <a:xfrm>
              <a:off x="6205136" y="5171567"/>
              <a:ext cx="5308294" cy="1082625"/>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6" name="Picture 115">
              <a:extLst>
                <a:ext uri="{FF2B5EF4-FFF2-40B4-BE49-F238E27FC236}">
                  <a16:creationId xmlns:a16="http://schemas.microsoft.com/office/drawing/2014/main" id="{1423B8A6-0865-4A47-9E55-F0A11351E3DD}"/>
                </a:ext>
              </a:extLst>
            </p:cNvPr>
            <p:cNvPicPr>
              <a:picLocks noChangeAspect="1"/>
            </p:cNvPicPr>
            <p:nvPr/>
          </p:nvPicPr>
          <p:blipFill>
            <a:blip r:embed="rId29"/>
            <a:stretch>
              <a:fillRect/>
            </a:stretch>
          </p:blipFill>
          <p:spPr>
            <a:xfrm>
              <a:off x="9219212" y="5240449"/>
              <a:ext cx="2085637" cy="944859"/>
            </a:xfrm>
            <a:prstGeom prst="rect">
              <a:avLst/>
            </a:prstGeom>
            <a:ln>
              <a:solidFill>
                <a:schemeClr val="bg1">
                  <a:lumMod val="95000"/>
                </a:schemeClr>
              </a:solidFill>
            </a:ln>
          </p:spPr>
        </p:pic>
      </p:grpSp>
    </p:spTree>
    <p:extLst>
      <p:ext uri="{BB962C8B-B14F-4D97-AF65-F5344CB8AC3E}">
        <p14:creationId xmlns:p14="http://schemas.microsoft.com/office/powerpoint/2010/main" val="14073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wipe(left)">
                                      <p:cBhvr>
                                        <p:cTn id="12" dur="5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left)">
                                      <p:cBhvr>
                                        <p:cTn id="17" dur="5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left)">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left)">
                                      <p:cBhvr>
                                        <p:cTn id="2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94B93-FD3B-4542-9C22-521588B1DB16}"/>
              </a:ext>
            </a:extLst>
          </p:cNvPr>
          <p:cNvSpPr>
            <a:spLocks noGrp="1"/>
          </p:cNvSpPr>
          <p:nvPr>
            <p:ph sz="quarter" idx="14"/>
          </p:nvPr>
        </p:nvSpPr>
        <p:spPr>
          <a:xfrm>
            <a:off x="237600" y="1467792"/>
            <a:ext cx="4932000" cy="4704409"/>
          </a:xfrm>
        </p:spPr>
        <p:txBody>
          <a:bodyPr/>
          <a:lstStyle/>
          <a:p>
            <a:r>
              <a:rPr lang="en-US" b="1" dirty="0">
                <a:solidFill>
                  <a:schemeClr val="accent1"/>
                </a:solidFill>
              </a:rPr>
              <a:t>Enables capacity planning</a:t>
            </a:r>
            <a:r>
              <a:rPr lang="en-US" dirty="0"/>
              <a:t> </a:t>
            </a:r>
            <a:r>
              <a:rPr lang="en-US" dirty="0">
                <a:solidFill>
                  <a:schemeClr val="tx1"/>
                </a:solidFill>
              </a:rPr>
              <a:t>for real-life business scenarios</a:t>
            </a:r>
          </a:p>
          <a:p>
            <a:pPr lvl="1"/>
            <a:r>
              <a:rPr lang="en-US" dirty="0">
                <a:solidFill>
                  <a:schemeClr val="tx1"/>
                </a:solidFill>
              </a:rPr>
              <a:t>Application Deployment</a:t>
            </a:r>
          </a:p>
          <a:p>
            <a:pPr lvl="1"/>
            <a:r>
              <a:rPr lang="en-US" dirty="0">
                <a:solidFill>
                  <a:schemeClr val="tx1"/>
                </a:solidFill>
              </a:rPr>
              <a:t>Application Retirement</a:t>
            </a:r>
          </a:p>
          <a:p>
            <a:pPr lvl="1"/>
            <a:r>
              <a:rPr lang="en-US" dirty="0">
                <a:solidFill>
                  <a:schemeClr val="tx1"/>
                </a:solidFill>
              </a:rPr>
              <a:t>Hardware Refresh</a:t>
            </a:r>
          </a:p>
          <a:p>
            <a:pPr lvl="1"/>
            <a:r>
              <a:rPr lang="en-US" dirty="0">
                <a:solidFill>
                  <a:schemeClr val="tx1"/>
                </a:solidFill>
              </a:rPr>
              <a:t>Decommission Hosts</a:t>
            </a:r>
          </a:p>
          <a:p>
            <a:r>
              <a:rPr lang="en-US" b="1" dirty="0">
                <a:solidFill>
                  <a:schemeClr val="accent1"/>
                </a:solidFill>
              </a:rPr>
              <a:t>Supported Stacked Scenarios</a:t>
            </a:r>
          </a:p>
          <a:p>
            <a:pPr lvl="1"/>
            <a:r>
              <a:rPr lang="en-US" dirty="0">
                <a:solidFill>
                  <a:schemeClr val="tx1"/>
                </a:solidFill>
              </a:rPr>
              <a:t>Add/Remove Workload + Add/Remove Hardware</a:t>
            </a:r>
          </a:p>
          <a:p>
            <a:pPr lvl="1"/>
            <a:r>
              <a:rPr lang="en-US" dirty="0">
                <a:solidFill>
                  <a:schemeClr val="tx1"/>
                </a:solidFill>
              </a:rPr>
              <a:t>Add/Remove Workload + </a:t>
            </a:r>
            <a:br>
              <a:rPr lang="en-US" dirty="0">
                <a:solidFill>
                  <a:schemeClr val="tx1"/>
                </a:solidFill>
              </a:rPr>
            </a:br>
            <a:r>
              <a:rPr lang="en-US" dirty="0">
                <a:solidFill>
                  <a:schemeClr val="tx1"/>
                </a:solidFill>
              </a:rPr>
              <a:t>Add HCI Node</a:t>
            </a:r>
          </a:p>
        </p:txBody>
      </p:sp>
      <p:sp>
        <p:nvSpPr>
          <p:cNvPr id="3" name="Subtitle 2">
            <a:extLst>
              <a:ext uri="{FF2B5EF4-FFF2-40B4-BE49-F238E27FC236}">
                <a16:creationId xmlns:a16="http://schemas.microsoft.com/office/drawing/2014/main" id="{D51F034D-27D7-40BE-8E2E-556155DB18A1}"/>
              </a:ext>
            </a:extLst>
          </p:cNvPr>
          <p:cNvSpPr>
            <a:spLocks noGrp="1"/>
          </p:cNvSpPr>
          <p:nvPr>
            <p:ph type="subTitle" idx="10"/>
          </p:nvPr>
        </p:nvSpPr>
        <p:spPr/>
        <p:txBody>
          <a:bodyPr/>
          <a:lstStyle/>
          <a:p>
            <a:r>
              <a:rPr lang="en-US" dirty="0"/>
              <a:t>Plan complex situations, stack multiple What-If Scenarios together </a:t>
            </a:r>
          </a:p>
        </p:txBody>
      </p:sp>
      <p:sp>
        <p:nvSpPr>
          <p:cNvPr id="4" name="Title 3">
            <a:extLst>
              <a:ext uri="{FF2B5EF4-FFF2-40B4-BE49-F238E27FC236}">
                <a16:creationId xmlns:a16="http://schemas.microsoft.com/office/drawing/2014/main" id="{D2C89019-2363-47BE-8BB1-C8BF79EDA268}"/>
              </a:ext>
            </a:extLst>
          </p:cNvPr>
          <p:cNvSpPr>
            <a:spLocks noGrp="1"/>
          </p:cNvSpPr>
          <p:nvPr>
            <p:ph type="title"/>
          </p:nvPr>
        </p:nvSpPr>
        <p:spPr/>
        <p:txBody>
          <a:bodyPr/>
          <a:lstStyle/>
          <a:p>
            <a:r>
              <a:rPr lang="en-US"/>
              <a:t>What-If: Stacked Scenarios</a:t>
            </a:r>
          </a:p>
        </p:txBody>
      </p:sp>
      <p:pic>
        <p:nvPicPr>
          <p:cNvPr id="6" name="Picture 5">
            <a:extLst>
              <a:ext uri="{FF2B5EF4-FFF2-40B4-BE49-F238E27FC236}">
                <a16:creationId xmlns:a16="http://schemas.microsoft.com/office/drawing/2014/main" id="{5EBC1036-5781-4284-A33D-0933909D7945}"/>
              </a:ext>
            </a:extLst>
          </p:cNvPr>
          <p:cNvPicPr>
            <a:picLocks noChangeAspect="1"/>
          </p:cNvPicPr>
          <p:nvPr/>
        </p:nvPicPr>
        <p:blipFill>
          <a:blip r:embed="rId2"/>
          <a:stretch>
            <a:fillRect/>
          </a:stretch>
        </p:blipFill>
        <p:spPr>
          <a:xfrm>
            <a:off x="5276539" y="3075619"/>
            <a:ext cx="6765201" cy="3369630"/>
          </a:xfrm>
          <a:prstGeom prst="rect">
            <a:avLst/>
          </a:prstGeom>
        </p:spPr>
      </p:pic>
      <p:pic>
        <p:nvPicPr>
          <p:cNvPr id="7" name="Picture 6">
            <a:extLst>
              <a:ext uri="{FF2B5EF4-FFF2-40B4-BE49-F238E27FC236}">
                <a16:creationId xmlns:a16="http://schemas.microsoft.com/office/drawing/2014/main" id="{9BF2D665-6012-4365-B399-1560B347CF16}"/>
              </a:ext>
            </a:extLst>
          </p:cNvPr>
          <p:cNvPicPr>
            <a:picLocks noChangeAspect="1"/>
          </p:cNvPicPr>
          <p:nvPr/>
        </p:nvPicPr>
        <p:blipFill>
          <a:blip r:embed="rId3"/>
          <a:stretch>
            <a:fillRect/>
          </a:stretch>
        </p:blipFill>
        <p:spPr>
          <a:xfrm>
            <a:off x="5276539" y="1467792"/>
            <a:ext cx="6765202" cy="1433390"/>
          </a:xfrm>
          <a:prstGeom prst="rect">
            <a:avLst/>
          </a:prstGeom>
        </p:spPr>
      </p:pic>
    </p:spTree>
    <p:extLst>
      <p:ext uri="{BB962C8B-B14F-4D97-AF65-F5344CB8AC3E}">
        <p14:creationId xmlns:p14="http://schemas.microsoft.com/office/powerpoint/2010/main" val="235519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Cost Management</a:t>
            </a:r>
          </a:p>
        </p:txBody>
      </p:sp>
      <p:pic>
        <p:nvPicPr>
          <p:cNvPr id="8" name="Picture 7">
            <a:extLst>
              <a:ext uri="{FF2B5EF4-FFF2-40B4-BE49-F238E27FC236}">
                <a16:creationId xmlns:a16="http://schemas.microsoft.com/office/drawing/2014/main" id="{C1C25787-1641-F880-C3BB-991B75D16454}"/>
              </a:ext>
            </a:extLst>
          </p:cNvPr>
          <p:cNvPicPr>
            <a:picLocks noChangeAspect="1"/>
          </p:cNvPicPr>
          <p:nvPr/>
        </p:nvPicPr>
        <p:blipFill>
          <a:blip r:embed="rId2"/>
          <a:stretch>
            <a:fillRect/>
          </a:stretch>
        </p:blipFill>
        <p:spPr>
          <a:xfrm>
            <a:off x="3890070" y="2433059"/>
            <a:ext cx="7772400" cy="393761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B8C0D8D-48C2-8EB6-8E1B-1DF3F1201891}"/>
              </a:ext>
            </a:extLst>
          </p:cNvPr>
          <p:cNvPicPr>
            <a:picLocks noChangeAspect="1"/>
          </p:cNvPicPr>
          <p:nvPr/>
        </p:nvPicPr>
        <p:blipFill>
          <a:blip r:embed="rId3"/>
          <a:stretch>
            <a:fillRect/>
          </a:stretch>
        </p:blipFill>
        <p:spPr>
          <a:xfrm>
            <a:off x="7278171" y="3990114"/>
            <a:ext cx="2928171" cy="1489416"/>
          </a:xfrm>
          <a:prstGeom prst="rect">
            <a:avLst/>
          </a:prstGeom>
          <a:ln w="34925">
            <a:solidFill>
              <a:schemeClr val="accent4"/>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67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DFC1B-5EB3-45BB-A99D-F8110CAC7177}"/>
              </a:ext>
            </a:extLst>
          </p:cNvPr>
          <p:cNvPicPr>
            <a:picLocks noChangeAspect="1"/>
          </p:cNvPicPr>
          <p:nvPr/>
        </p:nvPicPr>
        <p:blipFill>
          <a:blip r:embed="rId3"/>
          <a:stretch>
            <a:fillRect/>
          </a:stretch>
        </p:blipFill>
        <p:spPr>
          <a:xfrm>
            <a:off x="150524" y="1594054"/>
            <a:ext cx="6116164" cy="986205"/>
          </a:xfrm>
          <a:prstGeom prst="rect">
            <a:avLst/>
          </a:prstGeom>
        </p:spPr>
      </p:pic>
      <p:sp>
        <p:nvSpPr>
          <p:cNvPr id="2" name="Title 1"/>
          <p:cNvSpPr>
            <a:spLocks noGrp="1"/>
          </p:cNvSpPr>
          <p:nvPr>
            <p:ph type="title"/>
          </p:nvPr>
        </p:nvSpPr>
        <p:spPr/>
        <p:txBody>
          <a:bodyPr anchor="t"/>
          <a:lstStyle/>
          <a:p>
            <a:r>
              <a:rPr lang="en-US"/>
              <a:t>Assess Overall Costs of Running Your Environment</a:t>
            </a:r>
            <a:endParaRPr lang="en-US" sz="2599"/>
          </a:p>
        </p:txBody>
      </p:sp>
      <p:sp>
        <p:nvSpPr>
          <p:cNvPr id="132" name="TextBox 131"/>
          <p:cNvSpPr txBox="1"/>
          <p:nvPr/>
        </p:nvSpPr>
        <p:spPr>
          <a:xfrm>
            <a:off x="6484677" y="1758527"/>
            <a:ext cx="5553624" cy="2620526"/>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Total Cost of Ownership: </a:t>
            </a:r>
            <a:r>
              <a:rPr kumimoji="0" lang="en-US" sz="1600" b="0" i="0" u="none" strike="noStrike" kern="1200" cap="none" spc="0" normalizeH="0" baseline="0" noProof="0">
                <a:ln>
                  <a:noFill/>
                </a:ln>
                <a:solidFill>
                  <a:srgbClr val="3F3F3F"/>
                </a:solidFill>
                <a:effectLst/>
                <a:uLnTx/>
                <a:uFillTx/>
                <a:latin typeface="Metropolis"/>
                <a:ea typeface="+mn-ea"/>
                <a:cs typeface="+mn-cs"/>
              </a:rPr>
              <a:t>View the total cost of the private cloud environment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387C2C"/>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Cluster Costs:  </a:t>
            </a:r>
            <a:r>
              <a:rPr kumimoji="0" lang="en-US" sz="1600" b="0" i="0" u="none" strike="noStrike" kern="1200" cap="none" spc="0" normalizeH="0" baseline="0" noProof="0">
                <a:ln>
                  <a:noFill/>
                </a:ln>
                <a:solidFill>
                  <a:srgbClr val="3F3F3F"/>
                </a:solidFill>
                <a:effectLst/>
                <a:uLnTx/>
                <a:uFillTx/>
                <a:latin typeface="Metropolis"/>
                <a:ea typeface="+mn-ea"/>
                <a:cs typeface="+mn-cs"/>
              </a:rPr>
              <a:t>What’s the cost of each of the clusters. List of clusters by the most expensive and least expensive</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Datastore Costs: </a:t>
            </a:r>
            <a:r>
              <a:rPr kumimoji="0" lang="en-US" sz="1600" b="0" i="0" u="none" strike="noStrike" kern="1200" cap="none" spc="0" normalizeH="0" baseline="0" noProof="0">
                <a:ln>
                  <a:noFill/>
                </a:ln>
                <a:solidFill>
                  <a:srgbClr val="3F3F3F"/>
                </a:solidFill>
                <a:effectLst/>
                <a:uLnTx/>
                <a:uFillTx/>
                <a:latin typeface="Metropolis"/>
                <a:ea typeface="+mn-ea"/>
                <a:cs typeface="+mn-cs"/>
              </a:rPr>
              <a:t>What’s the number and cost of the datastores in each of my datastores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Customize Cost Drivers:</a:t>
            </a:r>
            <a:r>
              <a:rPr kumimoji="0" lang="en-US" sz="1600" b="0" i="0" u="none" strike="noStrike" kern="1200" cap="none" spc="0" normalizeH="0" baseline="0" noProof="0">
                <a:ln>
                  <a:noFill/>
                </a:ln>
                <a:solidFill>
                  <a:srgbClr val="3F3F3F"/>
                </a:solidFill>
                <a:effectLst/>
                <a:uLnTx/>
                <a:uFillTx/>
                <a:latin typeface="Metropolis"/>
                <a:ea typeface="+mn-ea"/>
                <a:cs typeface="+mn-cs"/>
              </a:rPr>
              <a:t> Adjust cost drivers to match your actual costs</a:t>
            </a:r>
            <a:endParaRPr kumimoji="0" lang="en-US" sz="1600" b="0" i="0" u="none" strike="noStrike" kern="1200" cap="none" spc="0" normalizeH="0" baseline="0" noProof="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17074"/>
              </a:solidFill>
              <a:effectLst/>
              <a:uLnTx/>
              <a:uFillTx/>
              <a:latin typeface="Metropolis"/>
              <a:ea typeface="+mn-ea"/>
              <a:cs typeface="+mn-cs"/>
            </a:endParaRPr>
          </a:p>
        </p:txBody>
      </p:sp>
      <p:sp>
        <p:nvSpPr>
          <p:cNvPr id="30" name="Rectangular Callout 29">
            <a:extLst>
              <a:ext uri="{FF2B5EF4-FFF2-40B4-BE49-F238E27FC236}">
                <a16:creationId xmlns:a16="http://schemas.microsoft.com/office/drawing/2014/main" id="{F15681DE-9674-9449-8B78-52C63C2961F3}"/>
              </a:ext>
            </a:extLst>
          </p:cNvPr>
          <p:cNvSpPr/>
          <p:nvPr/>
        </p:nvSpPr>
        <p:spPr>
          <a:xfrm>
            <a:off x="4206378" y="1030564"/>
            <a:ext cx="1398583" cy="545076"/>
          </a:xfrm>
          <a:prstGeom prst="wedgeRectCallout">
            <a:avLst>
              <a:gd name="adj1" fmla="val -31293"/>
              <a:gd name="adj2" fmla="val 11719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Metropolis"/>
                <a:ea typeface="+mn-ea"/>
                <a:cs typeface="+mn-cs"/>
              </a:rPr>
              <a:t>What’s my total Cost?</a:t>
            </a:r>
          </a:p>
        </p:txBody>
      </p:sp>
      <p:sp>
        <p:nvSpPr>
          <p:cNvPr id="9" name="TextBox 8">
            <a:extLst>
              <a:ext uri="{FF2B5EF4-FFF2-40B4-BE49-F238E27FC236}">
                <a16:creationId xmlns:a16="http://schemas.microsoft.com/office/drawing/2014/main" id="{BD38962A-DC6E-4B6A-9D11-6CA7577F6BE1}"/>
              </a:ext>
            </a:extLst>
          </p:cNvPr>
          <p:cNvSpPr txBox="1"/>
          <p:nvPr/>
        </p:nvSpPr>
        <p:spPr>
          <a:xfrm>
            <a:off x="381425" y="5086746"/>
            <a:ext cx="5770997" cy="1112718"/>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91DA"/>
                </a:solidFill>
                <a:effectLst/>
                <a:uLnTx/>
                <a:uFillTx/>
                <a:latin typeface="Metropolis"/>
                <a:ea typeface="+mn-ea"/>
                <a:cs typeface="+mn-cs"/>
              </a:rPr>
              <a:t>View Costs from Infrastructure to VMs</a:t>
            </a:r>
            <a:endParaRPr kumimoji="0" lang="en-US" sz="1600" b="0" i="0" u="none" strike="noStrike" kern="1200" cap="none" spc="0" normalizeH="0" baseline="0" noProof="0">
              <a:ln>
                <a:noFill/>
              </a:ln>
              <a:solidFill>
                <a:srgbClr val="3F3F3F"/>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387C2C"/>
              </a:solidFill>
              <a:effectLst/>
              <a:uLnTx/>
              <a:uFillTx/>
              <a:latin typeface="Metropoli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err="1">
                <a:ln>
                  <a:noFill/>
                </a:ln>
                <a:solidFill>
                  <a:srgbClr val="0091DA"/>
                </a:solidFill>
                <a:effectLst/>
                <a:uLnTx/>
                <a:uFillTx/>
                <a:latin typeface="Metropolis"/>
                <a:ea typeface="+mn-ea"/>
                <a:cs typeface="+mn-cs"/>
              </a:rPr>
              <a:t>Showback</a:t>
            </a:r>
            <a:r>
              <a:rPr kumimoji="0" lang="en-US" sz="1600" b="1" i="0" u="none" strike="noStrike" kern="1200" cap="none" spc="0" normalizeH="0" baseline="0" noProof="0">
                <a:ln>
                  <a:noFill/>
                </a:ln>
                <a:solidFill>
                  <a:srgbClr val="0091DA"/>
                </a:solidFill>
                <a:effectLst/>
                <a:uLnTx/>
                <a:uFillTx/>
                <a:latin typeface="Metropolis"/>
                <a:ea typeface="+mn-ea"/>
                <a:cs typeface="+mn-cs"/>
              </a:rPr>
              <a:t>:</a:t>
            </a:r>
            <a:r>
              <a:rPr kumimoji="0" lang="en-US" sz="1600" b="0" i="0" u="none" strike="noStrike" kern="1200" cap="none" spc="0" normalizeH="0" baseline="0" noProof="0">
                <a:ln>
                  <a:noFill/>
                </a:ln>
                <a:solidFill>
                  <a:srgbClr val="0091DA"/>
                </a:solidFill>
                <a:effectLst/>
                <a:uLnTx/>
                <a:uFillTx/>
                <a:latin typeface="Metropolis"/>
                <a:ea typeface="+mn-ea"/>
                <a:cs typeface="+mn-cs"/>
              </a:rPr>
              <a:t> </a:t>
            </a:r>
            <a:r>
              <a:rPr kumimoji="0" lang="en-US" sz="1600" b="0" i="0" u="none" strike="noStrike" kern="1200" cap="none" spc="0" normalizeH="0" baseline="0" noProof="0">
                <a:ln>
                  <a:noFill/>
                </a:ln>
                <a:solidFill>
                  <a:srgbClr val="3F3F3F"/>
                </a:solidFill>
                <a:effectLst/>
                <a:uLnTx/>
                <a:uFillTx/>
                <a:latin typeface="Metropolis"/>
                <a:ea typeface="+mn-ea"/>
                <a:cs typeface="+mn-cs"/>
              </a:rPr>
              <a:t>Create dashboards or reports to show VM cost</a:t>
            </a:r>
          </a:p>
        </p:txBody>
      </p:sp>
      <p:pic>
        <p:nvPicPr>
          <p:cNvPr id="7" name="Picture 6">
            <a:extLst>
              <a:ext uri="{FF2B5EF4-FFF2-40B4-BE49-F238E27FC236}">
                <a16:creationId xmlns:a16="http://schemas.microsoft.com/office/drawing/2014/main" id="{B6ACB251-C54A-4C85-8D5B-DE710F36B12E}"/>
              </a:ext>
            </a:extLst>
          </p:cNvPr>
          <p:cNvPicPr>
            <a:picLocks noChangeAspect="1"/>
          </p:cNvPicPr>
          <p:nvPr/>
        </p:nvPicPr>
        <p:blipFill>
          <a:blip r:embed="rId4"/>
          <a:stretch>
            <a:fillRect/>
          </a:stretch>
        </p:blipFill>
        <p:spPr>
          <a:xfrm>
            <a:off x="150524" y="2996491"/>
            <a:ext cx="6116164" cy="1674023"/>
          </a:xfrm>
          <a:prstGeom prst="rect">
            <a:avLst/>
          </a:prstGeom>
        </p:spPr>
      </p:pic>
      <p:pic>
        <p:nvPicPr>
          <p:cNvPr id="8" name="Picture 7">
            <a:extLst>
              <a:ext uri="{FF2B5EF4-FFF2-40B4-BE49-F238E27FC236}">
                <a16:creationId xmlns:a16="http://schemas.microsoft.com/office/drawing/2014/main" id="{C7C63CD5-7CBD-45BF-87FC-4D00FF189747}"/>
              </a:ext>
            </a:extLst>
          </p:cNvPr>
          <p:cNvPicPr>
            <a:picLocks noChangeAspect="1"/>
          </p:cNvPicPr>
          <p:nvPr/>
        </p:nvPicPr>
        <p:blipFill>
          <a:blip r:embed="rId5"/>
          <a:stretch>
            <a:fillRect/>
          </a:stretch>
        </p:blipFill>
        <p:spPr>
          <a:xfrm>
            <a:off x="6484677" y="4670514"/>
            <a:ext cx="5441736" cy="1579376"/>
          </a:xfrm>
          <a:prstGeom prst="rect">
            <a:avLst/>
          </a:prstGeom>
        </p:spPr>
      </p:pic>
    </p:spTree>
    <p:extLst>
      <p:ext uri="{BB962C8B-B14F-4D97-AF65-F5344CB8AC3E}">
        <p14:creationId xmlns:p14="http://schemas.microsoft.com/office/powerpoint/2010/main" val="39744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2FF6B2-FA14-4654-8C91-A9B50E74A1DC}"/>
              </a:ext>
            </a:extLst>
          </p:cNvPr>
          <p:cNvSpPr>
            <a:spLocks noGrp="1"/>
          </p:cNvSpPr>
          <p:nvPr>
            <p:ph type="title"/>
          </p:nvPr>
        </p:nvSpPr>
        <p:spPr>
          <a:xfrm>
            <a:off x="479933" y="278953"/>
            <a:ext cx="10512862" cy="600394"/>
          </a:xfrm>
        </p:spPr>
        <p:txBody>
          <a:bodyPr>
            <a:normAutofit fontScale="90000"/>
          </a:bodyPr>
          <a:lstStyle/>
          <a:p>
            <a:r>
              <a:rPr lang="en-US" sz="4400" dirty="0"/>
              <a:t>Introduction</a:t>
            </a:r>
          </a:p>
        </p:txBody>
      </p:sp>
      <p:graphicFrame>
        <p:nvGraphicFramePr>
          <p:cNvPr id="31" name="Table 4">
            <a:extLst>
              <a:ext uri="{FF2B5EF4-FFF2-40B4-BE49-F238E27FC236}">
                <a16:creationId xmlns:a16="http://schemas.microsoft.com/office/drawing/2014/main" id="{01B7F49A-3902-45AD-A008-5F94452B75D7}"/>
              </a:ext>
            </a:extLst>
          </p:cNvPr>
          <p:cNvGraphicFramePr>
            <a:graphicFrameLocks noGrp="1"/>
          </p:cNvGraphicFramePr>
          <p:nvPr>
            <p:extLst>
              <p:ext uri="{D42A27DB-BD31-4B8C-83A1-F6EECF244321}">
                <p14:modId xmlns:p14="http://schemas.microsoft.com/office/powerpoint/2010/main" val="3632638732"/>
              </p:ext>
            </p:extLst>
          </p:nvPr>
        </p:nvGraphicFramePr>
        <p:xfrm>
          <a:off x="3369502" y="4037353"/>
          <a:ext cx="8696898" cy="2590776"/>
        </p:xfrm>
        <a:graphic>
          <a:graphicData uri="http://schemas.openxmlformats.org/drawingml/2006/table">
            <a:tbl>
              <a:tblPr firstRow="1" bandRow="1">
                <a:tableStyleId>{EB9631B5-78F2-41C9-869B-9F39066F8104}</a:tableStyleId>
              </a:tblPr>
              <a:tblGrid>
                <a:gridCol w="6888836">
                  <a:extLst>
                    <a:ext uri="{9D8B030D-6E8A-4147-A177-3AD203B41FA5}">
                      <a16:colId xmlns:a16="http://schemas.microsoft.com/office/drawing/2014/main" val="2114191259"/>
                    </a:ext>
                  </a:extLst>
                </a:gridCol>
                <a:gridCol w="1808062">
                  <a:extLst>
                    <a:ext uri="{9D8B030D-6E8A-4147-A177-3AD203B41FA5}">
                      <a16:colId xmlns:a16="http://schemas.microsoft.com/office/drawing/2014/main" val="3900667561"/>
                    </a:ext>
                  </a:extLst>
                </a:gridCol>
              </a:tblGrid>
              <a:tr h="2315877">
                <a:tc>
                  <a:txBody>
                    <a:bodyPr/>
                    <a:lstStyle/>
                    <a:p>
                      <a:pPr algn="l"/>
                      <a:r>
                        <a:rPr lang="en-US" sz="2000" b="1" dirty="0">
                          <a:solidFill>
                            <a:schemeClr val="accent2"/>
                          </a:solidFill>
                        </a:rPr>
                        <a:t>KATE RYCHLIK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kern="1200" dirty="0">
                          <a:solidFill>
                            <a:schemeClr val="tx2"/>
                          </a:solidFill>
                          <a:latin typeface="+mn-lt"/>
                          <a:ea typeface="+mn-ea"/>
                          <a:cs typeface="+mn-cs"/>
                        </a:rPr>
                        <a:t>Aka. Kasia, Katia, </a:t>
                      </a:r>
                      <a:r>
                        <a:rPr lang="en-US" sz="1800" b="0" kern="1200" dirty="0" err="1">
                          <a:solidFill>
                            <a:schemeClr val="tx2"/>
                          </a:solidFill>
                          <a:latin typeface="+mn-lt"/>
                          <a:ea typeface="+mn-ea"/>
                          <a:cs typeface="+mn-cs"/>
                        </a:rPr>
                        <a:t>etc</a:t>
                      </a:r>
                      <a:endParaRPr lang="en-US" sz="1800" b="0" kern="1200" dirty="0">
                        <a:solidFill>
                          <a:schemeClr val="tx2"/>
                        </a:solidFill>
                        <a:latin typeface="+mn-lt"/>
                        <a:ea typeface="+mn-ea"/>
                        <a:cs typeface="+mn-cs"/>
                      </a:endParaRPr>
                    </a:p>
                    <a:p>
                      <a:pPr marL="285750" indent="-285750" algn="l">
                        <a:buFont typeface="Wingdings" panose="05000000000000000000" pitchFamily="2" charset="2"/>
                        <a:buChar char="q"/>
                      </a:pPr>
                      <a:r>
                        <a:rPr lang="en-US" sz="1800" b="0" kern="1200" dirty="0">
                          <a:solidFill>
                            <a:schemeClr val="tx2"/>
                          </a:solidFill>
                          <a:latin typeface="+mn-lt"/>
                          <a:ea typeface="+mn-ea"/>
                          <a:cs typeface="+mn-cs"/>
                        </a:rPr>
                        <a:t>Senior </a:t>
                      </a:r>
                      <a:r>
                        <a:rPr lang="en-US" sz="1800" b="0" kern="1200" dirty="0" err="1">
                          <a:solidFill>
                            <a:schemeClr val="tx2"/>
                          </a:solidFill>
                          <a:latin typeface="+mn-lt"/>
                          <a:ea typeface="+mn-ea"/>
                          <a:cs typeface="+mn-cs"/>
                        </a:rPr>
                        <a:t>MultiCloud</a:t>
                      </a:r>
                      <a:r>
                        <a:rPr lang="en-US" sz="1800" b="0" kern="1200" dirty="0">
                          <a:solidFill>
                            <a:schemeClr val="tx2"/>
                          </a:solidFill>
                          <a:latin typeface="+mn-lt"/>
                          <a:ea typeface="+mn-ea"/>
                          <a:cs typeface="+mn-cs"/>
                        </a:rPr>
                        <a:t> Management Specialist Solution Architect</a:t>
                      </a:r>
                    </a:p>
                    <a:p>
                      <a:pPr marL="285750" indent="-285750" algn="l">
                        <a:buFont typeface="Wingdings" panose="05000000000000000000" pitchFamily="2" charset="2"/>
                        <a:buChar char="q"/>
                      </a:pPr>
                      <a:r>
                        <a:rPr lang="en-US" sz="1800" b="0" kern="1200" dirty="0">
                          <a:solidFill>
                            <a:schemeClr val="tx2"/>
                          </a:solidFill>
                          <a:latin typeface="+mn-lt"/>
                          <a:ea typeface="+mn-ea"/>
                          <a:cs typeface="+mn-cs"/>
                        </a:rPr>
                        <a:t>2+ years in VMware</a:t>
                      </a:r>
                    </a:p>
                    <a:p>
                      <a:pPr marL="285750" indent="-285750" algn="l">
                        <a:buFont typeface="Wingdings" panose="05000000000000000000" pitchFamily="2" charset="2"/>
                        <a:buChar char="q"/>
                      </a:pPr>
                      <a:r>
                        <a:rPr lang="en-US" sz="1800" b="0" kern="1200" dirty="0">
                          <a:solidFill>
                            <a:schemeClr val="tx2"/>
                          </a:solidFill>
                          <a:latin typeface="+mn-lt"/>
                          <a:ea typeface="+mn-ea"/>
                          <a:cs typeface="+mn-cs"/>
                        </a:rPr>
                        <a:t>Based in Amsterdam, Netherland</a:t>
                      </a:r>
                    </a:p>
                    <a:p>
                      <a:pPr marL="285750" indent="-285750" algn="l">
                        <a:buFont typeface="Wingdings" panose="05000000000000000000" pitchFamily="2" charset="2"/>
                        <a:buChar char="q"/>
                      </a:pPr>
                      <a:r>
                        <a:rPr lang="en-US" sz="1800" b="0" kern="1200" dirty="0">
                          <a:solidFill>
                            <a:schemeClr val="tx2"/>
                          </a:solidFill>
                          <a:latin typeface="+mn-lt"/>
                          <a:ea typeface="+mn-ea"/>
                          <a:cs typeface="+mn-cs"/>
                        </a:rPr>
                        <a:t>Covers Benelux</a:t>
                      </a:r>
                    </a:p>
                    <a:p>
                      <a:pPr marL="285750" indent="-285750" algn="l">
                        <a:buFont typeface="Wingdings" panose="05000000000000000000" pitchFamily="2" charset="2"/>
                        <a:buChar char="q"/>
                      </a:pPr>
                      <a:r>
                        <a:rPr lang="en-US" sz="1800" b="0" kern="1200" dirty="0">
                          <a:solidFill>
                            <a:schemeClr val="tx2"/>
                          </a:solidFill>
                          <a:latin typeface="+mn-lt"/>
                          <a:ea typeface="+mn-ea"/>
                          <a:cs typeface="+mn-cs"/>
                        </a:rPr>
                        <a:t>Race cars, DIY, skiing, cooking &amp; baking</a:t>
                      </a:r>
                    </a:p>
                    <a:p>
                      <a:pPr marL="285750" indent="-285750" algn="l">
                        <a:buFont typeface="Wingdings" panose="05000000000000000000" pitchFamily="2" charset="2"/>
                        <a:buChar char="q"/>
                      </a:pPr>
                      <a:r>
                        <a:rPr lang="en-US" sz="1800" b="0" dirty="0">
                          <a:solidFill>
                            <a:schemeClr val="tx2"/>
                          </a:solidFill>
                          <a:latin typeface="Courier New" panose="02070309020205020404" pitchFamily="49" charset="0"/>
                          <a:cs typeface="Courier New" panose="02070309020205020404" pitchFamily="49" charset="0"/>
                        </a:rPr>
                        <a:t>@</a:t>
                      </a:r>
                      <a:r>
                        <a:rPr lang="nb-NO" sz="1800" b="0" i="0" u="none" strike="noStrike" kern="1200" dirty="0" err="1">
                          <a:solidFill>
                            <a:schemeClr val="tx2"/>
                          </a:solidFill>
                          <a:effectLst/>
                          <a:latin typeface="Courier New" panose="02070309020205020404" pitchFamily="49" charset="0"/>
                          <a:ea typeface="+mn-ea"/>
                          <a:cs typeface="Courier New" panose="02070309020205020404" pitchFamily="49" charset="0"/>
                        </a:rPr>
                        <a:t>krychlik</a:t>
                      </a:r>
                      <a:endParaRPr lang="en-US" sz="1800" b="0" dirty="0">
                        <a:solidFill>
                          <a:schemeClr val="tx2"/>
                        </a:solidFill>
                        <a:latin typeface="Courier New" panose="02070309020205020404" pitchFamily="49" charset="0"/>
                        <a:cs typeface="Courier New" panose="02070309020205020404" pitchFamily="49" charset="0"/>
                      </a:endParaRP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2"/>
                        </a:solidFill>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878829"/>
                  </a:ext>
                </a:extLst>
              </a:tr>
            </a:tbl>
          </a:graphicData>
        </a:graphic>
      </p:graphicFrame>
      <p:graphicFrame>
        <p:nvGraphicFramePr>
          <p:cNvPr id="32" name="Table 4">
            <a:extLst>
              <a:ext uri="{FF2B5EF4-FFF2-40B4-BE49-F238E27FC236}">
                <a16:creationId xmlns:a16="http://schemas.microsoft.com/office/drawing/2014/main" id="{6779BBA7-AD6B-4733-9EB9-59C326BD4469}"/>
              </a:ext>
            </a:extLst>
          </p:cNvPr>
          <p:cNvGraphicFramePr>
            <a:graphicFrameLocks noGrp="1"/>
          </p:cNvGraphicFramePr>
          <p:nvPr>
            <p:extLst>
              <p:ext uri="{D42A27DB-BD31-4B8C-83A1-F6EECF244321}">
                <p14:modId xmlns:p14="http://schemas.microsoft.com/office/powerpoint/2010/main" val="2096664107"/>
              </p:ext>
            </p:extLst>
          </p:nvPr>
        </p:nvGraphicFramePr>
        <p:xfrm>
          <a:off x="3369499" y="1294851"/>
          <a:ext cx="8696898" cy="2316456"/>
        </p:xfrm>
        <a:graphic>
          <a:graphicData uri="http://schemas.openxmlformats.org/drawingml/2006/table">
            <a:tbl>
              <a:tblPr firstRow="1" bandRow="1">
                <a:tableStyleId>{EB9631B5-78F2-41C9-869B-9F39066F8104}</a:tableStyleId>
              </a:tblPr>
              <a:tblGrid>
                <a:gridCol w="8152352">
                  <a:extLst>
                    <a:ext uri="{9D8B030D-6E8A-4147-A177-3AD203B41FA5}">
                      <a16:colId xmlns:a16="http://schemas.microsoft.com/office/drawing/2014/main" val="2114191259"/>
                    </a:ext>
                  </a:extLst>
                </a:gridCol>
                <a:gridCol w="544546">
                  <a:extLst>
                    <a:ext uri="{9D8B030D-6E8A-4147-A177-3AD203B41FA5}">
                      <a16:colId xmlns:a16="http://schemas.microsoft.com/office/drawing/2014/main" val="3900667561"/>
                    </a:ext>
                  </a:extLst>
                </a:gridCol>
              </a:tblGrid>
              <a:tr h="2315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2"/>
                          </a:solidFill>
                        </a:rPr>
                        <a:t>BENGT GRØNÅS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accent2"/>
                          </a:solidFill>
                        </a:rPr>
                        <a:t>Senior </a:t>
                      </a:r>
                      <a:r>
                        <a:rPr lang="en-US" sz="1800" b="0" dirty="0" err="1">
                          <a:solidFill>
                            <a:schemeClr val="accent2"/>
                          </a:solidFill>
                        </a:rPr>
                        <a:t>MultiCloud</a:t>
                      </a:r>
                      <a:r>
                        <a:rPr lang="en-US" sz="1800" b="0" dirty="0">
                          <a:solidFill>
                            <a:schemeClr val="accent2"/>
                          </a:solidFill>
                        </a:rPr>
                        <a:t> Management Specialist Solution Architect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8+ years in VMware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Based in Oslo, Norway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Covers Nordics and Baltics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Often a Lab Captain at </a:t>
                      </a:r>
                      <a:r>
                        <a:rPr lang="en-US" sz="1800" b="0" dirty="0" err="1">
                          <a:solidFill>
                            <a:schemeClr val="tx2"/>
                          </a:solidFill>
                        </a:rPr>
                        <a:t>Vmware</a:t>
                      </a:r>
                      <a:r>
                        <a:rPr lang="en-US" sz="1800" b="0" dirty="0">
                          <a:solidFill>
                            <a:schemeClr val="tx2"/>
                          </a:solidFill>
                        </a:rPr>
                        <a:t> Explore / VMworld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Music production, long travels; hiking, motorcycle, chess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latin typeface="Courier New" panose="02070309020205020404" pitchFamily="49" charset="0"/>
                          <a:cs typeface="Courier New" panose="02070309020205020404" pitchFamily="49" charset="0"/>
                        </a:rPr>
                        <a:t>@bgronas </a:t>
                      </a:r>
                    </a:p>
                  </a:txBody>
                  <a:tcPr marL="91416" marR="91416" marT="45708" marB="45708">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2"/>
                        </a:solidFill>
                      </a:endParaRPr>
                    </a:p>
                  </a:txBody>
                  <a:tcPr marL="91416" marR="91416" marT="45708" marB="45708"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878829"/>
                  </a:ext>
                </a:extLst>
              </a:tr>
            </a:tbl>
          </a:graphicData>
        </a:graphic>
      </p:graphicFrame>
      <p:pic>
        <p:nvPicPr>
          <p:cNvPr id="9" name="Picture 8">
            <a:extLst>
              <a:ext uri="{FF2B5EF4-FFF2-40B4-BE49-F238E27FC236}">
                <a16:creationId xmlns:a16="http://schemas.microsoft.com/office/drawing/2014/main" id="{DD228501-5947-0C5E-F9DA-ED6017CFB5AD}"/>
              </a:ext>
            </a:extLst>
          </p:cNvPr>
          <p:cNvPicPr>
            <a:picLocks noChangeAspect="1"/>
          </p:cNvPicPr>
          <p:nvPr/>
        </p:nvPicPr>
        <p:blipFill>
          <a:blip r:embed="rId3"/>
          <a:stretch>
            <a:fillRect/>
          </a:stretch>
        </p:blipFill>
        <p:spPr>
          <a:xfrm>
            <a:off x="1272193" y="1552608"/>
            <a:ext cx="1811109" cy="181110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30" name="Picture 6">
            <a:extLst>
              <a:ext uri="{FF2B5EF4-FFF2-40B4-BE49-F238E27FC236}">
                <a16:creationId xmlns:a16="http://schemas.microsoft.com/office/drawing/2014/main" id="{C8B355AC-66E5-1759-F634-9A793F1FB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34" y="1294851"/>
            <a:ext cx="1063446" cy="773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Kate Rychlik">
            <a:extLst>
              <a:ext uri="{FF2B5EF4-FFF2-40B4-BE49-F238E27FC236}">
                <a16:creationId xmlns:a16="http://schemas.microsoft.com/office/drawing/2014/main" id="{A431A132-A83A-2A14-9360-A533E478A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192" y="4036978"/>
            <a:ext cx="1811109" cy="1811109"/>
          </a:xfrm>
          <a:prstGeom prst="ellipse">
            <a:avLst/>
          </a:prstGeom>
          <a:ln w="63500" cap="rnd">
            <a:solidFill>
              <a:srgbClr val="333333">
                <a:alpha val="10000"/>
              </a:srgbClr>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2690167-8665-0B8D-7288-5EF924DF520F}"/>
              </a:ext>
            </a:extLst>
          </p:cNvPr>
          <p:cNvGrpSpPr/>
          <p:nvPr/>
        </p:nvGrpSpPr>
        <p:grpSpPr>
          <a:xfrm>
            <a:off x="479933" y="3716407"/>
            <a:ext cx="1063446" cy="773547"/>
            <a:chOff x="449419" y="3611306"/>
            <a:chExt cx="1063446" cy="674822"/>
          </a:xfrm>
        </p:grpSpPr>
        <p:pic>
          <p:nvPicPr>
            <p:cNvPr id="1026" name="Picture 2" descr="Flag of Poland - Wikipedia">
              <a:extLst>
                <a:ext uri="{FF2B5EF4-FFF2-40B4-BE49-F238E27FC236}">
                  <a16:creationId xmlns:a16="http://schemas.microsoft.com/office/drawing/2014/main" id="{67C87543-5CE9-1FA1-8C7B-F2F442777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19" y="3621474"/>
              <a:ext cx="1063446" cy="6646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440632-1129-45ED-7D92-2BF74FA57E39}"/>
                </a:ext>
              </a:extLst>
            </p:cNvPr>
            <p:cNvSpPr/>
            <p:nvPr/>
          </p:nvSpPr>
          <p:spPr>
            <a:xfrm>
              <a:off x="449419" y="3611306"/>
              <a:ext cx="1063446" cy="674821"/>
            </a:xfrm>
            <a:prstGeom prst="rect">
              <a:avLst/>
            </a:prstGeom>
            <a:no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nb-NO" sz="1200">
                <a:solidFill>
                  <a:schemeClr val="bg1"/>
                </a:solidFill>
              </a:endParaRPr>
            </a:p>
          </p:txBody>
        </p:sp>
      </p:grpSp>
    </p:spTree>
    <p:extLst>
      <p:ext uri="{BB962C8B-B14F-4D97-AF65-F5344CB8AC3E}">
        <p14:creationId xmlns:p14="http://schemas.microsoft.com/office/powerpoint/2010/main" val="25878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3">
            <a:extLst>
              <a:ext uri="{FF2B5EF4-FFF2-40B4-BE49-F238E27FC236}">
                <a16:creationId xmlns:a16="http://schemas.microsoft.com/office/drawing/2014/main" id="{4ECFCA57-69AB-4E1D-9CF8-8677BD54C46E}"/>
              </a:ext>
            </a:extLst>
          </p:cNvPr>
          <p:cNvGrpSpPr/>
          <p:nvPr/>
        </p:nvGrpSpPr>
        <p:grpSpPr>
          <a:xfrm>
            <a:off x="588074" y="2405726"/>
            <a:ext cx="3460280" cy="1010609"/>
            <a:chOff x="592865" y="3191963"/>
            <a:chExt cx="3461181" cy="1010872"/>
          </a:xfrm>
        </p:grpSpPr>
        <p:sp>
          <p:nvSpPr>
            <p:cNvPr id="365" name="Rounded Rectangle 54">
              <a:extLst>
                <a:ext uri="{FF2B5EF4-FFF2-40B4-BE49-F238E27FC236}">
                  <a16:creationId xmlns:a16="http://schemas.microsoft.com/office/drawing/2014/main" id="{71C9CAD7-4411-4621-929B-88EBC904A338}"/>
                </a:ext>
              </a:extLst>
            </p:cNvPr>
            <p:cNvSpPr/>
            <p:nvPr/>
          </p:nvSpPr>
          <p:spPr>
            <a:xfrm>
              <a:off x="592865" y="3191963"/>
              <a:ext cx="3461181" cy="101087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Additional</a:t>
              </a:r>
              <a:br>
                <a:rPr lang="en-US" sz="1400" b="1" dirty="0">
                  <a:solidFill>
                    <a:srgbClr val="717074"/>
                  </a:solidFill>
                  <a:latin typeface="Metropolis"/>
                </a:rPr>
              </a:br>
              <a:r>
                <a:rPr lang="en-US" sz="1400" b="1" dirty="0">
                  <a:solidFill>
                    <a:srgbClr val="717074"/>
                  </a:solidFill>
                  <a:latin typeface="Metropolis"/>
                </a:rPr>
                <a:t>Cost</a:t>
              </a:r>
            </a:p>
          </p:txBody>
        </p:sp>
        <p:sp>
          <p:nvSpPr>
            <p:cNvPr id="366" name="Rounded Rectangle 54">
              <a:extLst>
                <a:ext uri="{FF2B5EF4-FFF2-40B4-BE49-F238E27FC236}">
                  <a16:creationId xmlns:a16="http://schemas.microsoft.com/office/drawing/2014/main" id="{19561966-877E-42F5-987C-D2522FAA05F7}"/>
                </a:ext>
              </a:extLst>
            </p:cNvPr>
            <p:cNvSpPr/>
            <p:nvPr/>
          </p:nvSpPr>
          <p:spPr>
            <a:xfrm>
              <a:off x="2077536" y="3565733"/>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Host</a:t>
              </a:r>
            </a:p>
          </p:txBody>
        </p:sp>
        <p:sp>
          <p:nvSpPr>
            <p:cNvPr id="367" name="Rounded Rectangle 54">
              <a:extLst>
                <a:ext uri="{FF2B5EF4-FFF2-40B4-BE49-F238E27FC236}">
                  <a16:creationId xmlns:a16="http://schemas.microsoft.com/office/drawing/2014/main" id="{E54A8467-D69F-439B-871B-23E400E61E75}"/>
                </a:ext>
              </a:extLst>
            </p:cNvPr>
            <p:cNvSpPr/>
            <p:nvPr/>
          </p:nvSpPr>
          <p:spPr>
            <a:xfrm>
              <a:off x="2077536" y="3864343"/>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Virtual Machine</a:t>
              </a:r>
            </a:p>
          </p:txBody>
        </p:sp>
        <p:sp>
          <p:nvSpPr>
            <p:cNvPr id="368" name="Rounded Rectangle 54">
              <a:extLst>
                <a:ext uri="{FF2B5EF4-FFF2-40B4-BE49-F238E27FC236}">
                  <a16:creationId xmlns:a16="http://schemas.microsoft.com/office/drawing/2014/main" id="{55E4CEF2-235F-4CFD-A1C9-4E4349942EDD}"/>
                </a:ext>
              </a:extLst>
            </p:cNvPr>
            <p:cNvSpPr/>
            <p:nvPr/>
          </p:nvSpPr>
          <p:spPr>
            <a:xfrm>
              <a:off x="2077536" y="3267122"/>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vCenter</a:t>
              </a:r>
            </a:p>
          </p:txBody>
        </p:sp>
      </p:grpSp>
      <p:sp>
        <p:nvSpPr>
          <p:cNvPr id="4" name="Title 3">
            <a:extLst>
              <a:ext uri="{FF2B5EF4-FFF2-40B4-BE49-F238E27FC236}">
                <a16:creationId xmlns:a16="http://schemas.microsoft.com/office/drawing/2014/main" id="{569207DB-2AEB-4858-B1E2-91BED85263A0}"/>
              </a:ext>
            </a:extLst>
          </p:cNvPr>
          <p:cNvSpPr>
            <a:spLocks noGrp="1"/>
          </p:cNvSpPr>
          <p:nvPr>
            <p:ph type="title"/>
          </p:nvPr>
        </p:nvSpPr>
        <p:spPr/>
        <p:txBody>
          <a:bodyPr/>
          <a:lstStyle/>
          <a:p>
            <a:r>
              <a:rPr lang="en-US"/>
              <a:t>Virtual Machine Cost</a:t>
            </a:r>
            <a:endParaRPr lang="en-US" dirty="0"/>
          </a:p>
        </p:txBody>
      </p:sp>
      <p:sp>
        <p:nvSpPr>
          <p:cNvPr id="21" name="Rounded Rectangle 54">
            <a:extLst>
              <a:ext uri="{FF2B5EF4-FFF2-40B4-BE49-F238E27FC236}">
                <a16:creationId xmlns:a16="http://schemas.microsoft.com/office/drawing/2014/main" id="{3A014F75-FB39-4FBA-81F0-AA97CC6D3DCA}"/>
              </a:ext>
            </a:extLst>
          </p:cNvPr>
          <p:cNvSpPr/>
          <p:nvPr/>
        </p:nvSpPr>
        <p:spPr>
          <a:xfrm>
            <a:off x="588072" y="1149894"/>
            <a:ext cx="3466503" cy="25207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Server Hardware: Hyper-Converged</a:t>
            </a:r>
          </a:p>
        </p:txBody>
      </p:sp>
      <p:sp>
        <p:nvSpPr>
          <p:cNvPr id="29" name="Rounded Rectangle 54">
            <a:extLst>
              <a:ext uri="{FF2B5EF4-FFF2-40B4-BE49-F238E27FC236}">
                <a16:creationId xmlns:a16="http://schemas.microsoft.com/office/drawing/2014/main" id="{E94FCD91-8989-44FC-84DE-C79A388A45DF}"/>
              </a:ext>
            </a:extLst>
          </p:cNvPr>
          <p:cNvSpPr/>
          <p:nvPr/>
        </p:nvSpPr>
        <p:spPr>
          <a:xfrm>
            <a:off x="588072" y="1457326"/>
            <a:ext cx="3466505" cy="25331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Server Hardware: Traditional</a:t>
            </a:r>
          </a:p>
        </p:txBody>
      </p:sp>
      <p:sp>
        <p:nvSpPr>
          <p:cNvPr id="30" name="Rounded Rectangle 54">
            <a:extLst>
              <a:ext uri="{FF2B5EF4-FFF2-40B4-BE49-F238E27FC236}">
                <a16:creationId xmlns:a16="http://schemas.microsoft.com/office/drawing/2014/main" id="{798C42FA-E54B-4D74-A2B9-253892FD50FD}"/>
              </a:ext>
            </a:extLst>
          </p:cNvPr>
          <p:cNvSpPr/>
          <p:nvPr/>
        </p:nvSpPr>
        <p:spPr>
          <a:xfrm>
            <a:off x="588072" y="830030"/>
            <a:ext cx="3466505" cy="26450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Storage</a:t>
            </a:r>
          </a:p>
        </p:txBody>
      </p:sp>
      <p:sp>
        <p:nvSpPr>
          <p:cNvPr id="32" name="Rounded Rectangle 54">
            <a:extLst>
              <a:ext uri="{FF2B5EF4-FFF2-40B4-BE49-F238E27FC236}">
                <a16:creationId xmlns:a16="http://schemas.microsoft.com/office/drawing/2014/main" id="{8B870D0E-566C-467E-BFDA-2938DC1192B9}"/>
              </a:ext>
            </a:extLst>
          </p:cNvPr>
          <p:cNvSpPr/>
          <p:nvPr/>
        </p:nvSpPr>
        <p:spPr>
          <a:xfrm>
            <a:off x="588072" y="6088647"/>
            <a:ext cx="3466505" cy="26450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Applications</a:t>
            </a:r>
          </a:p>
        </p:txBody>
      </p:sp>
      <p:sp>
        <p:nvSpPr>
          <p:cNvPr id="35" name="Rounded Rectangle 54">
            <a:extLst>
              <a:ext uri="{FF2B5EF4-FFF2-40B4-BE49-F238E27FC236}">
                <a16:creationId xmlns:a16="http://schemas.microsoft.com/office/drawing/2014/main" id="{0717BDF1-30A3-48BD-851B-52185BF4BE4F}"/>
              </a:ext>
            </a:extLst>
          </p:cNvPr>
          <p:cNvSpPr/>
          <p:nvPr/>
        </p:nvSpPr>
        <p:spPr>
          <a:xfrm>
            <a:off x="588072" y="1766001"/>
            <a:ext cx="3466505" cy="26450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Facilities</a:t>
            </a:r>
          </a:p>
        </p:txBody>
      </p:sp>
      <p:sp>
        <p:nvSpPr>
          <p:cNvPr id="36" name="Rounded Rectangle 54">
            <a:extLst>
              <a:ext uri="{FF2B5EF4-FFF2-40B4-BE49-F238E27FC236}">
                <a16:creationId xmlns:a16="http://schemas.microsoft.com/office/drawing/2014/main" id="{F5E7AC1E-D662-4265-8030-0DC4107B89E8}"/>
              </a:ext>
            </a:extLst>
          </p:cNvPr>
          <p:cNvSpPr/>
          <p:nvPr/>
        </p:nvSpPr>
        <p:spPr>
          <a:xfrm>
            <a:off x="588072" y="2085864"/>
            <a:ext cx="3466505" cy="26450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Network</a:t>
            </a:r>
          </a:p>
        </p:txBody>
      </p:sp>
      <p:grpSp>
        <p:nvGrpSpPr>
          <p:cNvPr id="280" name="Group 279">
            <a:extLst>
              <a:ext uri="{FF2B5EF4-FFF2-40B4-BE49-F238E27FC236}">
                <a16:creationId xmlns:a16="http://schemas.microsoft.com/office/drawing/2014/main" id="{13DC9120-004B-4F5A-AB69-C586EE99B58E}"/>
              </a:ext>
            </a:extLst>
          </p:cNvPr>
          <p:cNvGrpSpPr/>
          <p:nvPr/>
        </p:nvGrpSpPr>
        <p:grpSpPr>
          <a:xfrm>
            <a:off x="588072" y="5313153"/>
            <a:ext cx="3466503" cy="720130"/>
            <a:chOff x="592866" y="5009269"/>
            <a:chExt cx="3467406" cy="720318"/>
          </a:xfrm>
        </p:grpSpPr>
        <p:sp>
          <p:nvSpPr>
            <p:cNvPr id="31" name="Rounded Rectangle 54">
              <a:extLst>
                <a:ext uri="{FF2B5EF4-FFF2-40B4-BE49-F238E27FC236}">
                  <a16:creationId xmlns:a16="http://schemas.microsoft.com/office/drawing/2014/main" id="{C171ED61-B99A-40A3-B85A-1ACBFE6AB08A}"/>
                </a:ext>
              </a:extLst>
            </p:cNvPr>
            <p:cNvSpPr/>
            <p:nvPr/>
          </p:nvSpPr>
          <p:spPr>
            <a:xfrm>
              <a:off x="592866" y="5009269"/>
              <a:ext cx="3467406" cy="72031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License</a:t>
              </a:r>
            </a:p>
          </p:txBody>
        </p:sp>
        <p:sp>
          <p:nvSpPr>
            <p:cNvPr id="37" name="Rounded Rectangle 54">
              <a:extLst>
                <a:ext uri="{FF2B5EF4-FFF2-40B4-BE49-F238E27FC236}">
                  <a16:creationId xmlns:a16="http://schemas.microsoft.com/office/drawing/2014/main" id="{78B91E53-520D-4D76-ABB3-75CD65702723}"/>
                </a:ext>
              </a:extLst>
            </p:cNvPr>
            <p:cNvSpPr/>
            <p:nvPr/>
          </p:nvSpPr>
          <p:spPr>
            <a:xfrm>
              <a:off x="2083546" y="5085796"/>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Hypervisor</a:t>
              </a:r>
            </a:p>
          </p:txBody>
        </p:sp>
        <p:sp>
          <p:nvSpPr>
            <p:cNvPr id="38" name="Rounded Rectangle 54">
              <a:extLst>
                <a:ext uri="{FF2B5EF4-FFF2-40B4-BE49-F238E27FC236}">
                  <a16:creationId xmlns:a16="http://schemas.microsoft.com/office/drawing/2014/main" id="{67EFA173-07A6-43DF-9C5D-0EC8E437BD55}"/>
                </a:ext>
              </a:extLst>
            </p:cNvPr>
            <p:cNvSpPr/>
            <p:nvPr/>
          </p:nvSpPr>
          <p:spPr>
            <a:xfrm>
              <a:off x="2083546" y="5400774"/>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Guest OS</a:t>
              </a:r>
            </a:p>
          </p:txBody>
        </p:sp>
      </p:grpSp>
      <p:sp>
        <p:nvSpPr>
          <p:cNvPr id="39" name="Rounded Rectangle 54">
            <a:extLst>
              <a:ext uri="{FF2B5EF4-FFF2-40B4-BE49-F238E27FC236}">
                <a16:creationId xmlns:a16="http://schemas.microsoft.com/office/drawing/2014/main" id="{66FA3B96-8708-4392-8778-F33D2EEA72A1}"/>
              </a:ext>
            </a:extLst>
          </p:cNvPr>
          <p:cNvSpPr/>
          <p:nvPr/>
        </p:nvSpPr>
        <p:spPr>
          <a:xfrm>
            <a:off x="5195948" y="2021946"/>
            <a:ext cx="2615216" cy="264504"/>
          </a:xfrm>
          <a:prstGeom prst="roundRect">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Host System</a:t>
            </a:r>
          </a:p>
        </p:txBody>
      </p:sp>
      <p:sp>
        <p:nvSpPr>
          <p:cNvPr id="40" name="Rounded Rectangle 54">
            <a:extLst>
              <a:ext uri="{FF2B5EF4-FFF2-40B4-BE49-F238E27FC236}">
                <a16:creationId xmlns:a16="http://schemas.microsoft.com/office/drawing/2014/main" id="{22E91534-4150-4CFD-82D7-48B08390D6CB}"/>
              </a:ext>
            </a:extLst>
          </p:cNvPr>
          <p:cNvSpPr/>
          <p:nvPr/>
        </p:nvSpPr>
        <p:spPr>
          <a:xfrm>
            <a:off x="8415327" y="2378541"/>
            <a:ext cx="2615216" cy="264504"/>
          </a:xfrm>
          <a:prstGeom prst="roundRect">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Cluster Compute Resource</a:t>
            </a:r>
          </a:p>
        </p:txBody>
      </p:sp>
      <p:sp>
        <p:nvSpPr>
          <p:cNvPr id="41" name="Rounded Rectangle 54">
            <a:extLst>
              <a:ext uri="{FF2B5EF4-FFF2-40B4-BE49-F238E27FC236}">
                <a16:creationId xmlns:a16="http://schemas.microsoft.com/office/drawing/2014/main" id="{35F29398-9392-479E-BDE5-3FE474B2E952}"/>
              </a:ext>
            </a:extLst>
          </p:cNvPr>
          <p:cNvSpPr/>
          <p:nvPr/>
        </p:nvSpPr>
        <p:spPr>
          <a:xfrm>
            <a:off x="8952536" y="4435462"/>
            <a:ext cx="2615216" cy="264504"/>
          </a:xfrm>
          <a:prstGeom prst="roundRect">
            <a:avLst/>
          </a:prstGeom>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Virtual Machine</a:t>
            </a:r>
          </a:p>
        </p:txBody>
      </p:sp>
      <p:sp>
        <p:nvSpPr>
          <p:cNvPr id="42" name="Rounded Rectangle 54">
            <a:extLst>
              <a:ext uri="{FF2B5EF4-FFF2-40B4-BE49-F238E27FC236}">
                <a16:creationId xmlns:a16="http://schemas.microsoft.com/office/drawing/2014/main" id="{C2D48D0D-DA71-4695-ACD6-C12D9C71795D}"/>
              </a:ext>
            </a:extLst>
          </p:cNvPr>
          <p:cNvSpPr/>
          <p:nvPr/>
        </p:nvSpPr>
        <p:spPr>
          <a:xfrm>
            <a:off x="7274415" y="937415"/>
            <a:ext cx="2615216" cy="264504"/>
          </a:xfrm>
          <a:prstGeom prst="roundRect">
            <a:avLst/>
          </a:prstGeom>
          <a:solidFill>
            <a:srgbClr val="F8981D"/>
          </a:solidFill>
          <a:ln>
            <a:solidFill>
              <a:srgbClr val="F8981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Datastore</a:t>
            </a:r>
          </a:p>
        </p:txBody>
      </p:sp>
      <p:cxnSp>
        <p:nvCxnSpPr>
          <p:cNvPr id="62" name="Connector: Elbow 61">
            <a:extLst>
              <a:ext uri="{FF2B5EF4-FFF2-40B4-BE49-F238E27FC236}">
                <a16:creationId xmlns:a16="http://schemas.microsoft.com/office/drawing/2014/main" id="{E3A99002-6972-4D43-857B-F6C1F1D8C863}"/>
              </a:ext>
            </a:extLst>
          </p:cNvPr>
          <p:cNvCxnSpPr>
            <a:cxnSpLocks/>
            <a:stCxn id="30" idx="3"/>
            <a:endCxn id="42" idx="1"/>
          </p:cNvCxnSpPr>
          <p:nvPr/>
        </p:nvCxnSpPr>
        <p:spPr bwMode="gray">
          <a:xfrm>
            <a:off x="4054579" y="962282"/>
            <a:ext cx="3219836" cy="107384"/>
          </a:xfrm>
          <a:prstGeom prst="bentConnector3">
            <a:avLst/>
          </a:prstGeom>
          <a:ln w="25400">
            <a:solidFill>
              <a:srgbClr val="F8981D"/>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5041DF53-B1B5-4C30-906C-81E1CED0497D}"/>
              </a:ext>
            </a:extLst>
          </p:cNvPr>
          <p:cNvCxnSpPr>
            <a:cxnSpLocks/>
            <a:stCxn id="39" idx="3"/>
            <a:endCxn id="40" idx="1"/>
          </p:cNvCxnSpPr>
          <p:nvPr/>
        </p:nvCxnSpPr>
        <p:spPr bwMode="gray">
          <a:xfrm>
            <a:off x="7811163" y="2154197"/>
            <a:ext cx="604163" cy="356595"/>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D1781A5F-730C-4C39-BEE6-B8D6DA1CE411}"/>
              </a:ext>
            </a:extLst>
          </p:cNvPr>
          <p:cNvCxnSpPr>
            <a:cxnSpLocks/>
            <a:stCxn id="21" idx="3"/>
            <a:endCxn id="39" idx="1"/>
          </p:cNvCxnSpPr>
          <p:nvPr/>
        </p:nvCxnSpPr>
        <p:spPr bwMode="gray">
          <a:xfrm>
            <a:off x="4054577" y="1275930"/>
            <a:ext cx="1141372" cy="878267"/>
          </a:xfrm>
          <a:prstGeom prst="bentConnector3">
            <a:avLst>
              <a:gd name="adj1" fmla="val 42652"/>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CF177E85-B2E5-437F-8B00-09CDC05F49CB}"/>
              </a:ext>
            </a:extLst>
          </p:cNvPr>
          <p:cNvCxnSpPr>
            <a:cxnSpLocks/>
            <a:stCxn id="29" idx="3"/>
            <a:endCxn id="39" idx="1"/>
          </p:cNvCxnSpPr>
          <p:nvPr/>
        </p:nvCxnSpPr>
        <p:spPr bwMode="gray">
          <a:xfrm>
            <a:off x="4054579" y="1583984"/>
            <a:ext cx="1141370" cy="570213"/>
          </a:xfrm>
          <a:prstGeom prst="bentConnector3">
            <a:avLst>
              <a:gd name="adj1" fmla="val 42652"/>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F12AEDE-D3A6-483F-839B-6D0469CEF774}"/>
              </a:ext>
            </a:extLst>
          </p:cNvPr>
          <p:cNvCxnSpPr>
            <a:cxnSpLocks/>
            <a:stCxn id="35" idx="3"/>
            <a:endCxn id="39" idx="1"/>
          </p:cNvCxnSpPr>
          <p:nvPr/>
        </p:nvCxnSpPr>
        <p:spPr bwMode="gray">
          <a:xfrm>
            <a:off x="4054579" y="1898254"/>
            <a:ext cx="1141370" cy="255944"/>
          </a:xfrm>
          <a:prstGeom prst="bentConnector3">
            <a:avLst>
              <a:gd name="adj1" fmla="val 42652"/>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AA8A42D-AC37-4E93-932C-19307850C707}"/>
              </a:ext>
            </a:extLst>
          </p:cNvPr>
          <p:cNvCxnSpPr>
            <a:cxnSpLocks/>
            <a:stCxn id="36" idx="3"/>
            <a:endCxn id="39" idx="1"/>
          </p:cNvCxnSpPr>
          <p:nvPr/>
        </p:nvCxnSpPr>
        <p:spPr bwMode="gray">
          <a:xfrm flipV="1">
            <a:off x="4054579" y="2154199"/>
            <a:ext cx="1141370" cy="63918"/>
          </a:xfrm>
          <a:prstGeom prst="bentConnector3">
            <a:avLst>
              <a:gd name="adj1" fmla="val 42652"/>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AD9B3F9B-596E-4B3A-AF8C-2D98CFA3FF73}"/>
              </a:ext>
            </a:extLst>
          </p:cNvPr>
          <p:cNvCxnSpPr>
            <a:cxnSpLocks/>
            <a:stCxn id="367" idx="3"/>
            <a:endCxn id="41" idx="1"/>
          </p:cNvCxnSpPr>
          <p:nvPr/>
        </p:nvCxnSpPr>
        <p:spPr bwMode="gray">
          <a:xfrm>
            <a:off x="3887882" y="3202653"/>
            <a:ext cx="5064654" cy="1365060"/>
          </a:xfrm>
          <a:prstGeom prst="bentConnector3">
            <a:avLst>
              <a:gd name="adj1" fmla="val 50000"/>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A2D5C58D-5DBA-478C-8BD6-10E624CD56AA}"/>
              </a:ext>
            </a:extLst>
          </p:cNvPr>
          <p:cNvCxnSpPr>
            <a:cxnSpLocks/>
            <a:stCxn id="32" idx="3"/>
            <a:endCxn id="41" idx="1"/>
          </p:cNvCxnSpPr>
          <p:nvPr/>
        </p:nvCxnSpPr>
        <p:spPr bwMode="gray">
          <a:xfrm flipV="1">
            <a:off x="4054579" y="4567714"/>
            <a:ext cx="4897957" cy="1653185"/>
          </a:xfrm>
          <a:prstGeom prst="bentConnector3">
            <a:avLst>
              <a:gd name="adj1" fmla="val 48459"/>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3C7169EB-B54D-4794-9E43-FDF02769EF22}"/>
              </a:ext>
            </a:extLst>
          </p:cNvPr>
          <p:cNvGrpSpPr/>
          <p:nvPr/>
        </p:nvGrpSpPr>
        <p:grpSpPr>
          <a:xfrm>
            <a:off x="588074" y="4537663"/>
            <a:ext cx="3460280" cy="720130"/>
            <a:chOff x="592865" y="4245893"/>
            <a:chExt cx="3461181" cy="720318"/>
          </a:xfrm>
        </p:grpSpPr>
        <p:sp>
          <p:nvSpPr>
            <p:cNvPr id="119" name="Rounded Rectangle 54">
              <a:extLst>
                <a:ext uri="{FF2B5EF4-FFF2-40B4-BE49-F238E27FC236}">
                  <a16:creationId xmlns:a16="http://schemas.microsoft.com/office/drawing/2014/main" id="{61835881-57FB-4EEA-ABC2-BED85DFC45D2}"/>
                </a:ext>
              </a:extLst>
            </p:cNvPr>
            <p:cNvSpPr/>
            <p:nvPr/>
          </p:nvSpPr>
          <p:spPr>
            <a:xfrm>
              <a:off x="592865" y="4245893"/>
              <a:ext cx="3461181" cy="72031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Maintenance</a:t>
              </a:r>
            </a:p>
          </p:txBody>
        </p:sp>
        <p:sp>
          <p:nvSpPr>
            <p:cNvPr id="120" name="Rounded Rectangle 54">
              <a:extLst>
                <a:ext uri="{FF2B5EF4-FFF2-40B4-BE49-F238E27FC236}">
                  <a16:creationId xmlns:a16="http://schemas.microsoft.com/office/drawing/2014/main" id="{88DAA836-6932-403A-995C-D76C31E06D89}"/>
                </a:ext>
              </a:extLst>
            </p:cNvPr>
            <p:cNvSpPr/>
            <p:nvPr/>
          </p:nvSpPr>
          <p:spPr>
            <a:xfrm>
              <a:off x="2077536" y="4312741"/>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Hardware</a:t>
              </a:r>
            </a:p>
          </p:txBody>
        </p:sp>
        <p:sp>
          <p:nvSpPr>
            <p:cNvPr id="121" name="Rounded Rectangle 54">
              <a:extLst>
                <a:ext uri="{FF2B5EF4-FFF2-40B4-BE49-F238E27FC236}">
                  <a16:creationId xmlns:a16="http://schemas.microsoft.com/office/drawing/2014/main" id="{3B8FACAA-E8C1-48D5-AD2A-4DAC82DDDADB}"/>
                </a:ext>
              </a:extLst>
            </p:cNvPr>
            <p:cNvSpPr/>
            <p:nvPr/>
          </p:nvSpPr>
          <p:spPr>
            <a:xfrm>
              <a:off x="2077536" y="4627719"/>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Operating System</a:t>
              </a:r>
            </a:p>
          </p:txBody>
        </p:sp>
      </p:grpSp>
      <p:cxnSp>
        <p:nvCxnSpPr>
          <p:cNvPr id="125" name="Connector: Elbow 124">
            <a:extLst>
              <a:ext uri="{FF2B5EF4-FFF2-40B4-BE49-F238E27FC236}">
                <a16:creationId xmlns:a16="http://schemas.microsoft.com/office/drawing/2014/main" id="{FB0A723F-C84E-4E07-8A4D-CC9EE836C667}"/>
              </a:ext>
            </a:extLst>
          </p:cNvPr>
          <p:cNvCxnSpPr>
            <a:cxnSpLocks/>
            <a:stCxn id="368" idx="3"/>
            <a:endCxn id="39" idx="1"/>
          </p:cNvCxnSpPr>
          <p:nvPr/>
        </p:nvCxnSpPr>
        <p:spPr bwMode="gray">
          <a:xfrm flipV="1">
            <a:off x="3887882" y="2154197"/>
            <a:ext cx="1308066" cy="451390"/>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C62D4012-8528-4636-8CE0-7F66F02079AD}"/>
              </a:ext>
            </a:extLst>
          </p:cNvPr>
          <p:cNvGrpSpPr/>
          <p:nvPr/>
        </p:nvGrpSpPr>
        <p:grpSpPr>
          <a:xfrm>
            <a:off x="588074" y="3471695"/>
            <a:ext cx="3460280" cy="1010609"/>
            <a:chOff x="592865" y="3191963"/>
            <a:chExt cx="3461181" cy="1010872"/>
          </a:xfrm>
        </p:grpSpPr>
        <p:sp>
          <p:nvSpPr>
            <p:cNvPr id="147" name="Rounded Rectangle 54">
              <a:extLst>
                <a:ext uri="{FF2B5EF4-FFF2-40B4-BE49-F238E27FC236}">
                  <a16:creationId xmlns:a16="http://schemas.microsoft.com/office/drawing/2014/main" id="{92CF7660-D1EE-4692-AEE0-02473912015B}"/>
                </a:ext>
              </a:extLst>
            </p:cNvPr>
            <p:cNvSpPr/>
            <p:nvPr/>
          </p:nvSpPr>
          <p:spPr>
            <a:xfrm>
              <a:off x="592865" y="3191963"/>
              <a:ext cx="3461181" cy="101087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126"/>
              <a:r>
                <a:rPr lang="en-US" sz="1400" b="1" dirty="0">
                  <a:solidFill>
                    <a:srgbClr val="717074"/>
                  </a:solidFill>
                  <a:latin typeface="Metropolis"/>
                </a:rPr>
                <a:t>Labor</a:t>
              </a:r>
            </a:p>
          </p:txBody>
        </p:sp>
        <p:sp>
          <p:nvSpPr>
            <p:cNvPr id="148" name="Rounded Rectangle 54">
              <a:extLst>
                <a:ext uri="{FF2B5EF4-FFF2-40B4-BE49-F238E27FC236}">
                  <a16:creationId xmlns:a16="http://schemas.microsoft.com/office/drawing/2014/main" id="{FA9B5D98-E304-4DF9-A397-0650DA06DDA2}"/>
                </a:ext>
              </a:extLst>
            </p:cNvPr>
            <p:cNvSpPr/>
            <p:nvPr/>
          </p:nvSpPr>
          <p:spPr>
            <a:xfrm>
              <a:off x="2077536" y="3565733"/>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Virtual Infrastructure</a:t>
              </a:r>
            </a:p>
          </p:txBody>
        </p:sp>
        <p:sp>
          <p:nvSpPr>
            <p:cNvPr id="149" name="Rounded Rectangle 54">
              <a:extLst>
                <a:ext uri="{FF2B5EF4-FFF2-40B4-BE49-F238E27FC236}">
                  <a16:creationId xmlns:a16="http://schemas.microsoft.com/office/drawing/2014/main" id="{2AA0088D-65AD-4F59-AF5F-AE3FAAEE4EB1}"/>
                </a:ext>
              </a:extLst>
            </p:cNvPr>
            <p:cNvSpPr/>
            <p:nvPr/>
          </p:nvSpPr>
          <p:spPr>
            <a:xfrm>
              <a:off x="2077536" y="3864343"/>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Operating System</a:t>
              </a:r>
            </a:p>
          </p:txBody>
        </p:sp>
        <p:sp>
          <p:nvSpPr>
            <p:cNvPr id="150" name="Rounded Rectangle 54">
              <a:extLst>
                <a:ext uri="{FF2B5EF4-FFF2-40B4-BE49-F238E27FC236}">
                  <a16:creationId xmlns:a16="http://schemas.microsoft.com/office/drawing/2014/main" id="{D71692BD-D22C-4ECC-9AB0-B7B6980B4C06}"/>
                </a:ext>
              </a:extLst>
            </p:cNvPr>
            <p:cNvSpPr/>
            <p:nvPr/>
          </p:nvSpPr>
          <p:spPr>
            <a:xfrm>
              <a:off x="2077536" y="3267122"/>
              <a:ext cx="1815997" cy="24950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defTabSz="914126"/>
              <a:r>
                <a:rPr lang="en-US" sz="1200" b="1" dirty="0">
                  <a:solidFill>
                    <a:srgbClr val="717074"/>
                  </a:solidFill>
                  <a:latin typeface="Metropolis"/>
                </a:rPr>
                <a:t>Server</a:t>
              </a:r>
            </a:p>
          </p:txBody>
        </p:sp>
      </p:grpSp>
      <p:cxnSp>
        <p:nvCxnSpPr>
          <p:cNvPr id="176" name="Connector: Elbow 175">
            <a:extLst>
              <a:ext uri="{FF2B5EF4-FFF2-40B4-BE49-F238E27FC236}">
                <a16:creationId xmlns:a16="http://schemas.microsoft.com/office/drawing/2014/main" id="{93AF079A-59EF-4A41-9C0D-E17CCBEDBD5C}"/>
              </a:ext>
            </a:extLst>
          </p:cNvPr>
          <p:cNvCxnSpPr>
            <a:cxnSpLocks/>
            <a:stCxn id="37" idx="3"/>
            <a:endCxn id="39" idx="1"/>
          </p:cNvCxnSpPr>
          <p:nvPr/>
        </p:nvCxnSpPr>
        <p:spPr bwMode="gray">
          <a:xfrm flipV="1">
            <a:off x="3893888" y="2154197"/>
            <a:ext cx="1302059" cy="3360185"/>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4FE87402-CFCB-4D2C-822E-B20F2204D3A6}"/>
              </a:ext>
            </a:extLst>
          </p:cNvPr>
          <p:cNvCxnSpPr>
            <a:cxnSpLocks/>
            <a:endCxn id="41" idx="1"/>
          </p:cNvCxnSpPr>
          <p:nvPr/>
        </p:nvCxnSpPr>
        <p:spPr bwMode="gray">
          <a:xfrm flipV="1">
            <a:off x="3893888" y="4567713"/>
            <a:ext cx="5058646" cy="1345104"/>
          </a:xfrm>
          <a:prstGeom prst="bentConnector3">
            <a:avLst>
              <a:gd name="adj1" fmla="val 50000"/>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987CB47F-556F-40E7-89FD-99B02EF86916}"/>
              </a:ext>
            </a:extLst>
          </p:cNvPr>
          <p:cNvCxnSpPr>
            <a:cxnSpLocks/>
            <a:stCxn id="120" idx="3"/>
            <a:endCxn id="39" idx="1"/>
          </p:cNvCxnSpPr>
          <p:nvPr/>
        </p:nvCxnSpPr>
        <p:spPr bwMode="gray">
          <a:xfrm flipV="1">
            <a:off x="3887882" y="2154199"/>
            <a:ext cx="1308066" cy="2575018"/>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57883C6A-61BA-4F22-B129-F8F5D9F07BC9}"/>
              </a:ext>
            </a:extLst>
          </p:cNvPr>
          <p:cNvCxnSpPr>
            <a:cxnSpLocks/>
            <a:stCxn id="149" idx="3"/>
            <a:endCxn id="41" idx="1"/>
          </p:cNvCxnSpPr>
          <p:nvPr/>
        </p:nvCxnSpPr>
        <p:spPr bwMode="gray">
          <a:xfrm>
            <a:off x="3887882" y="4268621"/>
            <a:ext cx="5064654" cy="299092"/>
          </a:xfrm>
          <a:prstGeom prst="bentConnector3">
            <a:avLst>
              <a:gd name="adj1" fmla="val 50000"/>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AD974EFF-312C-4EB8-89F2-72B601CBF4D6}"/>
              </a:ext>
            </a:extLst>
          </p:cNvPr>
          <p:cNvCxnSpPr>
            <a:cxnSpLocks/>
            <a:stCxn id="148" idx="3"/>
            <a:endCxn id="41" idx="1"/>
          </p:cNvCxnSpPr>
          <p:nvPr/>
        </p:nvCxnSpPr>
        <p:spPr bwMode="gray">
          <a:xfrm>
            <a:off x="3887882" y="3970089"/>
            <a:ext cx="5064654" cy="597624"/>
          </a:xfrm>
          <a:prstGeom prst="bentConnector3">
            <a:avLst>
              <a:gd name="adj1" fmla="val 50000"/>
            </a:avLst>
          </a:prstGeom>
          <a:ln w="25400">
            <a:solidFill>
              <a:schemeClr val="accent6"/>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350820EC-7342-4FD2-9BBB-AD558A1128E3}"/>
              </a:ext>
            </a:extLst>
          </p:cNvPr>
          <p:cNvCxnSpPr>
            <a:cxnSpLocks/>
            <a:stCxn id="150" idx="3"/>
            <a:endCxn id="39" idx="1"/>
          </p:cNvCxnSpPr>
          <p:nvPr/>
        </p:nvCxnSpPr>
        <p:spPr bwMode="gray">
          <a:xfrm flipV="1">
            <a:off x="3887882" y="2154197"/>
            <a:ext cx="1308066" cy="1517359"/>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2" name="Connector: Elbow 331">
            <a:extLst>
              <a:ext uri="{FF2B5EF4-FFF2-40B4-BE49-F238E27FC236}">
                <a16:creationId xmlns:a16="http://schemas.microsoft.com/office/drawing/2014/main" id="{24D1587A-8B60-46D0-9A2C-DF39E66C7CD2}"/>
              </a:ext>
            </a:extLst>
          </p:cNvPr>
          <p:cNvCxnSpPr>
            <a:cxnSpLocks/>
            <a:stCxn id="39" idx="0"/>
            <a:endCxn id="42" idx="1"/>
          </p:cNvCxnSpPr>
          <p:nvPr/>
        </p:nvCxnSpPr>
        <p:spPr bwMode="gray">
          <a:xfrm rot="5400000" flipH="1" flipV="1">
            <a:off x="6412847" y="1160379"/>
            <a:ext cx="952279" cy="770858"/>
          </a:xfrm>
          <a:prstGeom prst="bentConnector2">
            <a:avLst/>
          </a:prstGeom>
          <a:ln w="25400">
            <a:solidFill>
              <a:srgbClr val="F8981D"/>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F19CBBB0-B97B-4C67-91C3-6DD5A85E81E5}"/>
              </a:ext>
            </a:extLst>
          </p:cNvPr>
          <p:cNvCxnSpPr>
            <a:cxnSpLocks/>
            <a:stCxn id="366" idx="3"/>
            <a:endCxn id="39" idx="1"/>
          </p:cNvCxnSpPr>
          <p:nvPr/>
        </p:nvCxnSpPr>
        <p:spPr bwMode="gray">
          <a:xfrm flipV="1">
            <a:off x="3887882" y="2154198"/>
            <a:ext cx="1308066" cy="749924"/>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383" name="Rounded Rectangle 54">
            <a:extLst>
              <a:ext uri="{FF2B5EF4-FFF2-40B4-BE49-F238E27FC236}">
                <a16:creationId xmlns:a16="http://schemas.microsoft.com/office/drawing/2014/main" id="{0057EEAE-1BC5-4D64-B7B1-6D80F06643D6}"/>
              </a:ext>
            </a:extLst>
          </p:cNvPr>
          <p:cNvSpPr/>
          <p:nvPr/>
        </p:nvSpPr>
        <p:spPr>
          <a:xfrm>
            <a:off x="8415328" y="1514121"/>
            <a:ext cx="2615216" cy="457074"/>
          </a:xfrm>
          <a:prstGeom prst="roundRect">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400" b="1" dirty="0">
                <a:solidFill>
                  <a:prstClr val="white"/>
                </a:solidFill>
                <a:latin typeface="Metropolis"/>
              </a:rPr>
              <a:t>Datacenter</a:t>
            </a:r>
          </a:p>
          <a:p>
            <a:pPr algn="ctr" defTabSz="914126"/>
            <a:r>
              <a:rPr lang="en-US" sz="1400" b="1" dirty="0">
                <a:solidFill>
                  <a:prstClr val="white"/>
                </a:solidFill>
                <a:latin typeface="Metropolis"/>
              </a:rPr>
              <a:t>(Non-Clustered Hosts)</a:t>
            </a:r>
          </a:p>
        </p:txBody>
      </p:sp>
      <p:cxnSp>
        <p:nvCxnSpPr>
          <p:cNvPr id="384" name="Connector: Elbow 383">
            <a:extLst>
              <a:ext uri="{FF2B5EF4-FFF2-40B4-BE49-F238E27FC236}">
                <a16:creationId xmlns:a16="http://schemas.microsoft.com/office/drawing/2014/main" id="{DBAB7C49-48B4-49F8-9EE2-06EBFBEB2061}"/>
              </a:ext>
            </a:extLst>
          </p:cNvPr>
          <p:cNvCxnSpPr>
            <a:cxnSpLocks/>
            <a:stCxn id="39" idx="3"/>
            <a:endCxn id="383" idx="1"/>
          </p:cNvCxnSpPr>
          <p:nvPr/>
        </p:nvCxnSpPr>
        <p:spPr bwMode="gray">
          <a:xfrm flipV="1">
            <a:off x="7811164" y="1742659"/>
            <a:ext cx="604164" cy="411540"/>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21DBAE8-85C3-4721-9BFC-54F88F6CF0B8}"/>
              </a:ext>
            </a:extLst>
          </p:cNvPr>
          <p:cNvSpPr txBox="1"/>
          <p:nvPr/>
        </p:nvSpPr>
        <p:spPr>
          <a:xfrm>
            <a:off x="7328902" y="4604494"/>
            <a:ext cx="950464" cy="184618"/>
          </a:xfrm>
          <a:prstGeom prst="rect">
            <a:avLst/>
          </a:prstGeom>
        </p:spPr>
        <p:txBody>
          <a:bodyPr wrap="square" lIns="0" tIns="0" rIns="0" bIns="0" rtlCol="0">
            <a:spAutoFit/>
          </a:bodyPr>
          <a:lstStyle/>
          <a:p>
            <a:pPr defTabSz="914126">
              <a:spcAft>
                <a:spcPts val="600"/>
              </a:spcAft>
            </a:pPr>
            <a:r>
              <a:rPr lang="en-US" sz="1200" b="1" dirty="0">
                <a:solidFill>
                  <a:srgbClr val="387C2C"/>
                </a:solidFill>
                <a:latin typeface="Metropolis"/>
              </a:rPr>
              <a:t>Direct Cost</a:t>
            </a:r>
          </a:p>
        </p:txBody>
      </p:sp>
      <p:cxnSp>
        <p:nvCxnSpPr>
          <p:cNvPr id="57" name="Connector: Elbow 56">
            <a:extLst>
              <a:ext uri="{FF2B5EF4-FFF2-40B4-BE49-F238E27FC236}">
                <a16:creationId xmlns:a16="http://schemas.microsoft.com/office/drawing/2014/main" id="{92F69AB1-5FF6-441E-A7E9-8589C7D11169}"/>
              </a:ext>
            </a:extLst>
          </p:cNvPr>
          <p:cNvCxnSpPr>
            <a:cxnSpLocks/>
            <a:stCxn id="38" idx="3"/>
            <a:endCxn id="39" idx="1"/>
          </p:cNvCxnSpPr>
          <p:nvPr/>
        </p:nvCxnSpPr>
        <p:spPr bwMode="gray">
          <a:xfrm flipV="1">
            <a:off x="3893888" y="2154197"/>
            <a:ext cx="1302059" cy="3675081"/>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0AD8958-0A08-486B-8EFC-E651315FFD62}"/>
              </a:ext>
            </a:extLst>
          </p:cNvPr>
          <p:cNvCxnSpPr>
            <a:cxnSpLocks/>
            <a:stCxn id="121" idx="3"/>
            <a:endCxn id="39" idx="1"/>
          </p:cNvCxnSpPr>
          <p:nvPr/>
        </p:nvCxnSpPr>
        <p:spPr bwMode="gray">
          <a:xfrm flipV="1">
            <a:off x="3887882" y="2154199"/>
            <a:ext cx="1308066" cy="2889914"/>
          </a:xfrm>
          <a:prstGeom prst="bentConnector3">
            <a:avLst>
              <a:gd name="adj1" fmla="val 50000"/>
            </a:avLst>
          </a:prstGeom>
          <a:ln w="25400">
            <a:solidFill>
              <a:schemeClr val="accent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4D228E46-40D3-4697-B6C5-CB28609B7CDF}"/>
              </a:ext>
            </a:extLst>
          </p:cNvPr>
          <p:cNvCxnSpPr>
            <a:cxnSpLocks/>
          </p:cNvCxnSpPr>
          <p:nvPr/>
        </p:nvCxnSpPr>
        <p:spPr bwMode="gray">
          <a:xfrm>
            <a:off x="9889629" y="1069667"/>
            <a:ext cx="1678121" cy="3498048"/>
          </a:xfrm>
          <a:prstGeom prst="bentConnector3">
            <a:avLst>
              <a:gd name="adj1" fmla="val 113619"/>
            </a:avLst>
          </a:prstGeom>
          <a:ln w="25400">
            <a:solidFill>
              <a:schemeClr val="accent5"/>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005AA8D-F9C3-4225-90D8-5834255C4276}"/>
              </a:ext>
            </a:extLst>
          </p:cNvPr>
          <p:cNvCxnSpPr>
            <a:cxnSpLocks/>
          </p:cNvCxnSpPr>
          <p:nvPr/>
        </p:nvCxnSpPr>
        <p:spPr bwMode="gray">
          <a:xfrm flipH="1">
            <a:off x="10260145" y="2510792"/>
            <a:ext cx="770398" cy="1924669"/>
          </a:xfrm>
          <a:prstGeom prst="bentConnector4">
            <a:avLst>
              <a:gd name="adj1" fmla="val -29665"/>
              <a:gd name="adj2" fmla="val 36442"/>
            </a:avLst>
          </a:prstGeom>
          <a:ln w="25400">
            <a:solidFill>
              <a:schemeClr val="accent5"/>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BEE40D9-08F0-4EA0-84F7-84289DC6F69B}"/>
              </a:ext>
            </a:extLst>
          </p:cNvPr>
          <p:cNvCxnSpPr>
            <a:cxnSpLocks/>
          </p:cNvCxnSpPr>
          <p:nvPr/>
        </p:nvCxnSpPr>
        <p:spPr bwMode="gray">
          <a:xfrm flipH="1">
            <a:off x="10260143" y="1742659"/>
            <a:ext cx="770399" cy="2692804"/>
          </a:xfrm>
          <a:prstGeom prst="bentConnector4">
            <a:avLst>
              <a:gd name="adj1" fmla="val -29665"/>
              <a:gd name="adj2" fmla="val 54243"/>
            </a:avLst>
          </a:prstGeom>
          <a:ln w="25400">
            <a:solidFill>
              <a:schemeClr val="accent5"/>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52149D9-CC33-4D19-8B66-FBCA86152401}"/>
              </a:ext>
            </a:extLst>
          </p:cNvPr>
          <p:cNvSpPr txBox="1"/>
          <p:nvPr/>
        </p:nvSpPr>
        <p:spPr>
          <a:xfrm>
            <a:off x="10827200" y="1099403"/>
            <a:ext cx="865279" cy="184618"/>
          </a:xfrm>
          <a:prstGeom prst="rect">
            <a:avLst/>
          </a:prstGeom>
          <a:solidFill>
            <a:schemeClr val="bg1"/>
          </a:solidFill>
          <a:ln>
            <a:solidFill>
              <a:schemeClr val="bg1"/>
            </a:solidFill>
          </a:ln>
        </p:spPr>
        <p:txBody>
          <a:bodyPr wrap="square" lIns="0" tIns="0" rIns="0" bIns="0" rtlCol="0">
            <a:spAutoFit/>
          </a:bodyPr>
          <a:lstStyle/>
          <a:p>
            <a:pPr defTabSz="914126">
              <a:spcAft>
                <a:spcPts val="600"/>
              </a:spcAft>
            </a:pPr>
            <a:r>
              <a:rPr lang="en-US" sz="1200" b="1" dirty="0">
                <a:solidFill>
                  <a:srgbClr val="7F35B2"/>
                </a:solidFill>
                <a:latin typeface="Metropolis"/>
              </a:rPr>
              <a:t>Base Rate</a:t>
            </a:r>
          </a:p>
        </p:txBody>
      </p:sp>
      <p:sp>
        <p:nvSpPr>
          <p:cNvPr id="75" name="TextBox 74">
            <a:extLst>
              <a:ext uri="{FF2B5EF4-FFF2-40B4-BE49-F238E27FC236}">
                <a16:creationId xmlns:a16="http://schemas.microsoft.com/office/drawing/2014/main" id="{EDD01436-9DE9-4A71-A984-4402CBDDC336}"/>
              </a:ext>
            </a:extLst>
          </p:cNvPr>
          <p:cNvSpPr txBox="1"/>
          <p:nvPr/>
        </p:nvSpPr>
        <p:spPr>
          <a:xfrm>
            <a:off x="10349471" y="3258704"/>
            <a:ext cx="865278" cy="184618"/>
          </a:xfrm>
          <a:prstGeom prst="rect">
            <a:avLst/>
          </a:prstGeom>
          <a:ln>
            <a:solidFill>
              <a:schemeClr val="bg1"/>
            </a:solidFill>
          </a:ln>
        </p:spPr>
        <p:txBody>
          <a:bodyPr wrap="square" lIns="0" tIns="0" rIns="0" bIns="0" rtlCol="0">
            <a:spAutoFit/>
          </a:bodyPr>
          <a:lstStyle/>
          <a:p>
            <a:pPr defTabSz="914126">
              <a:spcAft>
                <a:spcPts val="600"/>
              </a:spcAft>
            </a:pPr>
            <a:r>
              <a:rPr lang="en-US" sz="1200" b="1" dirty="0">
                <a:solidFill>
                  <a:srgbClr val="7F35B2"/>
                </a:solidFill>
                <a:latin typeface="Metropolis"/>
              </a:rPr>
              <a:t>Base Rate</a:t>
            </a:r>
          </a:p>
        </p:txBody>
      </p:sp>
    </p:spTree>
    <p:extLst>
      <p:ext uri="{BB962C8B-B14F-4D97-AF65-F5344CB8AC3E}">
        <p14:creationId xmlns:p14="http://schemas.microsoft.com/office/powerpoint/2010/main" val="36863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a:xfrm>
            <a:off x="589108" y="250025"/>
            <a:ext cx="6427626" cy="1709404"/>
          </a:xfrm>
        </p:spPr>
        <p:txBody>
          <a:bodyPr/>
          <a:lstStyle/>
          <a:p>
            <a:r>
              <a:rPr lang="en-US" dirty="0"/>
              <a:t>Application monitoring</a:t>
            </a:r>
          </a:p>
        </p:txBody>
      </p:sp>
      <p:pic>
        <p:nvPicPr>
          <p:cNvPr id="12" name="Picture 11">
            <a:extLst>
              <a:ext uri="{FF2B5EF4-FFF2-40B4-BE49-F238E27FC236}">
                <a16:creationId xmlns:a16="http://schemas.microsoft.com/office/drawing/2014/main" id="{A9E50AF6-D9A5-9F8F-370D-119847668BBA}"/>
              </a:ext>
            </a:extLst>
          </p:cNvPr>
          <p:cNvPicPr>
            <a:picLocks noChangeAspect="1"/>
          </p:cNvPicPr>
          <p:nvPr/>
        </p:nvPicPr>
        <p:blipFill>
          <a:blip r:embed="rId3"/>
          <a:stretch>
            <a:fillRect/>
          </a:stretch>
        </p:blipFill>
        <p:spPr>
          <a:xfrm>
            <a:off x="1805742" y="2609360"/>
            <a:ext cx="10142339" cy="2723617"/>
          </a:xfrm>
          <a:prstGeom prst="rect">
            <a:avLst/>
          </a:prstGeom>
        </p:spPr>
      </p:pic>
    </p:spTree>
    <p:extLst>
      <p:ext uri="{BB962C8B-B14F-4D97-AF65-F5344CB8AC3E}">
        <p14:creationId xmlns:p14="http://schemas.microsoft.com/office/powerpoint/2010/main" val="385826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AA12-9558-8C44-B73B-74ADD0555684}"/>
              </a:ext>
            </a:extLst>
          </p:cNvPr>
          <p:cNvSpPr>
            <a:spLocks noGrp="1"/>
          </p:cNvSpPr>
          <p:nvPr>
            <p:ph type="title"/>
          </p:nvPr>
        </p:nvSpPr>
        <p:spPr/>
        <p:txBody>
          <a:bodyPr/>
          <a:lstStyle/>
          <a:p>
            <a:r>
              <a:rPr lang="en-US"/>
              <a:t>Open source </a:t>
            </a:r>
            <a:r>
              <a:rPr lang="en-US" err="1"/>
              <a:t>telegraf</a:t>
            </a:r>
            <a:r>
              <a:rPr lang="en-US"/>
              <a:t> support</a:t>
            </a:r>
          </a:p>
        </p:txBody>
      </p:sp>
      <p:sp>
        <p:nvSpPr>
          <p:cNvPr id="3" name="Subtitle 2">
            <a:extLst>
              <a:ext uri="{FF2B5EF4-FFF2-40B4-BE49-F238E27FC236}">
                <a16:creationId xmlns:a16="http://schemas.microsoft.com/office/drawing/2014/main" id="{7A2F97A6-5864-3A4C-B797-4DD6875D5B25}"/>
              </a:ext>
            </a:extLst>
          </p:cNvPr>
          <p:cNvSpPr>
            <a:spLocks noGrp="1"/>
          </p:cNvSpPr>
          <p:nvPr>
            <p:ph type="subTitle" idx="10"/>
          </p:nvPr>
        </p:nvSpPr>
        <p:spPr/>
        <p:txBody>
          <a:bodyPr/>
          <a:lstStyle/>
          <a:p>
            <a:r>
              <a:rPr lang="en-US"/>
              <a:t>Self-Service data collection supporting 200+ applications</a:t>
            </a:r>
          </a:p>
        </p:txBody>
      </p:sp>
      <p:pic>
        <p:nvPicPr>
          <p:cNvPr id="1026" name="Picture 2" descr="Installing Telegraf on Ubuntu 20.04 – Bist">
            <a:extLst>
              <a:ext uri="{FF2B5EF4-FFF2-40B4-BE49-F238E27FC236}">
                <a16:creationId xmlns:a16="http://schemas.microsoft.com/office/drawing/2014/main" id="{D6EEE1EF-EBF7-0F4B-B323-41B81ED3B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940" y="1329186"/>
            <a:ext cx="1565918" cy="1061154"/>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Callout 3">
            <a:extLst>
              <a:ext uri="{FF2B5EF4-FFF2-40B4-BE49-F238E27FC236}">
                <a16:creationId xmlns:a16="http://schemas.microsoft.com/office/drawing/2014/main" id="{2BE71A50-9D1A-E344-ACE1-F5177DDBA86F}"/>
              </a:ext>
            </a:extLst>
          </p:cNvPr>
          <p:cNvSpPr/>
          <p:nvPr/>
        </p:nvSpPr>
        <p:spPr>
          <a:xfrm>
            <a:off x="3096033" y="1518297"/>
            <a:ext cx="1918235" cy="682932"/>
          </a:xfrm>
          <a:prstGeom prst="leftRightArrowCallo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Input Plugins</a:t>
            </a:r>
          </a:p>
        </p:txBody>
      </p:sp>
      <p:sp>
        <p:nvSpPr>
          <p:cNvPr id="5" name="Right Arrow Callout 4">
            <a:extLst>
              <a:ext uri="{FF2B5EF4-FFF2-40B4-BE49-F238E27FC236}">
                <a16:creationId xmlns:a16="http://schemas.microsoft.com/office/drawing/2014/main" id="{622A76E7-C4EB-6C4B-8B9C-0497AE78D6F6}"/>
              </a:ext>
            </a:extLst>
          </p:cNvPr>
          <p:cNvSpPr/>
          <p:nvPr/>
        </p:nvSpPr>
        <p:spPr>
          <a:xfrm>
            <a:off x="7447662" y="1518297"/>
            <a:ext cx="1991391" cy="682932"/>
          </a:xfrm>
          <a:prstGeom prst="rightArrowCallo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Cloud proxy</a:t>
            </a:r>
          </a:p>
        </p:txBody>
      </p:sp>
      <p:pic>
        <p:nvPicPr>
          <p:cNvPr id="1034" name="Picture 10">
            <a:extLst>
              <a:ext uri="{FF2B5EF4-FFF2-40B4-BE49-F238E27FC236}">
                <a16:creationId xmlns:a16="http://schemas.microsoft.com/office/drawing/2014/main" id="{F407F12F-4853-4B4C-9378-1AE5D4BB6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127" y="2629487"/>
            <a:ext cx="611421" cy="1604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ule 4 Integration with ActiveMQ in AWS | Incepta Solutions - your partner  for digital innovation">
            <a:extLst>
              <a:ext uri="{FF2B5EF4-FFF2-40B4-BE49-F238E27FC236}">
                <a16:creationId xmlns:a16="http://schemas.microsoft.com/office/drawing/2014/main" id="{BE1D71F6-0A1F-D940-80C3-CF01EA961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628" y="2367916"/>
            <a:ext cx="841850" cy="561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ocker (@Docker) | Twitter">
            <a:extLst>
              <a:ext uri="{FF2B5EF4-FFF2-40B4-BE49-F238E27FC236}">
                <a16:creationId xmlns:a16="http://schemas.microsoft.com/office/drawing/2014/main" id="{6FDA785D-C0D1-CF48-84EF-F8D7D0597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772" y="2524551"/>
            <a:ext cx="561233" cy="56123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ello Cassandra | InfoWorld">
            <a:extLst>
              <a:ext uri="{FF2B5EF4-FFF2-40B4-BE49-F238E27FC236}">
                <a16:creationId xmlns:a16="http://schemas.microsoft.com/office/drawing/2014/main" id="{317196A2-5577-4848-90DF-9CB403B6D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383" y="3065191"/>
            <a:ext cx="816905" cy="5612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uchbase – Bloor Research">
            <a:extLst>
              <a:ext uri="{FF2B5EF4-FFF2-40B4-BE49-F238E27FC236}">
                <a16:creationId xmlns:a16="http://schemas.microsoft.com/office/drawing/2014/main" id="{47AFA448-44D3-024E-8D49-DB2FF277E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994" y="2901414"/>
            <a:ext cx="1066134" cy="682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Jenkins">
            <a:extLst>
              <a:ext uri="{FF2B5EF4-FFF2-40B4-BE49-F238E27FC236}">
                <a16:creationId xmlns:a16="http://schemas.microsoft.com/office/drawing/2014/main" id="{27617EBD-DA07-D54A-B02E-D9DFAFE2EA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6614" y="3243172"/>
            <a:ext cx="878248" cy="4391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Kafka is establishing its toehold | ZDNet">
            <a:extLst>
              <a:ext uri="{FF2B5EF4-FFF2-40B4-BE49-F238E27FC236}">
                <a16:creationId xmlns:a16="http://schemas.microsoft.com/office/drawing/2014/main" id="{EA0B94AB-533D-984F-B9D2-68181C9F0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9989" y="3482167"/>
            <a:ext cx="763763" cy="76376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Announcing the Unity Editor for LinuxLinux に Unity エディターがやってきます - Unity  Technologies Blog">
            <a:extLst>
              <a:ext uri="{FF2B5EF4-FFF2-40B4-BE49-F238E27FC236}">
                <a16:creationId xmlns:a16="http://schemas.microsoft.com/office/drawing/2014/main" id="{F72F5FCC-6878-D549-90A0-8E55596290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719" y="5729506"/>
            <a:ext cx="779510" cy="4391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Windows (@Windows) | Twitter">
            <a:extLst>
              <a:ext uri="{FF2B5EF4-FFF2-40B4-BE49-F238E27FC236}">
                <a16:creationId xmlns:a16="http://schemas.microsoft.com/office/drawing/2014/main" id="{CCD35690-8A64-AF4A-A5C1-D902C6E29C5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7206" y="5494509"/>
            <a:ext cx="785687" cy="78568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The most popular database for modern apps | MongoDB">
            <a:extLst>
              <a:ext uri="{FF2B5EF4-FFF2-40B4-BE49-F238E27FC236}">
                <a16:creationId xmlns:a16="http://schemas.microsoft.com/office/drawing/2014/main" id="{0023E2B9-9BEB-104B-9C63-BA715B3A1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8017" y="4101675"/>
            <a:ext cx="1190149" cy="32584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ownload MySQL Logo in SVG Vector or PNG File Format - Logo.wine">
            <a:extLst>
              <a:ext uri="{FF2B5EF4-FFF2-40B4-BE49-F238E27FC236}">
                <a16:creationId xmlns:a16="http://schemas.microsoft.com/office/drawing/2014/main" id="{539A64CB-A87B-A340-9509-F52738D031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12190" y="3774076"/>
            <a:ext cx="772998" cy="51720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NGINX | High Performance Load Balancer, Web Server, &amp; Reverse Proxy">
            <a:extLst>
              <a:ext uri="{FF2B5EF4-FFF2-40B4-BE49-F238E27FC236}">
                <a16:creationId xmlns:a16="http://schemas.microsoft.com/office/drawing/2014/main" id="{16AECE70-7527-A44D-92DE-AC61FB917E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0046" y="4295793"/>
            <a:ext cx="878248" cy="29652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ontrolling NVIDIA GPU Fans on a headless Ubuntu system">
            <a:extLst>
              <a:ext uri="{FF2B5EF4-FFF2-40B4-BE49-F238E27FC236}">
                <a16:creationId xmlns:a16="http://schemas.microsoft.com/office/drawing/2014/main" id="{6F5A0A0B-7BCA-214B-9875-55974E47223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18" y="4430245"/>
            <a:ext cx="782657" cy="43912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ostgreSQL - Wikipedia">
            <a:extLst>
              <a:ext uri="{FF2B5EF4-FFF2-40B4-BE49-F238E27FC236}">
                <a16:creationId xmlns:a16="http://schemas.microsoft.com/office/drawing/2014/main" id="{38F1E831-0465-0E44-A77B-3E81000C9FD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6313" y="4872026"/>
            <a:ext cx="401328" cy="41501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essaging that just works — RabbitMQ">
            <a:extLst>
              <a:ext uri="{FF2B5EF4-FFF2-40B4-BE49-F238E27FC236}">
                <a16:creationId xmlns:a16="http://schemas.microsoft.com/office/drawing/2014/main" id="{1841A8F7-2AAE-4C42-B3BF-05757404E0E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1259" y="4731005"/>
            <a:ext cx="1179627" cy="18579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Apache Solr - Wikipedia">
            <a:extLst>
              <a:ext uri="{FF2B5EF4-FFF2-40B4-BE49-F238E27FC236}">
                <a16:creationId xmlns:a16="http://schemas.microsoft.com/office/drawing/2014/main" id="{B970B1FA-CE9C-3C45-9D55-37939798B4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06092" y="4823900"/>
            <a:ext cx="481278" cy="243303"/>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Apache Tomcat - Wikipedia">
            <a:extLst>
              <a:ext uri="{FF2B5EF4-FFF2-40B4-BE49-F238E27FC236}">
                <a16:creationId xmlns:a16="http://schemas.microsoft.com/office/drawing/2014/main" id="{D6ED4F47-532A-334A-9243-B7255F6DA9A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73547" y="5250907"/>
            <a:ext cx="558184" cy="372122"/>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djusting PHP-FPM for Performance + Low Memory •">
            <a:extLst>
              <a:ext uri="{FF2B5EF4-FFF2-40B4-BE49-F238E27FC236}">
                <a16:creationId xmlns:a16="http://schemas.microsoft.com/office/drawing/2014/main" id="{D2498E59-443B-0A4E-AFF8-DDE3ED86EDA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0720" y="5137384"/>
            <a:ext cx="878248" cy="409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3E4E0EB8-F974-A148-9987-E5BF72CD9813}"/>
              </a:ext>
            </a:extLst>
          </p:cNvPr>
          <p:cNvPicPr>
            <a:picLocks noChangeAspect="1"/>
          </p:cNvPicPr>
          <p:nvPr/>
        </p:nvPicPr>
        <p:blipFill>
          <a:blip r:embed="rId22"/>
          <a:stretch>
            <a:fillRect/>
          </a:stretch>
        </p:blipFill>
        <p:spPr>
          <a:xfrm>
            <a:off x="3593112" y="2347446"/>
            <a:ext cx="1363605" cy="1106927"/>
          </a:xfrm>
          <a:prstGeom prst="rect">
            <a:avLst/>
          </a:prstGeom>
        </p:spPr>
      </p:pic>
      <p:pic>
        <p:nvPicPr>
          <p:cNvPr id="1070" name="Picture 46" descr="vrops-logo-256 » vrealize.it - TechBlog VMware SDDC">
            <a:extLst>
              <a:ext uri="{FF2B5EF4-FFF2-40B4-BE49-F238E27FC236}">
                <a16:creationId xmlns:a16="http://schemas.microsoft.com/office/drawing/2014/main" id="{73830764-274E-324F-AF8D-A37BD9CC15F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54710" y="1284483"/>
            <a:ext cx="1150560" cy="11505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application&#10;&#10;Description automatically generated">
            <a:extLst>
              <a:ext uri="{FF2B5EF4-FFF2-40B4-BE49-F238E27FC236}">
                <a16:creationId xmlns:a16="http://schemas.microsoft.com/office/drawing/2014/main" id="{3A4A5923-D77F-4E49-A1E2-A1B1A5791725}"/>
              </a:ext>
            </a:extLst>
          </p:cNvPr>
          <p:cNvPicPr>
            <a:picLocks noChangeAspect="1"/>
          </p:cNvPicPr>
          <p:nvPr/>
        </p:nvPicPr>
        <p:blipFill>
          <a:blip r:embed="rId24"/>
          <a:stretch>
            <a:fillRect/>
          </a:stretch>
        </p:blipFill>
        <p:spPr>
          <a:xfrm>
            <a:off x="4111451" y="4327315"/>
            <a:ext cx="2148950" cy="1764400"/>
          </a:xfrm>
          <a:prstGeom prst="rect">
            <a:avLst/>
          </a:prstGeom>
        </p:spPr>
      </p:pic>
      <p:pic>
        <p:nvPicPr>
          <p:cNvPr id="11" name="Picture 10" descr="Chart, line chart&#10;&#10;Description automatically generated">
            <a:extLst>
              <a:ext uri="{FF2B5EF4-FFF2-40B4-BE49-F238E27FC236}">
                <a16:creationId xmlns:a16="http://schemas.microsoft.com/office/drawing/2014/main" id="{4179C65D-E952-6E42-A502-C79A2FBD0753}"/>
              </a:ext>
            </a:extLst>
          </p:cNvPr>
          <p:cNvPicPr>
            <a:picLocks noChangeAspect="1"/>
          </p:cNvPicPr>
          <p:nvPr/>
        </p:nvPicPr>
        <p:blipFill>
          <a:blip r:embed="rId25"/>
          <a:stretch>
            <a:fillRect/>
          </a:stretch>
        </p:blipFill>
        <p:spPr>
          <a:xfrm>
            <a:off x="6718817" y="3847387"/>
            <a:ext cx="5204335" cy="1186542"/>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E98522F0-C6DD-B640-AFAF-0A3D42D71DB8}"/>
              </a:ext>
            </a:extLst>
          </p:cNvPr>
          <p:cNvPicPr>
            <a:picLocks noChangeAspect="1"/>
          </p:cNvPicPr>
          <p:nvPr/>
        </p:nvPicPr>
        <p:blipFill>
          <a:blip r:embed="rId26"/>
          <a:stretch>
            <a:fillRect/>
          </a:stretch>
        </p:blipFill>
        <p:spPr>
          <a:xfrm>
            <a:off x="6672703" y="5079533"/>
            <a:ext cx="5250449" cy="1186542"/>
          </a:xfrm>
          <a:prstGeom prst="rect">
            <a:avLst/>
          </a:prstGeom>
        </p:spPr>
      </p:pic>
      <p:sp>
        <p:nvSpPr>
          <p:cNvPr id="16" name="Rectangle 15">
            <a:extLst>
              <a:ext uri="{FF2B5EF4-FFF2-40B4-BE49-F238E27FC236}">
                <a16:creationId xmlns:a16="http://schemas.microsoft.com/office/drawing/2014/main" id="{BF226657-5430-984B-87D1-52FB058CBBB5}"/>
              </a:ext>
            </a:extLst>
          </p:cNvPr>
          <p:cNvSpPr/>
          <p:nvPr/>
        </p:nvSpPr>
        <p:spPr>
          <a:xfrm>
            <a:off x="3647663" y="3729610"/>
            <a:ext cx="8369618" cy="2536463"/>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Down Arrow 16">
            <a:extLst>
              <a:ext uri="{FF2B5EF4-FFF2-40B4-BE49-F238E27FC236}">
                <a16:creationId xmlns:a16="http://schemas.microsoft.com/office/drawing/2014/main" id="{570B4081-E96B-5147-9732-7363F337A35D}"/>
              </a:ext>
            </a:extLst>
          </p:cNvPr>
          <p:cNvSpPr/>
          <p:nvPr/>
        </p:nvSpPr>
        <p:spPr>
          <a:xfrm>
            <a:off x="10670447" y="2778416"/>
            <a:ext cx="375189" cy="79274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Rectangle 8">
            <a:extLst>
              <a:ext uri="{FF2B5EF4-FFF2-40B4-BE49-F238E27FC236}">
                <a16:creationId xmlns:a16="http://schemas.microsoft.com/office/drawing/2014/main" id="{E1859EE7-24E8-1E40-9BB4-B5D33B3E1FC8}"/>
              </a:ext>
            </a:extLst>
          </p:cNvPr>
          <p:cNvSpPr/>
          <p:nvPr/>
        </p:nvSpPr>
        <p:spPr>
          <a:xfrm>
            <a:off x="753760" y="1635960"/>
            <a:ext cx="2130604" cy="4391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err="1">
                <a:solidFill>
                  <a:schemeClr val="bg1"/>
                </a:solidFill>
              </a:rPr>
              <a:t>sudo</a:t>
            </a:r>
            <a:r>
              <a:rPr lang="en-US" sz="1200" dirty="0">
                <a:solidFill>
                  <a:schemeClr val="bg1"/>
                </a:solidFill>
              </a:rPr>
              <a:t> </a:t>
            </a:r>
            <a:r>
              <a:rPr lang="en-US" sz="1200" dirty="0" err="1">
                <a:solidFill>
                  <a:schemeClr val="bg1"/>
                </a:solidFill>
              </a:rPr>
              <a:t>dnf</a:t>
            </a:r>
            <a:r>
              <a:rPr lang="en-US" sz="1200" dirty="0">
                <a:solidFill>
                  <a:schemeClr val="bg1"/>
                </a:solidFill>
              </a:rPr>
              <a:t> -y install </a:t>
            </a:r>
            <a:r>
              <a:rPr lang="en-US" sz="1200" dirty="0" err="1">
                <a:solidFill>
                  <a:schemeClr val="bg1"/>
                </a:solidFill>
              </a:rPr>
              <a:t>telegraf</a:t>
            </a:r>
            <a:endParaRPr lang="en-US" sz="1200" dirty="0">
              <a:solidFill>
                <a:schemeClr val="bg1"/>
              </a:solidFill>
            </a:endParaRPr>
          </a:p>
        </p:txBody>
      </p:sp>
    </p:spTree>
    <p:extLst>
      <p:ext uri="{BB962C8B-B14F-4D97-AF65-F5344CB8AC3E}">
        <p14:creationId xmlns:p14="http://schemas.microsoft.com/office/powerpoint/2010/main" val="27943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6025F0-FCF1-C9C0-530B-EADBBFCCB73A}"/>
              </a:ext>
            </a:extLst>
          </p:cNvPr>
          <p:cNvSpPr>
            <a:spLocks noGrp="1"/>
          </p:cNvSpPr>
          <p:nvPr>
            <p:ph type="title"/>
          </p:nvPr>
        </p:nvSpPr>
        <p:spPr>
          <a:xfrm>
            <a:off x="579809" y="412751"/>
            <a:ext cx="11001004" cy="381000"/>
          </a:xfrm>
        </p:spPr>
        <p:txBody>
          <a:bodyPr wrap="none" anchor="b">
            <a:normAutofit/>
          </a:bodyPr>
          <a:lstStyle/>
          <a:p>
            <a:r>
              <a:rPr lang="nb-NO" sz="2600" dirty="0"/>
              <a:t>Application </a:t>
            </a:r>
            <a:r>
              <a:rPr lang="nb-NO" sz="2600" dirty="0" err="1"/>
              <a:t>monitoring</a:t>
            </a:r>
            <a:endParaRPr lang="nb-NO" sz="2600" dirty="0"/>
          </a:p>
        </p:txBody>
      </p:sp>
      <p:sp>
        <p:nvSpPr>
          <p:cNvPr id="28" name="Subtitle 3">
            <a:extLst>
              <a:ext uri="{FF2B5EF4-FFF2-40B4-BE49-F238E27FC236}">
                <a16:creationId xmlns:a16="http://schemas.microsoft.com/office/drawing/2014/main" id="{D6C4D73F-5296-730E-16DA-8D9592BC5DE1}"/>
              </a:ext>
            </a:extLst>
          </p:cNvPr>
          <p:cNvSpPr>
            <a:spLocks noGrp="1"/>
          </p:cNvSpPr>
          <p:nvPr>
            <p:ph type="subTitle" idx="10"/>
          </p:nvPr>
        </p:nvSpPr>
        <p:spPr>
          <a:xfrm>
            <a:off x="592866" y="811830"/>
            <a:ext cx="10987947" cy="247743"/>
          </a:xfrm>
        </p:spPr>
        <p:txBody>
          <a:bodyPr>
            <a:normAutofit/>
          </a:bodyPr>
          <a:lstStyle/>
          <a:p>
            <a:pPr>
              <a:lnSpc>
                <a:spcPct val="90000"/>
              </a:lnSpc>
              <a:spcAft>
                <a:spcPts val="600"/>
              </a:spcAft>
            </a:pPr>
            <a:r>
              <a:rPr lang="nb-NO" sz="1700" b="0" i="0" err="1">
                <a:effectLst/>
              </a:rPr>
              <a:t>Through</a:t>
            </a:r>
            <a:r>
              <a:rPr lang="nb-NO" sz="1700" b="0" i="0">
                <a:effectLst/>
              </a:rPr>
              <a:t> </a:t>
            </a:r>
            <a:r>
              <a:rPr lang="nb-NO" sz="1700" b="0" i="0" err="1">
                <a:effectLst/>
              </a:rPr>
              <a:t>the</a:t>
            </a:r>
            <a:r>
              <a:rPr lang="nb-NO" sz="1700" b="0" i="0">
                <a:effectLst/>
              </a:rPr>
              <a:t> Telegraf Agent</a:t>
            </a:r>
            <a:endParaRPr lang="en-US" sz="1700" dirty="0"/>
          </a:p>
        </p:txBody>
      </p:sp>
      <p:pic>
        <p:nvPicPr>
          <p:cNvPr id="4" name="Picture 3" descr="Graphical user interface, application&#10;&#10;Description automatically generated">
            <a:extLst>
              <a:ext uri="{FF2B5EF4-FFF2-40B4-BE49-F238E27FC236}">
                <a16:creationId xmlns:a16="http://schemas.microsoft.com/office/drawing/2014/main" id="{94977CE3-124E-3333-D7D2-265AA0C2DD64}"/>
              </a:ext>
            </a:extLst>
          </p:cNvPr>
          <p:cNvPicPr>
            <a:picLocks noChangeAspect="1"/>
          </p:cNvPicPr>
          <p:nvPr/>
        </p:nvPicPr>
        <p:blipFill>
          <a:blip r:embed="rId3"/>
          <a:stretch>
            <a:fillRect/>
          </a:stretch>
        </p:blipFill>
        <p:spPr>
          <a:xfrm>
            <a:off x="1333500" y="1200104"/>
            <a:ext cx="10717648" cy="5492796"/>
          </a:xfrm>
          <a:prstGeom prst="rect">
            <a:avLst/>
          </a:prstGeom>
          <a:noFill/>
        </p:spPr>
      </p:pic>
    </p:spTree>
    <p:extLst>
      <p:ext uri="{BB962C8B-B14F-4D97-AF65-F5344CB8AC3E}">
        <p14:creationId xmlns:p14="http://schemas.microsoft.com/office/powerpoint/2010/main" val="214749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a:xfrm>
            <a:off x="589108" y="87894"/>
            <a:ext cx="6427626" cy="1229360"/>
          </a:xfrm>
        </p:spPr>
        <p:txBody>
          <a:bodyPr/>
          <a:lstStyle/>
          <a:p>
            <a:r>
              <a:rPr lang="en-US" dirty="0"/>
              <a:t>Integrations</a:t>
            </a:r>
          </a:p>
        </p:txBody>
      </p:sp>
    </p:spTree>
    <p:extLst>
      <p:ext uri="{BB962C8B-B14F-4D97-AF65-F5344CB8AC3E}">
        <p14:creationId xmlns:p14="http://schemas.microsoft.com/office/powerpoint/2010/main" val="55442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raphic 67">
            <a:extLst>
              <a:ext uri="{FF2B5EF4-FFF2-40B4-BE49-F238E27FC236}">
                <a16:creationId xmlns:a16="http://schemas.microsoft.com/office/drawing/2014/main" id="{A4D62E59-FF2A-6541-8EF7-B29A82E349A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47916" y="1276094"/>
            <a:ext cx="612333" cy="513571"/>
          </a:xfrm>
          <a:prstGeom prst="rect">
            <a:avLst/>
          </a:prstGeom>
        </p:spPr>
      </p:pic>
      <p:sp>
        <p:nvSpPr>
          <p:cNvPr id="102" name="Oval 101">
            <a:extLst>
              <a:ext uri="{FF2B5EF4-FFF2-40B4-BE49-F238E27FC236}">
                <a16:creationId xmlns:a16="http://schemas.microsoft.com/office/drawing/2014/main" id="{216D056A-5869-4745-8674-F9E1CBA0D41F}"/>
              </a:ext>
            </a:extLst>
          </p:cNvPr>
          <p:cNvSpPr/>
          <p:nvPr/>
        </p:nvSpPr>
        <p:spPr>
          <a:xfrm>
            <a:off x="5392315" y="5673860"/>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96" name="Oval 95">
            <a:extLst>
              <a:ext uri="{FF2B5EF4-FFF2-40B4-BE49-F238E27FC236}">
                <a16:creationId xmlns:a16="http://schemas.microsoft.com/office/drawing/2014/main" id="{B66E532C-ED12-B44B-A422-EFE4DEAC9075}"/>
              </a:ext>
            </a:extLst>
          </p:cNvPr>
          <p:cNvSpPr/>
          <p:nvPr/>
        </p:nvSpPr>
        <p:spPr>
          <a:xfrm>
            <a:off x="4495191" y="5571367"/>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15" name="Text Placeholder 19">
            <a:extLst>
              <a:ext uri="{FF2B5EF4-FFF2-40B4-BE49-F238E27FC236}">
                <a16:creationId xmlns:a16="http://schemas.microsoft.com/office/drawing/2014/main" id="{A0DEA045-D266-6946-8E91-891DE882F3FA}"/>
              </a:ext>
            </a:extLst>
          </p:cNvPr>
          <p:cNvSpPr txBox="1">
            <a:spLocks/>
          </p:cNvSpPr>
          <p:nvPr/>
        </p:nvSpPr>
        <p:spPr>
          <a:xfrm>
            <a:off x="2910996" y="1813942"/>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APMs</a:t>
            </a:r>
            <a:endParaRPr lang="pl-PL" sz="1200" b="1" dirty="0">
              <a:solidFill>
                <a:srgbClr val="717074"/>
              </a:solidFill>
              <a:latin typeface="Metropolis"/>
            </a:endParaRPr>
          </a:p>
        </p:txBody>
      </p:sp>
      <p:sp>
        <p:nvSpPr>
          <p:cNvPr id="19" name="Text Placeholder 19">
            <a:extLst>
              <a:ext uri="{FF2B5EF4-FFF2-40B4-BE49-F238E27FC236}">
                <a16:creationId xmlns:a16="http://schemas.microsoft.com/office/drawing/2014/main" id="{45489E44-FA89-8A4A-8E1D-6805EE6DDEE2}"/>
              </a:ext>
            </a:extLst>
          </p:cNvPr>
          <p:cNvSpPr txBox="1">
            <a:spLocks/>
          </p:cNvSpPr>
          <p:nvPr/>
        </p:nvSpPr>
        <p:spPr>
          <a:xfrm>
            <a:off x="2312918" y="2295080"/>
            <a:ext cx="1266106" cy="173201"/>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Network Insight</a:t>
            </a:r>
            <a:endParaRPr lang="pl-PL" sz="1200" b="1" dirty="0">
              <a:solidFill>
                <a:srgbClr val="717074"/>
              </a:solidFill>
              <a:latin typeface="Metropolis"/>
            </a:endParaRPr>
          </a:p>
        </p:txBody>
      </p:sp>
      <p:sp>
        <p:nvSpPr>
          <p:cNvPr id="23" name="Text Placeholder 19">
            <a:extLst>
              <a:ext uri="{FF2B5EF4-FFF2-40B4-BE49-F238E27FC236}">
                <a16:creationId xmlns:a16="http://schemas.microsoft.com/office/drawing/2014/main" id="{2891558D-58CB-4143-B7CB-D8423A899464}"/>
              </a:ext>
            </a:extLst>
          </p:cNvPr>
          <p:cNvSpPr txBox="1">
            <a:spLocks/>
          </p:cNvSpPr>
          <p:nvPr/>
        </p:nvSpPr>
        <p:spPr>
          <a:xfrm>
            <a:off x="2145007" y="3425165"/>
            <a:ext cx="943270" cy="259773"/>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err="1">
                <a:solidFill>
                  <a:srgbClr val="717074"/>
                </a:solidFill>
                <a:latin typeface="Metropolis"/>
              </a:rPr>
              <a:t>Automatiom</a:t>
            </a:r>
            <a:endParaRPr lang="pl-PL" sz="1200" b="1" dirty="0">
              <a:solidFill>
                <a:srgbClr val="717074"/>
              </a:solidFill>
              <a:latin typeface="Metropolis"/>
            </a:endParaRPr>
          </a:p>
        </p:txBody>
      </p:sp>
      <p:sp>
        <p:nvSpPr>
          <p:cNvPr id="28" name="Text Placeholder 19">
            <a:extLst>
              <a:ext uri="{FF2B5EF4-FFF2-40B4-BE49-F238E27FC236}">
                <a16:creationId xmlns:a16="http://schemas.microsoft.com/office/drawing/2014/main" id="{6651539D-A25D-C24A-9845-D9B65ED35D97}"/>
              </a:ext>
            </a:extLst>
          </p:cNvPr>
          <p:cNvSpPr txBox="1">
            <a:spLocks/>
          </p:cNvSpPr>
          <p:nvPr/>
        </p:nvSpPr>
        <p:spPr>
          <a:xfrm>
            <a:off x="1649717" y="4446930"/>
            <a:ext cx="2010109" cy="228421"/>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100"/>
              </a:spcBef>
              <a:buClr>
                <a:srgbClr val="717074">
                  <a:lumMod val="60000"/>
                  <a:lumOff val="40000"/>
                </a:srgbClr>
              </a:buClr>
              <a:buNone/>
              <a:defRPr/>
            </a:pPr>
            <a:r>
              <a:rPr lang="en-IN" sz="1200" b="1" dirty="0">
                <a:solidFill>
                  <a:srgbClr val="717074"/>
                </a:solidFill>
                <a:latin typeface="Metropolis"/>
              </a:rPr>
              <a:t>Logs</a:t>
            </a:r>
            <a:r>
              <a:rPr lang="en-IN" sz="1200" dirty="0">
                <a:solidFill>
                  <a:srgbClr val="717074"/>
                </a:solidFill>
                <a:latin typeface="Metropolis"/>
              </a:rPr>
              <a:t> </a:t>
            </a:r>
            <a:endParaRPr lang="pl-PL" sz="1200" dirty="0">
              <a:solidFill>
                <a:srgbClr val="717074"/>
              </a:solidFill>
              <a:latin typeface="Metropolis"/>
            </a:endParaRPr>
          </a:p>
        </p:txBody>
      </p:sp>
      <p:sp>
        <p:nvSpPr>
          <p:cNvPr id="105" name="Text Placeholder 19">
            <a:extLst>
              <a:ext uri="{FF2B5EF4-FFF2-40B4-BE49-F238E27FC236}">
                <a16:creationId xmlns:a16="http://schemas.microsoft.com/office/drawing/2014/main" id="{EC106021-A322-41D2-9D47-D9D6752DE148}"/>
              </a:ext>
            </a:extLst>
          </p:cNvPr>
          <p:cNvSpPr txBox="1">
            <a:spLocks/>
          </p:cNvSpPr>
          <p:nvPr/>
        </p:nvSpPr>
        <p:spPr>
          <a:xfrm>
            <a:off x="4030179" y="1581483"/>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Skyline</a:t>
            </a:r>
            <a:endParaRPr lang="pl-PL" sz="1200" b="1" dirty="0">
              <a:solidFill>
                <a:srgbClr val="717074"/>
              </a:solidFill>
              <a:latin typeface="Metropolis"/>
            </a:endParaRPr>
          </a:p>
        </p:txBody>
      </p:sp>
      <p:grpSp>
        <p:nvGrpSpPr>
          <p:cNvPr id="79" name="Group 78">
            <a:extLst>
              <a:ext uri="{FF2B5EF4-FFF2-40B4-BE49-F238E27FC236}">
                <a16:creationId xmlns:a16="http://schemas.microsoft.com/office/drawing/2014/main" id="{67E65091-4D67-F640-B42B-21498DCD1309}"/>
              </a:ext>
            </a:extLst>
          </p:cNvPr>
          <p:cNvGrpSpPr/>
          <p:nvPr/>
        </p:nvGrpSpPr>
        <p:grpSpPr>
          <a:xfrm>
            <a:off x="3713491" y="5547832"/>
            <a:ext cx="2010109" cy="827642"/>
            <a:chOff x="884530" y="5307873"/>
            <a:chExt cx="2011680" cy="828286"/>
          </a:xfrm>
        </p:grpSpPr>
        <p:pic>
          <p:nvPicPr>
            <p:cNvPr id="80" name="Graphic 79">
              <a:extLst>
                <a:ext uri="{FF2B5EF4-FFF2-40B4-BE49-F238E27FC236}">
                  <a16:creationId xmlns:a16="http://schemas.microsoft.com/office/drawing/2014/main" id="{3E58622D-545B-E14A-BD02-6D96E56FE5D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33218" y="5307873"/>
              <a:ext cx="612000" cy="612000"/>
            </a:xfrm>
            <a:prstGeom prst="rect">
              <a:avLst/>
            </a:prstGeom>
          </p:spPr>
        </p:pic>
        <p:sp>
          <p:nvSpPr>
            <p:cNvPr id="81" name="Text Placeholder 19">
              <a:extLst>
                <a:ext uri="{FF2B5EF4-FFF2-40B4-BE49-F238E27FC236}">
                  <a16:creationId xmlns:a16="http://schemas.microsoft.com/office/drawing/2014/main" id="{7703411E-543C-3E47-90F6-29AB2F3049F4}"/>
                </a:ext>
              </a:extLst>
            </p:cNvPr>
            <p:cNvSpPr txBox="1">
              <a:spLocks/>
            </p:cNvSpPr>
            <p:nvPr/>
          </p:nvSpPr>
          <p:spPr>
            <a:xfrm>
              <a:off x="884530" y="5907559"/>
              <a:ext cx="2011680" cy="228600"/>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100"/>
                </a:spcBef>
                <a:buClr>
                  <a:srgbClr val="717074">
                    <a:lumMod val="60000"/>
                    <a:lumOff val="40000"/>
                  </a:srgbClr>
                </a:buClr>
                <a:buNone/>
                <a:defRPr/>
              </a:pPr>
              <a:r>
                <a:rPr lang="en-IN" sz="1200" b="1" dirty="0">
                  <a:solidFill>
                    <a:srgbClr val="717074"/>
                  </a:solidFill>
                  <a:latin typeface="Metropolis"/>
                </a:rPr>
                <a:t>MP</a:t>
              </a:r>
              <a:r>
                <a:rPr lang="en-IN" sz="1200" dirty="0">
                  <a:solidFill>
                    <a:srgbClr val="717074"/>
                  </a:solidFill>
                  <a:latin typeface="Metropolis"/>
                </a:rPr>
                <a:t> </a:t>
              </a:r>
              <a:br>
                <a:rPr lang="en-IN" sz="1200" dirty="0">
                  <a:solidFill>
                    <a:srgbClr val="717074"/>
                  </a:solidFill>
                  <a:latin typeface="Metropolis"/>
                </a:rPr>
              </a:br>
              <a:r>
                <a:rPr lang="en-IN" sz="1200" b="1" dirty="0">
                  <a:solidFill>
                    <a:srgbClr val="717074"/>
                  </a:solidFill>
                  <a:latin typeface="Metropolis"/>
                </a:rPr>
                <a:t>Designer</a:t>
              </a:r>
              <a:r>
                <a:rPr lang="en-IN" sz="1200" dirty="0">
                  <a:solidFill>
                    <a:srgbClr val="717074"/>
                  </a:solidFill>
                  <a:latin typeface="Metropolis"/>
                </a:rPr>
                <a:t> </a:t>
              </a:r>
              <a:endParaRPr lang="pl-PL" sz="1200" dirty="0">
                <a:solidFill>
                  <a:srgbClr val="717074"/>
                </a:solidFill>
                <a:latin typeface="Metropolis"/>
              </a:endParaRPr>
            </a:p>
          </p:txBody>
        </p:sp>
      </p:grpSp>
      <p:sp>
        <p:nvSpPr>
          <p:cNvPr id="83" name="Text Placeholder 19">
            <a:extLst>
              <a:ext uri="{FF2B5EF4-FFF2-40B4-BE49-F238E27FC236}">
                <a16:creationId xmlns:a16="http://schemas.microsoft.com/office/drawing/2014/main" id="{619CF0F9-C3ED-4A4D-AB13-8F30306E8B5F}"/>
              </a:ext>
            </a:extLst>
          </p:cNvPr>
          <p:cNvSpPr txBox="1">
            <a:spLocks/>
          </p:cNvSpPr>
          <p:nvPr/>
        </p:nvSpPr>
        <p:spPr>
          <a:xfrm>
            <a:off x="5102379" y="1539199"/>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Multi-Cloud</a:t>
            </a:r>
            <a:endParaRPr lang="pl-PL" sz="1200" b="1" dirty="0">
              <a:solidFill>
                <a:srgbClr val="717074"/>
              </a:solidFill>
              <a:latin typeface="Metropolis"/>
            </a:endParaRPr>
          </a:p>
        </p:txBody>
      </p:sp>
      <p:sp>
        <p:nvSpPr>
          <p:cNvPr id="126" name="Text Placeholder 19">
            <a:extLst>
              <a:ext uri="{FF2B5EF4-FFF2-40B4-BE49-F238E27FC236}">
                <a16:creationId xmlns:a16="http://schemas.microsoft.com/office/drawing/2014/main" id="{9AAB0073-8ABF-0941-B352-3ED8431A6C1E}"/>
              </a:ext>
            </a:extLst>
          </p:cNvPr>
          <p:cNvSpPr txBox="1">
            <a:spLocks/>
          </p:cNvSpPr>
          <p:nvPr/>
        </p:nvSpPr>
        <p:spPr>
          <a:xfrm>
            <a:off x="2515500" y="5284954"/>
            <a:ext cx="943270" cy="223126"/>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True </a:t>
            </a:r>
            <a:r>
              <a:rPr lang="en-IN" sz="1200" b="1" dirty="0" err="1">
                <a:solidFill>
                  <a:srgbClr val="717074"/>
                </a:solidFill>
                <a:latin typeface="Metropolis"/>
              </a:rPr>
              <a:t>VIsibility</a:t>
            </a:r>
            <a:endParaRPr lang="pl-PL" sz="1200" b="1" dirty="0">
              <a:solidFill>
                <a:srgbClr val="717074"/>
              </a:solidFill>
              <a:latin typeface="Metropolis"/>
            </a:endParaRPr>
          </a:p>
        </p:txBody>
      </p:sp>
      <p:sp>
        <p:nvSpPr>
          <p:cNvPr id="133" name="Text Placeholder 19">
            <a:extLst>
              <a:ext uri="{FF2B5EF4-FFF2-40B4-BE49-F238E27FC236}">
                <a16:creationId xmlns:a16="http://schemas.microsoft.com/office/drawing/2014/main" id="{5528ECFE-0C59-5449-B76D-5A0230111C6C}"/>
              </a:ext>
            </a:extLst>
          </p:cNvPr>
          <p:cNvSpPr txBox="1">
            <a:spLocks/>
          </p:cNvSpPr>
          <p:nvPr/>
        </p:nvSpPr>
        <p:spPr>
          <a:xfrm>
            <a:off x="3041732" y="5828771"/>
            <a:ext cx="1061432" cy="690456"/>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err="1">
                <a:solidFill>
                  <a:srgbClr val="717074"/>
                </a:solidFill>
                <a:latin typeface="Metropolis"/>
              </a:rPr>
              <a:t>CloudHealth</a:t>
            </a:r>
            <a:endParaRPr lang="pl-PL" sz="1200" b="1" dirty="0">
              <a:solidFill>
                <a:srgbClr val="717074"/>
              </a:solidFill>
              <a:latin typeface="Metropolis"/>
            </a:endParaRPr>
          </a:p>
        </p:txBody>
      </p:sp>
      <p:grpSp>
        <p:nvGrpSpPr>
          <p:cNvPr id="135" name="Group 134">
            <a:extLst>
              <a:ext uri="{FF2B5EF4-FFF2-40B4-BE49-F238E27FC236}">
                <a16:creationId xmlns:a16="http://schemas.microsoft.com/office/drawing/2014/main" id="{67960BC7-473F-2945-81D9-891AB840A2BD}"/>
              </a:ext>
            </a:extLst>
          </p:cNvPr>
          <p:cNvGrpSpPr/>
          <p:nvPr/>
        </p:nvGrpSpPr>
        <p:grpSpPr>
          <a:xfrm>
            <a:off x="4716813" y="5790746"/>
            <a:ext cx="2010108" cy="675557"/>
            <a:chOff x="7316221" y="4973991"/>
            <a:chExt cx="2011680" cy="676083"/>
          </a:xfrm>
        </p:grpSpPr>
        <p:sp>
          <p:nvSpPr>
            <p:cNvPr id="136" name="Text Placeholder 19">
              <a:extLst>
                <a:ext uri="{FF2B5EF4-FFF2-40B4-BE49-F238E27FC236}">
                  <a16:creationId xmlns:a16="http://schemas.microsoft.com/office/drawing/2014/main" id="{60BF4A4F-650D-7E4D-BFDD-B5C2B8CCED65}"/>
                </a:ext>
              </a:extLst>
            </p:cNvPr>
            <p:cNvSpPr txBox="1">
              <a:spLocks/>
            </p:cNvSpPr>
            <p:nvPr/>
          </p:nvSpPr>
          <p:spPr>
            <a:xfrm>
              <a:off x="7316221" y="5421474"/>
              <a:ext cx="2011680" cy="2286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Management </a:t>
              </a:r>
              <a:br>
                <a:rPr lang="en-IN" sz="1200" b="1" dirty="0">
                  <a:solidFill>
                    <a:srgbClr val="717074"/>
                  </a:solidFill>
                  <a:latin typeface="Metropolis"/>
                </a:rPr>
              </a:br>
              <a:r>
                <a:rPr lang="en-IN" sz="1200" b="1" dirty="0">
                  <a:solidFill>
                    <a:srgbClr val="717074"/>
                  </a:solidFill>
                  <a:latin typeface="Metropolis"/>
                </a:rPr>
                <a:t>packs</a:t>
              </a:r>
              <a:endParaRPr lang="pl-PL" sz="1200" b="1" dirty="0">
                <a:solidFill>
                  <a:srgbClr val="717074"/>
                </a:solidFill>
                <a:latin typeface="Metropolis"/>
              </a:endParaRPr>
            </a:p>
          </p:txBody>
        </p:sp>
        <p:pic>
          <p:nvPicPr>
            <p:cNvPr id="137" name="Graphic 136">
              <a:extLst>
                <a:ext uri="{FF2B5EF4-FFF2-40B4-BE49-F238E27FC236}">
                  <a16:creationId xmlns:a16="http://schemas.microsoft.com/office/drawing/2014/main" id="{8068E8BD-3818-A046-889F-0A77CA48729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75016" y="4973991"/>
              <a:ext cx="390424" cy="358157"/>
            </a:xfrm>
            <a:prstGeom prst="rect">
              <a:avLst/>
            </a:prstGeom>
          </p:spPr>
        </p:pic>
      </p:grpSp>
      <p:grpSp>
        <p:nvGrpSpPr>
          <p:cNvPr id="64" name="Group 63">
            <a:extLst>
              <a:ext uri="{FF2B5EF4-FFF2-40B4-BE49-F238E27FC236}">
                <a16:creationId xmlns:a16="http://schemas.microsoft.com/office/drawing/2014/main" id="{AA0C5BDB-2AF3-F346-84A0-5815E7570BF4}"/>
              </a:ext>
            </a:extLst>
          </p:cNvPr>
          <p:cNvGrpSpPr/>
          <p:nvPr/>
        </p:nvGrpSpPr>
        <p:grpSpPr>
          <a:xfrm>
            <a:off x="4752039" y="947543"/>
            <a:ext cx="548078" cy="548077"/>
            <a:chOff x="2463319" y="5349575"/>
            <a:chExt cx="548364" cy="548363"/>
          </a:xfrm>
        </p:grpSpPr>
        <p:sp>
          <p:nvSpPr>
            <p:cNvPr id="65" name="Oval 64">
              <a:extLst>
                <a:ext uri="{FF2B5EF4-FFF2-40B4-BE49-F238E27FC236}">
                  <a16:creationId xmlns:a16="http://schemas.microsoft.com/office/drawing/2014/main" id="{7A4AE238-2B1C-BC43-A522-0D7D66F130E8}"/>
                </a:ext>
              </a:extLst>
            </p:cNvPr>
            <p:cNvSpPr/>
            <p:nvPr/>
          </p:nvSpPr>
          <p:spPr>
            <a:xfrm>
              <a:off x="2463319" y="534957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66" name="Freeform 42">
              <a:extLst>
                <a:ext uri="{FF2B5EF4-FFF2-40B4-BE49-F238E27FC236}">
                  <a16:creationId xmlns:a16="http://schemas.microsoft.com/office/drawing/2014/main" id="{86AF6C95-ED2C-6549-982A-BFCA3DDC6216}"/>
                </a:ext>
              </a:extLst>
            </p:cNvPr>
            <p:cNvSpPr>
              <a:spLocks noChangeAspect="1" noEditPoints="1"/>
            </p:cNvSpPr>
            <p:nvPr/>
          </p:nvSpPr>
          <p:spPr bwMode="auto">
            <a:xfrm>
              <a:off x="2512453" y="5434353"/>
              <a:ext cx="450095" cy="429094"/>
            </a:xfrm>
            <a:custGeom>
              <a:avLst/>
              <a:gdLst>
                <a:gd name="T0" fmla="*/ 243 w 386"/>
                <a:gd name="T1" fmla="*/ 244 h 368"/>
                <a:gd name="T2" fmla="*/ 243 w 386"/>
                <a:gd name="T3" fmla="*/ 228 h 368"/>
                <a:gd name="T4" fmla="*/ 288 w 386"/>
                <a:gd name="T5" fmla="*/ 202 h 368"/>
                <a:gd name="T6" fmla="*/ 292 w 386"/>
                <a:gd name="T7" fmla="*/ 195 h 368"/>
                <a:gd name="T8" fmla="*/ 299 w 386"/>
                <a:gd name="T9" fmla="*/ 200 h 368"/>
                <a:gd name="T10" fmla="*/ 320 w 386"/>
                <a:gd name="T11" fmla="*/ 206 h 368"/>
                <a:gd name="T12" fmla="*/ 351 w 386"/>
                <a:gd name="T13" fmla="*/ 193 h 368"/>
                <a:gd name="T14" fmla="*/ 369 w 386"/>
                <a:gd name="T15" fmla="*/ 151 h 368"/>
                <a:gd name="T16" fmla="*/ 325 w 386"/>
                <a:gd name="T17" fmla="*/ 94 h 368"/>
                <a:gd name="T18" fmla="*/ 319 w 386"/>
                <a:gd name="T19" fmla="*/ 93 h 368"/>
                <a:gd name="T20" fmla="*/ 318 w 386"/>
                <a:gd name="T21" fmla="*/ 86 h 368"/>
                <a:gd name="T22" fmla="*/ 248 w 386"/>
                <a:gd name="T23" fmla="*/ 16 h 368"/>
                <a:gd name="T24" fmla="*/ 180 w 386"/>
                <a:gd name="T25" fmla="*/ 64 h 368"/>
                <a:gd name="T26" fmla="*/ 177 w 386"/>
                <a:gd name="T27" fmla="*/ 72 h 368"/>
                <a:gd name="T28" fmla="*/ 170 w 386"/>
                <a:gd name="T29" fmla="*/ 68 h 368"/>
                <a:gd name="T30" fmla="*/ 145 w 386"/>
                <a:gd name="T31" fmla="*/ 63 h 368"/>
                <a:gd name="T32" fmla="*/ 85 w 386"/>
                <a:gd name="T33" fmla="*/ 109 h 368"/>
                <a:gd name="T34" fmla="*/ 84 w 386"/>
                <a:gd name="T35" fmla="*/ 117 h 368"/>
                <a:gd name="T36" fmla="*/ 75 w 386"/>
                <a:gd name="T37" fmla="*/ 115 h 368"/>
                <a:gd name="T38" fmla="*/ 64 w 386"/>
                <a:gd name="T39" fmla="*/ 114 h 368"/>
                <a:gd name="T40" fmla="*/ 17 w 386"/>
                <a:gd name="T41" fmla="*/ 158 h 368"/>
                <a:gd name="T42" fmla="*/ 62 w 386"/>
                <a:gd name="T43" fmla="*/ 204 h 368"/>
                <a:gd name="T44" fmla="*/ 84 w 386"/>
                <a:gd name="T45" fmla="*/ 199 h 368"/>
                <a:gd name="T46" fmla="*/ 89 w 386"/>
                <a:gd name="T47" fmla="*/ 196 h 368"/>
                <a:gd name="T48" fmla="*/ 93 w 386"/>
                <a:gd name="T49" fmla="*/ 200 h 368"/>
                <a:gd name="T50" fmla="*/ 146 w 386"/>
                <a:gd name="T51" fmla="*/ 221 h 368"/>
                <a:gd name="T52" fmla="*/ 146 w 386"/>
                <a:gd name="T53" fmla="*/ 237 h 368"/>
                <a:gd name="T54" fmla="*/ 86 w 386"/>
                <a:gd name="T55" fmla="*/ 215 h 368"/>
                <a:gd name="T56" fmla="*/ 62 w 386"/>
                <a:gd name="T57" fmla="*/ 220 h 368"/>
                <a:gd name="T58" fmla="*/ 1 w 386"/>
                <a:gd name="T59" fmla="*/ 157 h 368"/>
                <a:gd name="T60" fmla="*/ 63 w 386"/>
                <a:gd name="T61" fmla="*/ 98 h 368"/>
                <a:gd name="T62" fmla="*/ 64 w 386"/>
                <a:gd name="T63" fmla="*/ 98 h 368"/>
                <a:gd name="T64" fmla="*/ 72 w 386"/>
                <a:gd name="T65" fmla="*/ 98 h 368"/>
                <a:gd name="T66" fmla="*/ 146 w 386"/>
                <a:gd name="T67" fmla="*/ 47 h 368"/>
                <a:gd name="T68" fmla="*/ 169 w 386"/>
                <a:gd name="T69" fmla="*/ 51 h 368"/>
                <a:gd name="T70" fmla="*/ 249 w 386"/>
                <a:gd name="T71" fmla="*/ 0 h 368"/>
                <a:gd name="T72" fmla="*/ 333 w 386"/>
                <a:gd name="T73" fmla="*/ 79 h 368"/>
                <a:gd name="T74" fmla="*/ 385 w 386"/>
                <a:gd name="T75" fmla="*/ 151 h 368"/>
                <a:gd name="T76" fmla="*/ 362 w 386"/>
                <a:gd name="T77" fmla="*/ 205 h 368"/>
                <a:gd name="T78" fmla="*/ 319 w 386"/>
                <a:gd name="T79" fmla="*/ 222 h 368"/>
                <a:gd name="T80" fmla="*/ 298 w 386"/>
                <a:gd name="T81" fmla="*/ 217 h 368"/>
                <a:gd name="T82" fmla="*/ 243 w 386"/>
                <a:gd name="T83" fmla="*/ 244 h 368"/>
                <a:gd name="T84" fmla="*/ 183 w 386"/>
                <a:gd name="T85" fmla="*/ 285 h 368"/>
                <a:gd name="T86" fmla="*/ 183 w 386"/>
                <a:gd name="T87" fmla="*/ 162 h 368"/>
                <a:gd name="T88" fmla="*/ 199 w 386"/>
                <a:gd name="T89" fmla="*/ 178 h 368"/>
                <a:gd name="T90" fmla="*/ 210 w 386"/>
                <a:gd name="T91" fmla="*/ 167 h 368"/>
                <a:gd name="T92" fmla="*/ 174 w 386"/>
                <a:gd name="T93" fmla="*/ 131 h 368"/>
                <a:gd name="T94" fmla="*/ 137 w 386"/>
                <a:gd name="T95" fmla="*/ 167 h 368"/>
                <a:gd name="T96" fmla="*/ 149 w 386"/>
                <a:gd name="T97" fmla="*/ 178 h 368"/>
                <a:gd name="T98" fmla="*/ 167 w 386"/>
                <a:gd name="T99" fmla="*/ 160 h 368"/>
                <a:gd name="T100" fmla="*/ 167 w 386"/>
                <a:gd name="T101" fmla="*/ 301 h 368"/>
                <a:gd name="T102" fmla="*/ 183 w 386"/>
                <a:gd name="T103" fmla="*/ 285 h 368"/>
                <a:gd name="T104" fmla="*/ 241 w 386"/>
                <a:gd name="T105" fmla="*/ 320 h 368"/>
                <a:gd name="T106" fmla="*/ 223 w 386"/>
                <a:gd name="T107" fmla="*/ 338 h 368"/>
                <a:gd name="T108" fmla="*/ 223 w 386"/>
                <a:gd name="T109" fmla="*/ 196 h 368"/>
                <a:gd name="T110" fmla="*/ 207 w 386"/>
                <a:gd name="T111" fmla="*/ 212 h 368"/>
                <a:gd name="T112" fmla="*/ 207 w 386"/>
                <a:gd name="T113" fmla="*/ 337 h 368"/>
                <a:gd name="T114" fmla="*/ 190 w 386"/>
                <a:gd name="T115" fmla="*/ 320 h 368"/>
                <a:gd name="T116" fmla="*/ 179 w 386"/>
                <a:gd name="T117" fmla="*/ 331 h 368"/>
                <a:gd name="T118" fmla="*/ 216 w 386"/>
                <a:gd name="T119" fmla="*/ 368 h 368"/>
                <a:gd name="T120" fmla="*/ 252 w 386"/>
                <a:gd name="T121" fmla="*/ 331 h 368"/>
                <a:gd name="T122" fmla="*/ 241 w 386"/>
                <a:gd name="T123" fmla="*/ 3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 h="368">
                  <a:moveTo>
                    <a:pt x="243" y="244"/>
                  </a:moveTo>
                  <a:cubicBezTo>
                    <a:pt x="243" y="228"/>
                    <a:pt x="243" y="228"/>
                    <a:pt x="243" y="228"/>
                  </a:cubicBezTo>
                  <a:cubicBezTo>
                    <a:pt x="261" y="228"/>
                    <a:pt x="278" y="218"/>
                    <a:pt x="288" y="202"/>
                  </a:cubicBezTo>
                  <a:cubicBezTo>
                    <a:pt x="292" y="195"/>
                    <a:pt x="292" y="195"/>
                    <a:pt x="292" y="195"/>
                  </a:cubicBezTo>
                  <a:cubicBezTo>
                    <a:pt x="299" y="200"/>
                    <a:pt x="299" y="200"/>
                    <a:pt x="299" y="200"/>
                  </a:cubicBezTo>
                  <a:cubicBezTo>
                    <a:pt x="306" y="203"/>
                    <a:pt x="313" y="206"/>
                    <a:pt x="320" y="206"/>
                  </a:cubicBezTo>
                  <a:cubicBezTo>
                    <a:pt x="331" y="206"/>
                    <a:pt x="342" y="201"/>
                    <a:pt x="351" y="193"/>
                  </a:cubicBezTo>
                  <a:cubicBezTo>
                    <a:pt x="362" y="183"/>
                    <a:pt x="369" y="167"/>
                    <a:pt x="369" y="151"/>
                  </a:cubicBezTo>
                  <a:cubicBezTo>
                    <a:pt x="370" y="121"/>
                    <a:pt x="351" y="96"/>
                    <a:pt x="325" y="94"/>
                  </a:cubicBezTo>
                  <a:cubicBezTo>
                    <a:pt x="319" y="93"/>
                    <a:pt x="319" y="93"/>
                    <a:pt x="319" y="93"/>
                  </a:cubicBezTo>
                  <a:cubicBezTo>
                    <a:pt x="318" y="86"/>
                    <a:pt x="318" y="86"/>
                    <a:pt x="318" y="86"/>
                  </a:cubicBezTo>
                  <a:cubicBezTo>
                    <a:pt x="314" y="47"/>
                    <a:pt x="284" y="17"/>
                    <a:pt x="248" y="16"/>
                  </a:cubicBezTo>
                  <a:cubicBezTo>
                    <a:pt x="219" y="16"/>
                    <a:pt x="192" y="34"/>
                    <a:pt x="180" y="64"/>
                  </a:cubicBezTo>
                  <a:cubicBezTo>
                    <a:pt x="177" y="72"/>
                    <a:pt x="177" y="72"/>
                    <a:pt x="177" y="72"/>
                  </a:cubicBezTo>
                  <a:cubicBezTo>
                    <a:pt x="170" y="68"/>
                    <a:pt x="170" y="68"/>
                    <a:pt x="170" y="68"/>
                  </a:cubicBezTo>
                  <a:cubicBezTo>
                    <a:pt x="162" y="65"/>
                    <a:pt x="154" y="63"/>
                    <a:pt x="145" y="63"/>
                  </a:cubicBezTo>
                  <a:cubicBezTo>
                    <a:pt x="117" y="62"/>
                    <a:pt x="91" y="81"/>
                    <a:pt x="85" y="109"/>
                  </a:cubicBezTo>
                  <a:cubicBezTo>
                    <a:pt x="84" y="117"/>
                    <a:pt x="84" y="117"/>
                    <a:pt x="84" y="117"/>
                  </a:cubicBezTo>
                  <a:cubicBezTo>
                    <a:pt x="75" y="115"/>
                    <a:pt x="75" y="115"/>
                    <a:pt x="75" y="115"/>
                  </a:cubicBezTo>
                  <a:cubicBezTo>
                    <a:pt x="72" y="114"/>
                    <a:pt x="68" y="114"/>
                    <a:pt x="64" y="114"/>
                  </a:cubicBezTo>
                  <a:cubicBezTo>
                    <a:pt x="39" y="113"/>
                    <a:pt x="18" y="133"/>
                    <a:pt x="17" y="158"/>
                  </a:cubicBezTo>
                  <a:cubicBezTo>
                    <a:pt x="16" y="182"/>
                    <a:pt x="37" y="203"/>
                    <a:pt x="62" y="204"/>
                  </a:cubicBezTo>
                  <a:cubicBezTo>
                    <a:pt x="70" y="204"/>
                    <a:pt x="77" y="202"/>
                    <a:pt x="84" y="199"/>
                  </a:cubicBezTo>
                  <a:cubicBezTo>
                    <a:pt x="89" y="196"/>
                    <a:pt x="89" y="196"/>
                    <a:pt x="89" y="196"/>
                  </a:cubicBezTo>
                  <a:cubicBezTo>
                    <a:pt x="93" y="200"/>
                    <a:pt x="93" y="200"/>
                    <a:pt x="93" y="200"/>
                  </a:cubicBezTo>
                  <a:cubicBezTo>
                    <a:pt x="106" y="213"/>
                    <a:pt x="125" y="221"/>
                    <a:pt x="146" y="221"/>
                  </a:cubicBezTo>
                  <a:cubicBezTo>
                    <a:pt x="146" y="237"/>
                    <a:pt x="146" y="237"/>
                    <a:pt x="146" y="237"/>
                  </a:cubicBezTo>
                  <a:cubicBezTo>
                    <a:pt x="123" y="237"/>
                    <a:pt x="101" y="229"/>
                    <a:pt x="86" y="215"/>
                  </a:cubicBezTo>
                  <a:cubicBezTo>
                    <a:pt x="78" y="218"/>
                    <a:pt x="70" y="220"/>
                    <a:pt x="62" y="220"/>
                  </a:cubicBezTo>
                  <a:cubicBezTo>
                    <a:pt x="27" y="219"/>
                    <a:pt x="0" y="191"/>
                    <a:pt x="1" y="157"/>
                  </a:cubicBezTo>
                  <a:cubicBezTo>
                    <a:pt x="2" y="124"/>
                    <a:pt x="30" y="98"/>
                    <a:pt x="63" y="98"/>
                  </a:cubicBezTo>
                  <a:cubicBezTo>
                    <a:pt x="63" y="98"/>
                    <a:pt x="64" y="98"/>
                    <a:pt x="64" y="98"/>
                  </a:cubicBezTo>
                  <a:cubicBezTo>
                    <a:pt x="67" y="98"/>
                    <a:pt x="69" y="98"/>
                    <a:pt x="72" y="98"/>
                  </a:cubicBezTo>
                  <a:cubicBezTo>
                    <a:pt x="82" y="67"/>
                    <a:pt x="112" y="46"/>
                    <a:pt x="146" y="47"/>
                  </a:cubicBezTo>
                  <a:cubicBezTo>
                    <a:pt x="154" y="47"/>
                    <a:pt x="162" y="48"/>
                    <a:pt x="169" y="51"/>
                  </a:cubicBezTo>
                  <a:cubicBezTo>
                    <a:pt x="184" y="19"/>
                    <a:pt x="215" y="0"/>
                    <a:pt x="249" y="0"/>
                  </a:cubicBezTo>
                  <a:cubicBezTo>
                    <a:pt x="291" y="1"/>
                    <a:pt x="326" y="35"/>
                    <a:pt x="333" y="79"/>
                  </a:cubicBezTo>
                  <a:cubicBezTo>
                    <a:pt x="364" y="85"/>
                    <a:pt x="386" y="116"/>
                    <a:pt x="385" y="151"/>
                  </a:cubicBezTo>
                  <a:cubicBezTo>
                    <a:pt x="385" y="172"/>
                    <a:pt x="376" y="191"/>
                    <a:pt x="362" y="205"/>
                  </a:cubicBezTo>
                  <a:cubicBezTo>
                    <a:pt x="350" y="216"/>
                    <a:pt x="335" y="222"/>
                    <a:pt x="319" y="222"/>
                  </a:cubicBezTo>
                  <a:cubicBezTo>
                    <a:pt x="312" y="222"/>
                    <a:pt x="305" y="220"/>
                    <a:pt x="298" y="217"/>
                  </a:cubicBezTo>
                  <a:cubicBezTo>
                    <a:pt x="285" y="234"/>
                    <a:pt x="265" y="244"/>
                    <a:pt x="243" y="244"/>
                  </a:cubicBezTo>
                  <a:close/>
                  <a:moveTo>
                    <a:pt x="183" y="285"/>
                  </a:moveTo>
                  <a:cubicBezTo>
                    <a:pt x="183" y="162"/>
                    <a:pt x="183" y="162"/>
                    <a:pt x="183" y="162"/>
                  </a:cubicBezTo>
                  <a:cubicBezTo>
                    <a:pt x="199" y="178"/>
                    <a:pt x="199" y="178"/>
                    <a:pt x="199" y="178"/>
                  </a:cubicBezTo>
                  <a:cubicBezTo>
                    <a:pt x="210" y="167"/>
                    <a:pt x="210" y="167"/>
                    <a:pt x="210" y="167"/>
                  </a:cubicBezTo>
                  <a:cubicBezTo>
                    <a:pt x="174" y="131"/>
                    <a:pt x="174" y="131"/>
                    <a:pt x="174" y="131"/>
                  </a:cubicBezTo>
                  <a:cubicBezTo>
                    <a:pt x="137" y="167"/>
                    <a:pt x="137" y="167"/>
                    <a:pt x="137" y="167"/>
                  </a:cubicBezTo>
                  <a:cubicBezTo>
                    <a:pt x="149" y="178"/>
                    <a:pt x="149" y="178"/>
                    <a:pt x="149" y="178"/>
                  </a:cubicBezTo>
                  <a:cubicBezTo>
                    <a:pt x="167" y="160"/>
                    <a:pt x="167" y="160"/>
                    <a:pt x="167" y="160"/>
                  </a:cubicBezTo>
                  <a:cubicBezTo>
                    <a:pt x="167" y="301"/>
                    <a:pt x="167" y="301"/>
                    <a:pt x="167" y="301"/>
                  </a:cubicBezTo>
                  <a:lnTo>
                    <a:pt x="183" y="285"/>
                  </a:lnTo>
                  <a:close/>
                  <a:moveTo>
                    <a:pt x="241" y="320"/>
                  </a:moveTo>
                  <a:cubicBezTo>
                    <a:pt x="223" y="338"/>
                    <a:pt x="223" y="338"/>
                    <a:pt x="223" y="338"/>
                  </a:cubicBezTo>
                  <a:cubicBezTo>
                    <a:pt x="223" y="196"/>
                    <a:pt x="223" y="196"/>
                    <a:pt x="223" y="196"/>
                  </a:cubicBezTo>
                  <a:cubicBezTo>
                    <a:pt x="207" y="212"/>
                    <a:pt x="207" y="212"/>
                    <a:pt x="207" y="212"/>
                  </a:cubicBezTo>
                  <a:cubicBezTo>
                    <a:pt x="207" y="337"/>
                    <a:pt x="207" y="337"/>
                    <a:pt x="207" y="337"/>
                  </a:cubicBezTo>
                  <a:cubicBezTo>
                    <a:pt x="190" y="320"/>
                    <a:pt x="190" y="320"/>
                    <a:pt x="190" y="320"/>
                  </a:cubicBezTo>
                  <a:cubicBezTo>
                    <a:pt x="179" y="331"/>
                    <a:pt x="179" y="331"/>
                    <a:pt x="179" y="331"/>
                  </a:cubicBezTo>
                  <a:cubicBezTo>
                    <a:pt x="216" y="368"/>
                    <a:pt x="216" y="368"/>
                    <a:pt x="216" y="368"/>
                  </a:cubicBezTo>
                  <a:cubicBezTo>
                    <a:pt x="252" y="331"/>
                    <a:pt x="252" y="331"/>
                    <a:pt x="252" y="331"/>
                  </a:cubicBezTo>
                  <a:lnTo>
                    <a:pt x="241" y="320"/>
                  </a:lnTo>
                  <a:close/>
                </a:path>
              </a:pathLst>
            </a:custGeom>
            <a:solidFill>
              <a:schemeClr val="bg1"/>
            </a:solidFill>
            <a:ln>
              <a:noFill/>
            </a:ln>
          </p:spPr>
          <p:txBody>
            <a:bodyPr vert="horz" wrap="square" lIns="91368" tIns="45684" rIns="91368" bIns="45684" numCol="1" anchor="t" anchorCtr="0" compatLnSpc="1">
              <a:prstTxWarp prst="textNoShape">
                <a:avLst/>
              </a:prstTxWarp>
            </a:bodyPr>
            <a:lstStyle/>
            <a:p>
              <a:pPr defTabSz="914126">
                <a:defRPr/>
              </a:pPr>
              <a:endParaRPr lang="en-US" sz="900">
                <a:solidFill>
                  <a:srgbClr val="717074"/>
                </a:solidFill>
                <a:latin typeface="Metropolis"/>
              </a:endParaRPr>
            </a:p>
          </p:txBody>
        </p:sp>
      </p:grpSp>
      <p:grpSp>
        <p:nvGrpSpPr>
          <p:cNvPr id="69" name="Group 68">
            <a:extLst>
              <a:ext uri="{FF2B5EF4-FFF2-40B4-BE49-F238E27FC236}">
                <a16:creationId xmlns:a16="http://schemas.microsoft.com/office/drawing/2014/main" id="{B39EFB83-F5E9-BF4B-8349-5B2275D14D7B}"/>
              </a:ext>
            </a:extLst>
          </p:cNvPr>
          <p:cNvGrpSpPr/>
          <p:nvPr/>
        </p:nvGrpSpPr>
        <p:grpSpPr>
          <a:xfrm>
            <a:off x="2343920" y="2798904"/>
            <a:ext cx="548078" cy="548077"/>
            <a:chOff x="1146757" y="4358162"/>
            <a:chExt cx="548364" cy="548363"/>
          </a:xfrm>
        </p:grpSpPr>
        <p:sp>
          <p:nvSpPr>
            <p:cNvPr id="70" name="Oval 69">
              <a:extLst>
                <a:ext uri="{FF2B5EF4-FFF2-40B4-BE49-F238E27FC236}">
                  <a16:creationId xmlns:a16="http://schemas.microsoft.com/office/drawing/2014/main" id="{EBE305A4-EAB2-1445-9DFA-50A8096F93FB}"/>
                </a:ext>
              </a:extLst>
            </p:cNvPr>
            <p:cNvSpPr/>
            <p:nvPr/>
          </p:nvSpPr>
          <p:spPr>
            <a:xfrm>
              <a:off x="1146757" y="4358162"/>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71" name="Picture 70">
              <a:extLst>
                <a:ext uri="{FF2B5EF4-FFF2-40B4-BE49-F238E27FC236}">
                  <a16:creationId xmlns:a16="http://schemas.microsoft.com/office/drawing/2014/main" id="{0F1EA92D-DE57-5E45-ABCB-502EA6F4D6A2}"/>
                </a:ext>
              </a:extLst>
            </p:cNvPr>
            <p:cNvPicPr>
              <a:picLocks noChangeAspect="1"/>
            </p:cNvPicPr>
            <p:nvPr/>
          </p:nvPicPr>
          <p:blipFill>
            <a:blip r:embed="rId9"/>
            <a:stretch>
              <a:fillRect/>
            </a:stretch>
          </p:blipFill>
          <p:spPr>
            <a:xfrm>
              <a:off x="1200701" y="4423636"/>
              <a:ext cx="454991" cy="425131"/>
            </a:xfrm>
            <a:prstGeom prst="rect">
              <a:avLst/>
            </a:prstGeom>
          </p:spPr>
        </p:pic>
      </p:grpSp>
      <p:grpSp>
        <p:nvGrpSpPr>
          <p:cNvPr id="72" name="Group 71">
            <a:extLst>
              <a:ext uri="{FF2B5EF4-FFF2-40B4-BE49-F238E27FC236}">
                <a16:creationId xmlns:a16="http://schemas.microsoft.com/office/drawing/2014/main" id="{6AC85ABE-4063-4940-A8F1-982912872528}"/>
              </a:ext>
            </a:extLst>
          </p:cNvPr>
          <p:cNvGrpSpPr/>
          <p:nvPr/>
        </p:nvGrpSpPr>
        <p:grpSpPr>
          <a:xfrm>
            <a:off x="2573311" y="1560720"/>
            <a:ext cx="806925" cy="760243"/>
            <a:chOff x="4516757" y="2568963"/>
            <a:chExt cx="807345" cy="760639"/>
          </a:xfrm>
        </p:grpSpPr>
        <p:sp>
          <p:nvSpPr>
            <p:cNvPr id="73" name="Oval 72">
              <a:extLst>
                <a:ext uri="{FF2B5EF4-FFF2-40B4-BE49-F238E27FC236}">
                  <a16:creationId xmlns:a16="http://schemas.microsoft.com/office/drawing/2014/main" id="{96795FF7-F137-5342-BB32-539849549D97}"/>
                </a:ext>
              </a:extLst>
            </p:cNvPr>
            <p:cNvSpPr/>
            <p:nvPr/>
          </p:nvSpPr>
          <p:spPr>
            <a:xfrm>
              <a:off x="4635868" y="2675101"/>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74" name="Graphic 73">
              <a:extLst>
                <a:ext uri="{FF2B5EF4-FFF2-40B4-BE49-F238E27FC236}">
                  <a16:creationId xmlns:a16="http://schemas.microsoft.com/office/drawing/2014/main" id="{DF947CD8-8F51-174A-9D23-F727498BB915}"/>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l="-43652" t="-46404" r="-43652" b="-46404"/>
            <a:stretch/>
          </p:blipFill>
          <p:spPr>
            <a:xfrm>
              <a:off x="4516757" y="2568963"/>
              <a:ext cx="807345" cy="760639"/>
            </a:xfrm>
            <a:prstGeom prst="rect">
              <a:avLst/>
            </a:prstGeom>
          </p:spPr>
        </p:pic>
      </p:grpSp>
      <p:grpSp>
        <p:nvGrpSpPr>
          <p:cNvPr id="76" name="Group 75">
            <a:extLst>
              <a:ext uri="{FF2B5EF4-FFF2-40B4-BE49-F238E27FC236}">
                <a16:creationId xmlns:a16="http://schemas.microsoft.com/office/drawing/2014/main" id="{7DD8C640-9110-6442-8A59-072F54FFF6BA}"/>
              </a:ext>
            </a:extLst>
          </p:cNvPr>
          <p:cNvGrpSpPr/>
          <p:nvPr/>
        </p:nvGrpSpPr>
        <p:grpSpPr>
          <a:xfrm>
            <a:off x="3654674" y="1129014"/>
            <a:ext cx="548078" cy="548077"/>
            <a:chOff x="7099153" y="2567027"/>
            <a:chExt cx="548507" cy="548506"/>
          </a:xfrm>
        </p:grpSpPr>
        <p:sp>
          <p:nvSpPr>
            <p:cNvPr id="77" name="Oval 76">
              <a:extLst>
                <a:ext uri="{FF2B5EF4-FFF2-40B4-BE49-F238E27FC236}">
                  <a16:creationId xmlns:a16="http://schemas.microsoft.com/office/drawing/2014/main" id="{19896EAE-0BE4-A44B-A5EA-60626DFFE6D9}"/>
                </a:ext>
              </a:extLst>
            </p:cNvPr>
            <p:cNvSpPr/>
            <p:nvPr/>
          </p:nvSpPr>
          <p:spPr>
            <a:xfrm>
              <a:off x="7099153" y="2567027"/>
              <a:ext cx="548507" cy="548506"/>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84" name="Freeform 40">
              <a:extLst>
                <a:ext uri="{FF2B5EF4-FFF2-40B4-BE49-F238E27FC236}">
                  <a16:creationId xmlns:a16="http://schemas.microsoft.com/office/drawing/2014/main" id="{23172649-4B06-444C-8ED8-42284883A0D0}"/>
                </a:ext>
              </a:extLst>
            </p:cNvPr>
            <p:cNvSpPr>
              <a:spLocks noChangeAspect="1" noEditPoints="1"/>
            </p:cNvSpPr>
            <p:nvPr/>
          </p:nvSpPr>
          <p:spPr bwMode="auto">
            <a:xfrm>
              <a:off x="7208827" y="2708530"/>
              <a:ext cx="328741" cy="242385"/>
            </a:xfrm>
            <a:custGeom>
              <a:avLst/>
              <a:gdLst>
                <a:gd name="T0" fmla="*/ 18 w 384"/>
                <a:gd name="T1" fmla="*/ 156 h 283"/>
                <a:gd name="T2" fmla="*/ 0 w 384"/>
                <a:gd name="T3" fmla="*/ 19 h 283"/>
                <a:gd name="T4" fmla="*/ 136 w 384"/>
                <a:gd name="T5" fmla="*/ 0 h 283"/>
                <a:gd name="T6" fmla="*/ 155 w 384"/>
                <a:gd name="T7" fmla="*/ 40 h 283"/>
                <a:gd name="T8" fmla="*/ 139 w 384"/>
                <a:gd name="T9" fmla="*/ 19 h 283"/>
                <a:gd name="T10" fmla="*/ 18 w 384"/>
                <a:gd name="T11" fmla="*/ 16 h 283"/>
                <a:gd name="T12" fmla="*/ 16 w 384"/>
                <a:gd name="T13" fmla="*/ 137 h 283"/>
                <a:gd name="T14" fmla="*/ 69 w 384"/>
                <a:gd name="T15" fmla="*/ 140 h 283"/>
                <a:gd name="T16" fmla="*/ 384 w 384"/>
                <a:gd name="T17" fmla="*/ 137 h 283"/>
                <a:gd name="T18" fmla="*/ 365 w 384"/>
                <a:gd name="T19" fmla="*/ 0 h 283"/>
                <a:gd name="T20" fmla="*/ 228 w 384"/>
                <a:gd name="T21" fmla="*/ 19 h 283"/>
                <a:gd name="T22" fmla="*/ 244 w 384"/>
                <a:gd name="T23" fmla="*/ 40 h 283"/>
                <a:gd name="T24" fmla="*/ 247 w 384"/>
                <a:gd name="T25" fmla="*/ 16 h 283"/>
                <a:gd name="T26" fmla="*/ 368 w 384"/>
                <a:gd name="T27" fmla="*/ 19 h 283"/>
                <a:gd name="T28" fmla="*/ 365 w 384"/>
                <a:gd name="T29" fmla="*/ 140 h 283"/>
                <a:gd name="T30" fmla="*/ 315 w 384"/>
                <a:gd name="T31" fmla="*/ 156 h 283"/>
                <a:gd name="T32" fmla="*/ 384 w 384"/>
                <a:gd name="T33" fmla="*/ 137 h 283"/>
                <a:gd name="T34" fmla="*/ 307 w 384"/>
                <a:gd name="T35" fmla="*/ 77 h 283"/>
                <a:gd name="T36" fmla="*/ 101 w 384"/>
                <a:gd name="T37" fmla="*/ 53 h 283"/>
                <a:gd name="T38" fmla="*/ 77 w 384"/>
                <a:gd name="T39" fmla="*/ 258 h 283"/>
                <a:gd name="T40" fmla="*/ 283 w 384"/>
                <a:gd name="T41" fmla="*/ 283 h 283"/>
                <a:gd name="T42" fmla="*/ 283 w 384"/>
                <a:gd name="T43" fmla="*/ 69 h 283"/>
                <a:gd name="T44" fmla="*/ 291 w 384"/>
                <a:gd name="T45" fmla="*/ 258 h 283"/>
                <a:gd name="T46" fmla="*/ 101 w 384"/>
                <a:gd name="T47" fmla="*/ 267 h 283"/>
                <a:gd name="T48" fmla="*/ 93 w 384"/>
                <a:gd name="T49" fmla="*/ 77 h 283"/>
                <a:gd name="T50" fmla="*/ 283 w 384"/>
                <a:gd name="T51" fmla="*/ 69 h 283"/>
                <a:gd name="T52" fmla="*/ 138 w 384"/>
                <a:gd name="T53" fmla="*/ 188 h 283"/>
                <a:gd name="T54" fmla="*/ 144 w 384"/>
                <a:gd name="T55" fmla="*/ 178 h 283"/>
                <a:gd name="T56" fmla="*/ 167 w 384"/>
                <a:gd name="T57" fmla="*/ 186 h 283"/>
                <a:gd name="T58" fmla="*/ 173 w 384"/>
                <a:gd name="T59" fmla="*/ 185 h 283"/>
                <a:gd name="T60" fmla="*/ 158 w 384"/>
                <a:gd name="T61" fmla="*/ 150 h 283"/>
                <a:gd name="T62" fmla="*/ 154 w 384"/>
                <a:gd name="T63" fmla="*/ 148 h 283"/>
                <a:gd name="T64" fmla="*/ 135 w 384"/>
                <a:gd name="T65" fmla="*/ 183 h 283"/>
                <a:gd name="T66" fmla="*/ 147 w 384"/>
                <a:gd name="T67" fmla="*/ 172 h 283"/>
                <a:gd name="T68" fmla="*/ 161 w 384"/>
                <a:gd name="T69" fmla="*/ 172 h 283"/>
                <a:gd name="T70" fmla="*/ 181 w 384"/>
                <a:gd name="T71" fmla="*/ 185 h 283"/>
                <a:gd name="T72" fmla="*/ 188 w 384"/>
                <a:gd name="T73" fmla="*/ 185 h 283"/>
                <a:gd name="T74" fmla="*/ 196 w 384"/>
                <a:gd name="T75" fmla="*/ 175 h 283"/>
                <a:gd name="T76" fmla="*/ 212 w 384"/>
                <a:gd name="T77" fmla="*/ 161 h 283"/>
                <a:gd name="T78" fmla="*/ 184 w 384"/>
                <a:gd name="T79" fmla="*/ 148 h 283"/>
                <a:gd name="T80" fmla="*/ 181 w 384"/>
                <a:gd name="T81" fmla="*/ 185 h 283"/>
                <a:gd name="T82" fmla="*/ 188 w 384"/>
                <a:gd name="T83" fmla="*/ 155 h 283"/>
                <a:gd name="T84" fmla="*/ 204 w 384"/>
                <a:gd name="T85" fmla="*/ 162 h 283"/>
                <a:gd name="T86" fmla="*/ 196 w 384"/>
                <a:gd name="T87" fmla="*/ 169 h 283"/>
                <a:gd name="T88" fmla="*/ 219 w 384"/>
                <a:gd name="T89" fmla="*/ 185 h 283"/>
                <a:gd name="T90" fmla="*/ 226 w 384"/>
                <a:gd name="T91" fmla="*/ 185 h 283"/>
                <a:gd name="T92" fmla="*/ 233 w 384"/>
                <a:gd name="T93" fmla="*/ 175 h 283"/>
                <a:gd name="T94" fmla="*/ 249 w 384"/>
                <a:gd name="T95" fmla="*/ 161 h 283"/>
                <a:gd name="T96" fmla="*/ 222 w 384"/>
                <a:gd name="T97" fmla="*/ 148 h 283"/>
                <a:gd name="T98" fmla="*/ 219 w 384"/>
                <a:gd name="T99" fmla="*/ 185 h 283"/>
                <a:gd name="T100" fmla="*/ 226 w 384"/>
                <a:gd name="T101" fmla="*/ 155 h 283"/>
                <a:gd name="T102" fmla="*/ 242 w 384"/>
                <a:gd name="T103" fmla="*/ 162 h 283"/>
                <a:gd name="T104" fmla="*/ 234 w 384"/>
                <a:gd name="T105" fmla="*/ 16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4" h="283">
                  <a:moveTo>
                    <a:pt x="69" y="156"/>
                  </a:moveTo>
                  <a:cubicBezTo>
                    <a:pt x="18" y="156"/>
                    <a:pt x="18" y="156"/>
                    <a:pt x="18" y="156"/>
                  </a:cubicBezTo>
                  <a:cubicBezTo>
                    <a:pt x="8" y="156"/>
                    <a:pt x="0" y="147"/>
                    <a:pt x="0" y="137"/>
                  </a:cubicBezTo>
                  <a:cubicBezTo>
                    <a:pt x="0" y="19"/>
                    <a:pt x="0" y="19"/>
                    <a:pt x="0" y="19"/>
                  </a:cubicBezTo>
                  <a:cubicBezTo>
                    <a:pt x="0" y="9"/>
                    <a:pt x="8" y="0"/>
                    <a:pt x="18" y="0"/>
                  </a:cubicBezTo>
                  <a:cubicBezTo>
                    <a:pt x="136" y="0"/>
                    <a:pt x="136" y="0"/>
                    <a:pt x="136" y="0"/>
                  </a:cubicBezTo>
                  <a:cubicBezTo>
                    <a:pt x="147" y="0"/>
                    <a:pt x="155" y="9"/>
                    <a:pt x="155" y="19"/>
                  </a:cubicBezTo>
                  <a:cubicBezTo>
                    <a:pt x="155" y="40"/>
                    <a:pt x="155" y="40"/>
                    <a:pt x="155" y="40"/>
                  </a:cubicBezTo>
                  <a:cubicBezTo>
                    <a:pt x="139" y="40"/>
                    <a:pt x="139" y="40"/>
                    <a:pt x="139" y="40"/>
                  </a:cubicBezTo>
                  <a:cubicBezTo>
                    <a:pt x="139" y="19"/>
                    <a:pt x="139" y="19"/>
                    <a:pt x="139" y="19"/>
                  </a:cubicBezTo>
                  <a:cubicBezTo>
                    <a:pt x="139" y="17"/>
                    <a:pt x="138" y="16"/>
                    <a:pt x="136" y="16"/>
                  </a:cubicBezTo>
                  <a:cubicBezTo>
                    <a:pt x="18" y="16"/>
                    <a:pt x="18" y="16"/>
                    <a:pt x="18" y="16"/>
                  </a:cubicBezTo>
                  <a:cubicBezTo>
                    <a:pt x="17" y="16"/>
                    <a:pt x="16" y="17"/>
                    <a:pt x="16" y="19"/>
                  </a:cubicBezTo>
                  <a:cubicBezTo>
                    <a:pt x="16" y="137"/>
                    <a:pt x="16" y="137"/>
                    <a:pt x="16" y="137"/>
                  </a:cubicBezTo>
                  <a:cubicBezTo>
                    <a:pt x="16" y="138"/>
                    <a:pt x="17" y="140"/>
                    <a:pt x="18" y="140"/>
                  </a:cubicBezTo>
                  <a:cubicBezTo>
                    <a:pt x="69" y="140"/>
                    <a:pt x="69" y="140"/>
                    <a:pt x="69" y="140"/>
                  </a:cubicBezTo>
                  <a:lnTo>
                    <a:pt x="69" y="156"/>
                  </a:lnTo>
                  <a:close/>
                  <a:moveTo>
                    <a:pt x="384" y="137"/>
                  </a:moveTo>
                  <a:cubicBezTo>
                    <a:pt x="384" y="19"/>
                    <a:pt x="384" y="19"/>
                    <a:pt x="384" y="19"/>
                  </a:cubicBezTo>
                  <a:cubicBezTo>
                    <a:pt x="384" y="9"/>
                    <a:pt x="375" y="0"/>
                    <a:pt x="365" y="0"/>
                  </a:cubicBezTo>
                  <a:cubicBezTo>
                    <a:pt x="247" y="0"/>
                    <a:pt x="247" y="0"/>
                    <a:pt x="247" y="0"/>
                  </a:cubicBezTo>
                  <a:cubicBezTo>
                    <a:pt x="237" y="0"/>
                    <a:pt x="228" y="9"/>
                    <a:pt x="228" y="19"/>
                  </a:cubicBezTo>
                  <a:cubicBezTo>
                    <a:pt x="228" y="40"/>
                    <a:pt x="228" y="40"/>
                    <a:pt x="228" y="40"/>
                  </a:cubicBezTo>
                  <a:cubicBezTo>
                    <a:pt x="244" y="40"/>
                    <a:pt x="244" y="40"/>
                    <a:pt x="244" y="40"/>
                  </a:cubicBezTo>
                  <a:cubicBezTo>
                    <a:pt x="244" y="19"/>
                    <a:pt x="244" y="19"/>
                    <a:pt x="244" y="19"/>
                  </a:cubicBezTo>
                  <a:cubicBezTo>
                    <a:pt x="244" y="17"/>
                    <a:pt x="245" y="16"/>
                    <a:pt x="247" y="16"/>
                  </a:cubicBezTo>
                  <a:cubicBezTo>
                    <a:pt x="365" y="16"/>
                    <a:pt x="365" y="16"/>
                    <a:pt x="365" y="16"/>
                  </a:cubicBezTo>
                  <a:cubicBezTo>
                    <a:pt x="366" y="16"/>
                    <a:pt x="368" y="17"/>
                    <a:pt x="368" y="19"/>
                  </a:cubicBezTo>
                  <a:cubicBezTo>
                    <a:pt x="368" y="137"/>
                    <a:pt x="368" y="137"/>
                    <a:pt x="368" y="137"/>
                  </a:cubicBezTo>
                  <a:cubicBezTo>
                    <a:pt x="368" y="138"/>
                    <a:pt x="366" y="140"/>
                    <a:pt x="365" y="140"/>
                  </a:cubicBezTo>
                  <a:cubicBezTo>
                    <a:pt x="315" y="140"/>
                    <a:pt x="315" y="140"/>
                    <a:pt x="315" y="140"/>
                  </a:cubicBezTo>
                  <a:cubicBezTo>
                    <a:pt x="315" y="156"/>
                    <a:pt x="315" y="156"/>
                    <a:pt x="315" y="156"/>
                  </a:cubicBezTo>
                  <a:cubicBezTo>
                    <a:pt x="365" y="156"/>
                    <a:pt x="365" y="156"/>
                    <a:pt x="365" y="156"/>
                  </a:cubicBezTo>
                  <a:cubicBezTo>
                    <a:pt x="375" y="156"/>
                    <a:pt x="384" y="147"/>
                    <a:pt x="384" y="137"/>
                  </a:cubicBezTo>
                  <a:close/>
                  <a:moveTo>
                    <a:pt x="307" y="258"/>
                  </a:moveTo>
                  <a:cubicBezTo>
                    <a:pt x="307" y="77"/>
                    <a:pt x="307" y="77"/>
                    <a:pt x="307" y="77"/>
                  </a:cubicBezTo>
                  <a:cubicBezTo>
                    <a:pt x="307" y="64"/>
                    <a:pt x="296" y="53"/>
                    <a:pt x="283" y="53"/>
                  </a:cubicBezTo>
                  <a:cubicBezTo>
                    <a:pt x="101" y="53"/>
                    <a:pt x="101" y="53"/>
                    <a:pt x="101" y="53"/>
                  </a:cubicBezTo>
                  <a:cubicBezTo>
                    <a:pt x="88" y="53"/>
                    <a:pt x="77" y="64"/>
                    <a:pt x="77" y="77"/>
                  </a:cubicBezTo>
                  <a:cubicBezTo>
                    <a:pt x="77" y="258"/>
                    <a:pt x="77" y="258"/>
                    <a:pt x="77" y="258"/>
                  </a:cubicBezTo>
                  <a:cubicBezTo>
                    <a:pt x="77" y="272"/>
                    <a:pt x="88" y="283"/>
                    <a:pt x="101" y="283"/>
                  </a:cubicBezTo>
                  <a:cubicBezTo>
                    <a:pt x="283" y="283"/>
                    <a:pt x="283" y="283"/>
                    <a:pt x="283" y="283"/>
                  </a:cubicBezTo>
                  <a:cubicBezTo>
                    <a:pt x="296" y="283"/>
                    <a:pt x="307" y="272"/>
                    <a:pt x="307" y="258"/>
                  </a:cubicBezTo>
                  <a:close/>
                  <a:moveTo>
                    <a:pt x="283" y="69"/>
                  </a:moveTo>
                  <a:cubicBezTo>
                    <a:pt x="287" y="69"/>
                    <a:pt x="291" y="73"/>
                    <a:pt x="291" y="77"/>
                  </a:cubicBezTo>
                  <a:cubicBezTo>
                    <a:pt x="291" y="258"/>
                    <a:pt x="291" y="258"/>
                    <a:pt x="291" y="258"/>
                  </a:cubicBezTo>
                  <a:cubicBezTo>
                    <a:pt x="291" y="263"/>
                    <a:pt x="287" y="267"/>
                    <a:pt x="283" y="267"/>
                  </a:cubicBezTo>
                  <a:cubicBezTo>
                    <a:pt x="101" y="267"/>
                    <a:pt x="101" y="267"/>
                    <a:pt x="101" y="267"/>
                  </a:cubicBezTo>
                  <a:cubicBezTo>
                    <a:pt x="97" y="267"/>
                    <a:pt x="93" y="263"/>
                    <a:pt x="93" y="258"/>
                  </a:cubicBezTo>
                  <a:cubicBezTo>
                    <a:pt x="93" y="77"/>
                    <a:pt x="93" y="77"/>
                    <a:pt x="93" y="77"/>
                  </a:cubicBezTo>
                  <a:cubicBezTo>
                    <a:pt x="93" y="73"/>
                    <a:pt x="97" y="69"/>
                    <a:pt x="101" y="69"/>
                  </a:cubicBezTo>
                  <a:lnTo>
                    <a:pt x="283" y="69"/>
                  </a:lnTo>
                  <a:close/>
                  <a:moveTo>
                    <a:pt x="135" y="185"/>
                  </a:moveTo>
                  <a:cubicBezTo>
                    <a:pt x="135" y="187"/>
                    <a:pt x="136" y="188"/>
                    <a:pt x="138" y="188"/>
                  </a:cubicBezTo>
                  <a:cubicBezTo>
                    <a:pt x="139" y="188"/>
                    <a:pt x="141" y="187"/>
                    <a:pt x="141" y="186"/>
                  </a:cubicBezTo>
                  <a:cubicBezTo>
                    <a:pt x="144" y="178"/>
                    <a:pt x="144" y="178"/>
                    <a:pt x="144" y="178"/>
                  </a:cubicBezTo>
                  <a:cubicBezTo>
                    <a:pt x="164" y="178"/>
                    <a:pt x="164" y="178"/>
                    <a:pt x="164" y="178"/>
                  </a:cubicBezTo>
                  <a:cubicBezTo>
                    <a:pt x="167" y="186"/>
                    <a:pt x="167" y="186"/>
                    <a:pt x="167" y="186"/>
                  </a:cubicBezTo>
                  <a:cubicBezTo>
                    <a:pt x="167" y="187"/>
                    <a:pt x="169" y="188"/>
                    <a:pt x="170" y="188"/>
                  </a:cubicBezTo>
                  <a:cubicBezTo>
                    <a:pt x="172" y="188"/>
                    <a:pt x="173" y="187"/>
                    <a:pt x="173" y="185"/>
                  </a:cubicBezTo>
                  <a:cubicBezTo>
                    <a:pt x="173" y="184"/>
                    <a:pt x="173" y="184"/>
                    <a:pt x="173" y="183"/>
                  </a:cubicBezTo>
                  <a:cubicBezTo>
                    <a:pt x="158" y="150"/>
                    <a:pt x="158" y="150"/>
                    <a:pt x="158" y="150"/>
                  </a:cubicBezTo>
                  <a:cubicBezTo>
                    <a:pt x="158" y="149"/>
                    <a:pt x="156" y="148"/>
                    <a:pt x="154" y="148"/>
                  </a:cubicBezTo>
                  <a:cubicBezTo>
                    <a:pt x="154" y="148"/>
                    <a:pt x="154" y="148"/>
                    <a:pt x="154" y="148"/>
                  </a:cubicBezTo>
                  <a:cubicBezTo>
                    <a:pt x="152" y="148"/>
                    <a:pt x="151" y="149"/>
                    <a:pt x="150" y="150"/>
                  </a:cubicBezTo>
                  <a:cubicBezTo>
                    <a:pt x="135" y="183"/>
                    <a:pt x="135" y="183"/>
                    <a:pt x="135" y="183"/>
                  </a:cubicBezTo>
                  <a:cubicBezTo>
                    <a:pt x="135" y="184"/>
                    <a:pt x="135" y="184"/>
                    <a:pt x="135" y="185"/>
                  </a:cubicBezTo>
                  <a:close/>
                  <a:moveTo>
                    <a:pt x="147" y="172"/>
                  </a:moveTo>
                  <a:cubicBezTo>
                    <a:pt x="154" y="156"/>
                    <a:pt x="154" y="156"/>
                    <a:pt x="154" y="156"/>
                  </a:cubicBezTo>
                  <a:cubicBezTo>
                    <a:pt x="161" y="172"/>
                    <a:pt x="161" y="172"/>
                    <a:pt x="161" y="172"/>
                  </a:cubicBezTo>
                  <a:lnTo>
                    <a:pt x="147" y="172"/>
                  </a:lnTo>
                  <a:close/>
                  <a:moveTo>
                    <a:pt x="181" y="185"/>
                  </a:moveTo>
                  <a:cubicBezTo>
                    <a:pt x="181" y="186"/>
                    <a:pt x="182" y="188"/>
                    <a:pt x="184" y="188"/>
                  </a:cubicBezTo>
                  <a:cubicBezTo>
                    <a:pt x="186" y="188"/>
                    <a:pt x="188" y="186"/>
                    <a:pt x="188" y="185"/>
                  </a:cubicBezTo>
                  <a:cubicBezTo>
                    <a:pt x="188" y="175"/>
                    <a:pt x="188" y="175"/>
                    <a:pt x="188" y="175"/>
                  </a:cubicBezTo>
                  <a:cubicBezTo>
                    <a:pt x="196" y="175"/>
                    <a:pt x="196" y="175"/>
                    <a:pt x="196" y="175"/>
                  </a:cubicBezTo>
                  <a:cubicBezTo>
                    <a:pt x="204" y="175"/>
                    <a:pt x="212" y="170"/>
                    <a:pt x="212" y="162"/>
                  </a:cubicBezTo>
                  <a:cubicBezTo>
                    <a:pt x="212" y="161"/>
                    <a:pt x="212" y="161"/>
                    <a:pt x="212" y="161"/>
                  </a:cubicBezTo>
                  <a:cubicBezTo>
                    <a:pt x="212" y="153"/>
                    <a:pt x="206" y="148"/>
                    <a:pt x="197" y="148"/>
                  </a:cubicBezTo>
                  <a:cubicBezTo>
                    <a:pt x="184" y="148"/>
                    <a:pt x="184" y="148"/>
                    <a:pt x="184" y="148"/>
                  </a:cubicBezTo>
                  <a:cubicBezTo>
                    <a:pt x="182" y="148"/>
                    <a:pt x="181" y="150"/>
                    <a:pt x="181" y="151"/>
                  </a:cubicBezTo>
                  <a:lnTo>
                    <a:pt x="181" y="185"/>
                  </a:lnTo>
                  <a:close/>
                  <a:moveTo>
                    <a:pt x="188" y="169"/>
                  </a:moveTo>
                  <a:cubicBezTo>
                    <a:pt x="188" y="155"/>
                    <a:pt x="188" y="155"/>
                    <a:pt x="188" y="155"/>
                  </a:cubicBezTo>
                  <a:cubicBezTo>
                    <a:pt x="196" y="155"/>
                    <a:pt x="196" y="155"/>
                    <a:pt x="196" y="155"/>
                  </a:cubicBezTo>
                  <a:cubicBezTo>
                    <a:pt x="201" y="155"/>
                    <a:pt x="204" y="157"/>
                    <a:pt x="204" y="162"/>
                  </a:cubicBezTo>
                  <a:cubicBezTo>
                    <a:pt x="204" y="162"/>
                    <a:pt x="204" y="162"/>
                    <a:pt x="204" y="162"/>
                  </a:cubicBezTo>
                  <a:cubicBezTo>
                    <a:pt x="204" y="166"/>
                    <a:pt x="201" y="169"/>
                    <a:pt x="196" y="169"/>
                  </a:cubicBezTo>
                  <a:lnTo>
                    <a:pt x="188" y="169"/>
                  </a:lnTo>
                  <a:close/>
                  <a:moveTo>
                    <a:pt x="219" y="185"/>
                  </a:moveTo>
                  <a:cubicBezTo>
                    <a:pt x="219" y="186"/>
                    <a:pt x="220" y="188"/>
                    <a:pt x="222" y="188"/>
                  </a:cubicBezTo>
                  <a:cubicBezTo>
                    <a:pt x="224" y="188"/>
                    <a:pt x="226" y="186"/>
                    <a:pt x="226" y="185"/>
                  </a:cubicBezTo>
                  <a:cubicBezTo>
                    <a:pt x="226" y="175"/>
                    <a:pt x="226" y="175"/>
                    <a:pt x="226" y="175"/>
                  </a:cubicBezTo>
                  <a:cubicBezTo>
                    <a:pt x="233" y="175"/>
                    <a:pt x="233" y="175"/>
                    <a:pt x="233" y="175"/>
                  </a:cubicBezTo>
                  <a:cubicBezTo>
                    <a:pt x="242" y="175"/>
                    <a:pt x="249" y="170"/>
                    <a:pt x="249" y="162"/>
                  </a:cubicBezTo>
                  <a:cubicBezTo>
                    <a:pt x="249" y="161"/>
                    <a:pt x="249" y="161"/>
                    <a:pt x="249" y="161"/>
                  </a:cubicBezTo>
                  <a:cubicBezTo>
                    <a:pt x="249" y="153"/>
                    <a:pt x="243" y="148"/>
                    <a:pt x="234" y="148"/>
                  </a:cubicBezTo>
                  <a:cubicBezTo>
                    <a:pt x="222" y="148"/>
                    <a:pt x="222" y="148"/>
                    <a:pt x="222" y="148"/>
                  </a:cubicBezTo>
                  <a:cubicBezTo>
                    <a:pt x="220" y="148"/>
                    <a:pt x="219" y="150"/>
                    <a:pt x="219" y="151"/>
                  </a:cubicBezTo>
                  <a:lnTo>
                    <a:pt x="219" y="185"/>
                  </a:lnTo>
                  <a:close/>
                  <a:moveTo>
                    <a:pt x="226" y="169"/>
                  </a:moveTo>
                  <a:cubicBezTo>
                    <a:pt x="226" y="155"/>
                    <a:pt x="226" y="155"/>
                    <a:pt x="226" y="155"/>
                  </a:cubicBezTo>
                  <a:cubicBezTo>
                    <a:pt x="234" y="155"/>
                    <a:pt x="234" y="155"/>
                    <a:pt x="234" y="155"/>
                  </a:cubicBezTo>
                  <a:cubicBezTo>
                    <a:pt x="239" y="155"/>
                    <a:pt x="242" y="157"/>
                    <a:pt x="242" y="162"/>
                  </a:cubicBezTo>
                  <a:cubicBezTo>
                    <a:pt x="242" y="162"/>
                    <a:pt x="242" y="162"/>
                    <a:pt x="242" y="162"/>
                  </a:cubicBezTo>
                  <a:cubicBezTo>
                    <a:pt x="242" y="166"/>
                    <a:pt x="239" y="169"/>
                    <a:pt x="234" y="169"/>
                  </a:cubicBezTo>
                  <a:lnTo>
                    <a:pt x="226" y="169"/>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defTabSz="913304">
                <a:defRPr/>
              </a:pPr>
              <a:endParaRPr lang="en-US" sz="700" kern="0">
                <a:solidFill>
                  <a:srgbClr val="3F3F3F"/>
                </a:solidFill>
                <a:latin typeface="Metropolis"/>
              </a:endParaRPr>
            </a:p>
          </p:txBody>
        </p:sp>
        <p:sp>
          <p:nvSpPr>
            <p:cNvPr id="86" name="Freeform 98">
              <a:extLst>
                <a:ext uri="{FF2B5EF4-FFF2-40B4-BE49-F238E27FC236}">
                  <a16:creationId xmlns:a16="http://schemas.microsoft.com/office/drawing/2014/main" id="{A6191F24-6B6F-4941-B077-39A18D918C93}"/>
                </a:ext>
              </a:extLst>
            </p:cNvPr>
            <p:cNvSpPr>
              <a:spLocks noChangeAspect="1" noEditPoints="1"/>
            </p:cNvSpPr>
            <p:nvPr/>
          </p:nvSpPr>
          <p:spPr bwMode="auto">
            <a:xfrm>
              <a:off x="7327201" y="2922513"/>
              <a:ext cx="102730" cy="148865"/>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defTabSz="913304">
                <a:defRPr/>
              </a:pPr>
              <a:endParaRPr lang="en-US" sz="700" kern="0">
                <a:solidFill>
                  <a:srgbClr val="3F3F3F"/>
                </a:solidFill>
                <a:latin typeface="Metropolis"/>
              </a:endParaRPr>
            </a:p>
          </p:txBody>
        </p:sp>
      </p:grpSp>
      <p:grpSp>
        <p:nvGrpSpPr>
          <p:cNvPr id="87" name="Group 86">
            <a:extLst>
              <a:ext uri="{FF2B5EF4-FFF2-40B4-BE49-F238E27FC236}">
                <a16:creationId xmlns:a16="http://schemas.microsoft.com/office/drawing/2014/main" id="{EFBAB682-3D35-3247-B494-5C37BAA508AA}"/>
              </a:ext>
            </a:extLst>
          </p:cNvPr>
          <p:cNvGrpSpPr/>
          <p:nvPr/>
        </p:nvGrpSpPr>
        <p:grpSpPr>
          <a:xfrm>
            <a:off x="3644938" y="5205256"/>
            <a:ext cx="548078" cy="548077"/>
            <a:chOff x="2060360" y="4862165"/>
            <a:chExt cx="548364" cy="548363"/>
          </a:xfrm>
        </p:grpSpPr>
        <p:sp>
          <p:nvSpPr>
            <p:cNvPr id="88" name="Oval 87">
              <a:extLst>
                <a:ext uri="{FF2B5EF4-FFF2-40B4-BE49-F238E27FC236}">
                  <a16:creationId xmlns:a16="http://schemas.microsoft.com/office/drawing/2014/main" id="{8E77C121-5C64-EE4C-B5B0-39AF613B7C98}"/>
                </a:ext>
              </a:extLst>
            </p:cNvPr>
            <p:cNvSpPr/>
            <p:nvPr/>
          </p:nvSpPr>
          <p:spPr>
            <a:xfrm>
              <a:off x="2060360" y="486216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89" name="Shape 812">
              <a:extLst>
                <a:ext uri="{FF2B5EF4-FFF2-40B4-BE49-F238E27FC236}">
                  <a16:creationId xmlns:a16="http://schemas.microsoft.com/office/drawing/2014/main" id="{875FB57E-9835-8D48-9B4C-0DFF51295AAD}"/>
                </a:ext>
              </a:extLst>
            </p:cNvPr>
            <p:cNvPicPr preferRelativeResize="0">
              <a:picLocks noChangeAspect="1"/>
            </p:cNvPicPr>
            <p:nvPr/>
          </p:nvPicPr>
          <p:blipFill rotWithShape="1">
            <a:blip r:embed="rId12" cstate="screen">
              <a:alphaModFix/>
              <a:biLevel thresh="25000"/>
              <a:extLst>
                <a:ext uri="{28A0092B-C50C-407E-A947-70E740481C1C}">
                  <a14:useLocalDpi xmlns:a14="http://schemas.microsoft.com/office/drawing/2010/main"/>
                </a:ext>
              </a:extLst>
            </a:blip>
            <a:srcRect/>
            <a:stretch/>
          </p:blipFill>
          <p:spPr>
            <a:xfrm>
              <a:off x="2157133" y="4993445"/>
              <a:ext cx="356402" cy="301590"/>
            </a:xfrm>
            <a:prstGeom prst="rect">
              <a:avLst/>
            </a:prstGeom>
            <a:noFill/>
            <a:ln>
              <a:noFill/>
            </a:ln>
          </p:spPr>
        </p:pic>
      </p:grpSp>
      <p:grpSp>
        <p:nvGrpSpPr>
          <p:cNvPr id="90" name="Group 89">
            <a:extLst>
              <a:ext uri="{FF2B5EF4-FFF2-40B4-BE49-F238E27FC236}">
                <a16:creationId xmlns:a16="http://schemas.microsoft.com/office/drawing/2014/main" id="{46C05076-8511-8144-AE20-DBDA06C45379}"/>
              </a:ext>
            </a:extLst>
          </p:cNvPr>
          <p:cNvGrpSpPr/>
          <p:nvPr/>
        </p:nvGrpSpPr>
        <p:grpSpPr>
          <a:xfrm>
            <a:off x="2335345" y="3834518"/>
            <a:ext cx="548078" cy="548077"/>
            <a:chOff x="799687" y="1545665"/>
            <a:chExt cx="548364" cy="548363"/>
          </a:xfrm>
        </p:grpSpPr>
        <p:sp>
          <p:nvSpPr>
            <p:cNvPr id="91" name="Oval 90">
              <a:extLst>
                <a:ext uri="{FF2B5EF4-FFF2-40B4-BE49-F238E27FC236}">
                  <a16:creationId xmlns:a16="http://schemas.microsoft.com/office/drawing/2014/main" id="{23BD7ECB-9B71-B641-A838-D50EFB324370}"/>
                </a:ext>
              </a:extLst>
            </p:cNvPr>
            <p:cNvSpPr/>
            <p:nvPr/>
          </p:nvSpPr>
          <p:spPr>
            <a:xfrm>
              <a:off x="799687" y="154566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92" name="Shape 810">
              <a:extLst>
                <a:ext uri="{FF2B5EF4-FFF2-40B4-BE49-F238E27FC236}">
                  <a16:creationId xmlns:a16="http://schemas.microsoft.com/office/drawing/2014/main" id="{BA578D4B-BB7C-F146-B857-159F02C5E41D}"/>
                </a:ext>
              </a:extLst>
            </p:cNvPr>
            <p:cNvPicPr preferRelativeResize="0">
              <a:picLocks noChangeAspect="1"/>
            </p:cNvPicPr>
            <p:nvPr/>
          </p:nvPicPr>
          <p:blipFill rotWithShape="1">
            <a:blip r:embed="rId13" cstate="screen">
              <a:alphaModFix/>
              <a:biLevel thresh="25000"/>
              <a:extLst>
                <a:ext uri="{28A0092B-C50C-407E-A947-70E740481C1C}">
                  <a14:useLocalDpi xmlns:a14="http://schemas.microsoft.com/office/drawing/2010/main"/>
                </a:ext>
              </a:extLst>
            </a:blip>
            <a:srcRect/>
            <a:stretch/>
          </p:blipFill>
          <p:spPr>
            <a:xfrm>
              <a:off x="896678" y="1658948"/>
              <a:ext cx="345764" cy="345764"/>
            </a:xfrm>
            <a:prstGeom prst="rect">
              <a:avLst/>
            </a:prstGeom>
            <a:noFill/>
            <a:ln>
              <a:noFill/>
            </a:ln>
          </p:spPr>
        </p:pic>
      </p:grpSp>
      <p:grpSp>
        <p:nvGrpSpPr>
          <p:cNvPr id="3" name="Group 2">
            <a:extLst>
              <a:ext uri="{FF2B5EF4-FFF2-40B4-BE49-F238E27FC236}">
                <a16:creationId xmlns:a16="http://schemas.microsoft.com/office/drawing/2014/main" id="{9B72545A-78BE-E54D-9CAB-83C77ED363C1}"/>
              </a:ext>
            </a:extLst>
          </p:cNvPr>
          <p:cNvGrpSpPr/>
          <p:nvPr/>
        </p:nvGrpSpPr>
        <p:grpSpPr>
          <a:xfrm>
            <a:off x="2677357" y="4727045"/>
            <a:ext cx="548078" cy="548077"/>
            <a:chOff x="775983" y="4783563"/>
            <a:chExt cx="548364" cy="548363"/>
          </a:xfrm>
        </p:grpSpPr>
        <p:sp>
          <p:nvSpPr>
            <p:cNvPr id="93" name="Oval 92">
              <a:extLst>
                <a:ext uri="{FF2B5EF4-FFF2-40B4-BE49-F238E27FC236}">
                  <a16:creationId xmlns:a16="http://schemas.microsoft.com/office/drawing/2014/main" id="{37D702A2-6CBB-C44C-9FCC-DCCD6C1A6398}"/>
                </a:ext>
              </a:extLst>
            </p:cNvPr>
            <p:cNvSpPr/>
            <p:nvPr/>
          </p:nvSpPr>
          <p:spPr>
            <a:xfrm>
              <a:off x="775983" y="4783563"/>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62" name="Graphic 61">
              <a:extLst>
                <a:ext uri="{FF2B5EF4-FFF2-40B4-BE49-F238E27FC236}">
                  <a16:creationId xmlns:a16="http://schemas.microsoft.com/office/drawing/2014/main" id="{F0FB6BC3-E047-DE47-B7CE-7D670CFA6B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5276" y="4868470"/>
              <a:ext cx="375715" cy="375715"/>
            </a:xfrm>
            <a:prstGeom prst="rect">
              <a:avLst/>
            </a:prstGeom>
          </p:spPr>
        </p:pic>
      </p:grpSp>
      <p:sp>
        <p:nvSpPr>
          <p:cNvPr id="94" name="Oval 93">
            <a:extLst>
              <a:ext uri="{FF2B5EF4-FFF2-40B4-BE49-F238E27FC236}">
                <a16:creationId xmlns:a16="http://schemas.microsoft.com/office/drawing/2014/main" id="{75FF586D-F1BE-AA45-80E4-A14ADA1C8772}"/>
              </a:ext>
            </a:extLst>
          </p:cNvPr>
          <p:cNvSpPr/>
          <p:nvPr/>
        </p:nvSpPr>
        <p:spPr>
          <a:xfrm>
            <a:off x="5791766" y="948919"/>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95" name="Graphic 94">
            <a:extLst>
              <a:ext uri="{FF2B5EF4-FFF2-40B4-BE49-F238E27FC236}">
                <a16:creationId xmlns:a16="http://schemas.microsoft.com/office/drawing/2014/main" id="{C450B52B-7897-A747-95A0-07E4732AEC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29793" y="1061069"/>
            <a:ext cx="460901" cy="253910"/>
          </a:xfrm>
          <a:prstGeom prst="rect">
            <a:avLst/>
          </a:prstGeom>
        </p:spPr>
      </p:pic>
      <p:sp>
        <p:nvSpPr>
          <p:cNvPr id="103" name="Oval 102">
            <a:extLst>
              <a:ext uri="{FF2B5EF4-FFF2-40B4-BE49-F238E27FC236}">
                <a16:creationId xmlns:a16="http://schemas.microsoft.com/office/drawing/2014/main" id="{FAA6573B-DBD7-9E41-A62B-71FA056A6011}"/>
              </a:ext>
            </a:extLst>
          </p:cNvPr>
          <p:cNvSpPr>
            <a:spLocks noChangeAspect="1"/>
          </p:cNvSpPr>
          <p:nvPr/>
        </p:nvSpPr>
        <p:spPr>
          <a:xfrm>
            <a:off x="6310394" y="5832696"/>
            <a:ext cx="581588" cy="581588"/>
          </a:xfrm>
          <a:prstGeom prst="ellipse">
            <a:avLst/>
          </a:prstGeom>
          <a:solidFill>
            <a:schemeClr val="bg1"/>
          </a:solidFill>
          <a:ln w="3175">
            <a:solidFill>
              <a:schemeClr val="tx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26">
              <a:spcAft>
                <a:spcPts val="600"/>
              </a:spcAft>
              <a:defRPr/>
            </a:pPr>
            <a:r>
              <a:rPr lang="en-US" sz="1050" b="1">
                <a:solidFill>
                  <a:srgbClr val="3F3F3F"/>
                </a:solidFill>
                <a:latin typeface="Metropolis Light"/>
              </a:rPr>
              <a:t>3</a:t>
            </a:r>
            <a:r>
              <a:rPr lang="en-US" sz="1050" b="1" baseline="30000">
                <a:solidFill>
                  <a:srgbClr val="3F3F3F"/>
                </a:solidFill>
                <a:latin typeface="Metropolis Light"/>
              </a:rPr>
              <a:t>rd</a:t>
            </a:r>
            <a:r>
              <a:rPr lang="en-US" sz="1050" b="1">
                <a:solidFill>
                  <a:srgbClr val="3F3F3F"/>
                </a:solidFill>
                <a:latin typeface="Metropolis Light"/>
              </a:rPr>
              <a:t> Party</a:t>
            </a:r>
          </a:p>
        </p:txBody>
      </p:sp>
      <p:grpSp>
        <p:nvGrpSpPr>
          <p:cNvPr id="8" name="Group 7">
            <a:extLst>
              <a:ext uri="{FF2B5EF4-FFF2-40B4-BE49-F238E27FC236}">
                <a16:creationId xmlns:a16="http://schemas.microsoft.com/office/drawing/2014/main" id="{9EB22A35-E94B-F009-DB3F-5367B83ABF48}"/>
              </a:ext>
            </a:extLst>
          </p:cNvPr>
          <p:cNvGrpSpPr/>
          <p:nvPr/>
        </p:nvGrpSpPr>
        <p:grpSpPr>
          <a:xfrm>
            <a:off x="5592556" y="1443203"/>
            <a:ext cx="4636617" cy="4636277"/>
            <a:chOff x="5441248" y="1240250"/>
            <a:chExt cx="5337706" cy="5337315"/>
          </a:xfrm>
        </p:grpSpPr>
        <p:pic>
          <p:nvPicPr>
            <p:cNvPr id="9" name="Picture 2">
              <a:extLst>
                <a:ext uri="{FF2B5EF4-FFF2-40B4-BE49-F238E27FC236}">
                  <a16:creationId xmlns:a16="http://schemas.microsoft.com/office/drawing/2014/main" id="{2DDBFA93-FA79-D410-20D5-8CBD9FF0702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51211"/>
            <a:stretch/>
          </p:blipFill>
          <p:spPr bwMode="auto">
            <a:xfrm>
              <a:off x="6615950" y="3067599"/>
              <a:ext cx="2992117" cy="824361"/>
            </a:xfrm>
            <a:prstGeom prst="rect">
              <a:avLst/>
            </a:prstGeom>
            <a:noFill/>
            <a:extLst>
              <a:ext uri="{909E8E84-426E-40DD-AFC4-6F175D3DCCD1}">
                <a14:hiddenFill xmlns:a14="http://schemas.microsoft.com/office/drawing/2010/main">
                  <a:solidFill>
                    <a:srgbClr val="FFFFFF"/>
                  </a:solidFill>
                </a14:hiddenFill>
              </a:ext>
            </a:extLst>
          </p:spPr>
        </p:pic>
        <p:sp>
          <p:nvSpPr>
            <p:cNvPr id="10" name="Donut 64">
              <a:extLst>
                <a:ext uri="{FF2B5EF4-FFF2-40B4-BE49-F238E27FC236}">
                  <a16:creationId xmlns:a16="http://schemas.microsoft.com/office/drawing/2014/main" id="{C3EE0218-1B6D-10A3-BBB9-6303177C9DEB}"/>
                </a:ext>
              </a:extLst>
            </p:cNvPr>
            <p:cNvSpPr>
              <a:spLocks noChangeAspect="1"/>
            </p:cNvSpPr>
            <p:nvPr/>
          </p:nvSpPr>
          <p:spPr>
            <a:xfrm>
              <a:off x="5441248" y="1240250"/>
              <a:ext cx="5337315" cy="5337315"/>
            </a:xfrm>
            <a:prstGeom prst="donut">
              <a:avLst>
                <a:gd name="adj" fmla="val 19274"/>
              </a:avLst>
            </a:prstGeom>
            <a:noFill/>
            <a:ln w="38100">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grpSp>
          <p:nvGrpSpPr>
            <p:cNvPr id="11" name="Group 10">
              <a:extLst>
                <a:ext uri="{FF2B5EF4-FFF2-40B4-BE49-F238E27FC236}">
                  <a16:creationId xmlns:a16="http://schemas.microsoft.com/office/drawing/2014/main" id="{82747C6F-BDFB-3646-E532-55F0134064BF}"/>
                </a:ext>
              </a:extLst>
            </p:cNvPr>
            <p:cNvGrpSpPr>
              <a:grpSpLocks/>
            </p:cNvGrpSpPr>
            <p:nvPr/>
          </p:nvGrpSpPr>
          <p:grpSpPr>
            <a:xfrm>
              <a:off x="5451351" y="4037697"/>
              <a:ext cx="1542105" cy="1646109"/>
              <a:chOff x="3822125" y="3926589"/>
              <a:chExt cx="1542909" cy="1646967"/>
            </a:xfrm>
            <a:solidFill>
              <a:schemeClr val="accent2"/>
            </a:solidFill>
          </p:grpSpPr>
          <p:sp>
            <p:nvSpPr>
              <p:cNvPr id="49" name="Freeform 10">
                <a:extLst>
                  <a:ext uri="{FF2B5EF4-FFF2-40B4-BE49-F238E27FC236}">
                    <a16:creationId xmlns:a16="http://schemas.microsoft.com/office/drawing/2014/main" id="{60383B73-C73E-C44F-C383-6531461980CE}"/>
                  </a:ext>
                </a:extLst>
              </p:cNvPr>
              <p:cNvSpPr/>
              <p:nvPr/>
            </p:nvSpPr>
            <p:spPr>
              <a:xfrm flipH="1">
                <a:off x="3822125" y="3926589"/>
                <a:ext cx="1396272" cy="1646967"/>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50" name="Isosceles Triangle 262">
                <a:extLst>
                  <a:ext uri="{FF2B5EF4-FFF2-40B4-BE49-F238E27FC236}">
                    <a16:creationId xmlns:a16="http://schemas.microsoft.com/office/drawing/2014/main" id="{4A66F4A4-0E57-C985-42EA-38D243C0F339}"/>
                  </a:ext>
                </a:extLst>
              </p:cNvPr>
              <p:cNvSpPr/>
              <p:nvPr/>
            </p:nvSpPr>
            <p:spPr>
              <a:xfrm rot="3981004">
                <a:off x="4912200" y="4074670"/>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grpSp>
          <p:nvGrpSpPr>
            <p:cNvPr id="12" name="Group 11">
              <a:extLst>
                <a:ext uri="{FF2B5EF4-FFF2-40B4-BE49-F238E27FC236}">
                  <a16:creationId xmlns:a16="http://schemas.microsoft.com/office/drawing/2014/main" id="{030370CA-DD91-FF36-CECB-19E4850DB8D6}"/>
                </a:ext>
              </a:extLst>
            </p:cNvPr>
            <p:cNvGrpSpPr>
              <a:grpSpLocks/>
            </p:cNvGrpSpPr>
            <p:nvPr/>
          </p:nvGrpSpPr>
          <p:grpSpPr>
            <a:xfrm>
              <a:off x="6314015" y="5031269"/>
              <a:ext cx="1655662" cy="1540617"/>
              <a:chOff x="4697938" y="4907978"/>
              <a:chExt cx="1656525" cy="1541420"/>
            </a:xfrm>
            <a:solidFill>
              <a:schemeClr val="accent1"/>
            </a:solidFill>
          </p:grpSpPr>
          <p:sp>
            <p:nvSpPr>
              <p:cNvPr id="47" name="Freeform 11">
                <a:extLst>
                  <a:ext uri="{FF2B5EF4-FFF2-40B4-BE49-F238E27FC236}">
                    <a16:creationId xmlns:a16="http://schemas.microsoft.com/office/drawing/2014/main" id="{AA5EAE34-FD0B-9AFA-EB0A-24F5D26DB905}"/>
                  </a:ext>
                </a:extLst>
              </p:cNvPr>
              <p:cNvSpPr/>
              <p:nvPr/>
            </p:nvSpPr>
            <p:spPr>
              <a:xfrm flipH="1">
                <a:off x="4697938" y="5040432"/>
                <a:ext cx="1656525" cy="1408966"/>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48" name="Isosceles Triangle 261">
                <a:extLst>
                  <a:ext uri="{FF2B5EF4-FFF2-40B4-BE49-F238E27FC236}">
                    <a16:creationId xmlns:a16="http://schemas.microsoft.com/office/drawing/2014/main" id="{BA092B04-A1A6-4AC6-13B3-F867D96857BC}"/>
                  </a:ext>
                </a:extLst>
              </p:cNvPr>
              <p:cNvSpPr/>
              <p:nvPr/>
            </p:nvSpPr>
            <p:spPr>
              <a:xfrm rot="1358864">
                <a:off x="5737208" y="4907978"/>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grpSp>
          <p:nvGrpSpPr>
            <p:cNvPr id="13" name="Group 12">
              <a:extLst>
                <a:ext uri="{FF2B5EF4-FFF2-40B4-BE49-F238E27FC236}">
                  <a16:creationId xmlns:a16="http://schemas.microsoft.com/office/drawing/2014/main" id="{D292A32A-6DD9-1830-6655-4F893D42BDE2}"/>
                </a:ext>
              </a:extLst>
            </p:cNvPr>
            <p:cNvGrpSpPr>
              <a:grpSpLocks/>
            </p:cNvGrpSpPr>
            <p:nvPr/>
          </p:nvGrpSpPr>
          <p:grpSpPr>
            <a:xfrm>
              <a:off x="6317224" y="1252943"/>
              <a:ext cx="1671482" cy="1543850"/>
              <a:chOff x="4701156" y="1140384"/>
              <a:chExt cx="1672353" cy="1544654"/>
            </a:xfrm>
            <a:solidFill>
              <a:schemeClr val="tx2"/>
            </a:solidFill>
          </p:grpSpPr>
          <p:sp>
            <p:nvSpPr>
              <p:cNvPr id="45" name="Isosceles Triangle 264">
                <a:extLst>
                  <a:ext uri="{FF2B5EF4-FFF2-40B4-BE49-F238E27FC236}">
                    <a16:creationId xmlns:a16="http://schemas.microsoft.com/office/drawing/2014/main" id="{9EB8547D-E148-99AE-8B46-10FF28BB2449}"/>
                  </a:ext>
                </a:extLst>
              </p:cNvPr>
              <p:cNvSpPr/>
              <p:nvPr/>
            </p:nvSpPr>
            <p:spPr>
              <a:xfrm rot="9321448">
                <a:off x="5741891" y="2112944"/>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46" name="Freeform 8">
                <a:extLst>
                  <a:ext uri="{FF2B5EF4-FFF2-40B4-BE49-F238E27FC236}">
                    <a16:creationId xmlns:a16="http://schemas.microsoft.com/office/drawing/2014/main" id="{EB92D84A-C09E-DD9C-D63F-93DB426773C1}"/>
                  </a:ext>
                </a:extLst>
              </p:cNvPr>
              <p:cNvSpPr/>
              <p:nvPr/>
            </p:nvSpPr>
            <p:spPr>
              <a:xfrm flipH="1">
                <a:off x="4701156" y="1140384"/>
                <a:ext cx="1672353" cy="1412139"/>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grpSp>
          <p:nvGrpSpPr>
            <p:cNvPr id="14" name="Group 13">
              <a:extLst>
                <a:ext uri="{FF2B5EF4-FFF2-40B4-BE49-F238E27FC236}">
                  <a16:creationId xmlns:a16="http://schemas.microsoft.com/office/drawing/2014/main" id="{E7BACB59-5D6A-E593-F4A0-2A2C6C96374A}"/>
                </a:ext>
              </a:extLst>
            </p:cNvPr>
            <p:cNvGrpSpPr>
              <a:grpSpLocks/>
            </p:cNvGrpSpPr>
            <p:nvPr/>
          </p:nvGrpSpPr>
          <p:grpSpPr>
            <a:xfrm>
              <a:off x="8242443" y="1265637"/>
              <a:ext cx="1671482" cy="1541658"/>
              <a:chOff x="6640071" y="1140384"/>
              <a:chExt cx="1672353" cy="1547983"/>
            </a:xfrm>
          </p:grpSpPr>
          <p:sp>
            <p:nvSpPr>
              <p:cNvPr id="43" name="Freeform 4">
                <a:extLst>
                  <a:ext uri="{FF2B5EF4-FFF2-40B4-BE49-F238E27FC236}">
                    <a16:creationId xmlns:a16="http://schemas.microsoft.com/office/drawing/2014/main" id="{12CA9E06-0BE3-8B10-EFAF-006A01BD404C}"/>
                  </a:ext>
                </a:extLst>
              </p:cNvPr>
              <p:cNvSpPr/>
              <p:nvPr/>
            </p:nvSpPr>
            <p:spPr>
              <a:xfrm>
                <a:off x="6640071" y="1140384"/>
                <a:ext cx="1672353" cy="1412139"/>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tx2">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44" name="Isosceles Triangle 257">
                <a:extLst>
                  <a:ext uri="{FF2B5EF4-FFF2-40B4-BE49-F238E27FC236}">
                    <a16:creationId xmlns:a16="http://schemas.microsoft.com/office/drawing/2014/main" id="{C70B0064-4175-00CA-4178-2FBC88982086}"/>
                  </a:ext>
                </a:extLst>
              </p:cNvPr>
              <p:cNvSpPr/>
              <p:nvPr/>
            </p:nvSpPr>
            <p:spPr>
              <a:xfrm rot="12077977">
                <a:off x="6938363" y="2113998"/>
                <a:ext cx="333574" cy="574369"/>
              </a:xfrm>
              <a:prstGeom prst="triangle">
                <a:avLst/>
              </a:prstGeom>
              <a:solidFill>
                <a:schemeClr val="tx2">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grpSp>
          <p:nvGrpSpPr>
            <p:cNvPr id="16" name="Group 15">
              <a:extLst>
                <a:ext uri="{FF2B5EF4-FFF2-40B4-BE49-F238E27FC236}">
                  <a16:creationId xmlns:a16="http://schemas.microsoft.com/office/drawing/2014/main" id="{C01D7235-9CCE-F495-640C-C49BB87AF599}"/>
                </a:ext>
              </a:extLst>
            </p:cNvPr>
            <p:cNvGrpSpPr>
              <a:grpSpLocks/>
            </p:cNvGrpSpPr>
            <p:nvPr/>
          </p:nvGrpSpPr>
          <p:grpSpPr>
            <a:xfrm>
              <a:off x="9234686" y="2147368"/>
              <a:ext cx="1543291" cy="1636593"/>
              <a:chOff x="7631486" y="2009875"/>
              <a:chExt cx="1544095" cy="1637446"/>
            </a:xfrm>
            <a:solidFill>
              <a:schemeClr val="accent4"/>
            </a:solidFill>
          </p:grpSpPr>
          <p:sp>
            <p:nvSpPr>
              <p:cNvPr id="40" name="Freeform 5">
                <a:extLst>
                  <a:ext uri="{FF2B5EF4-FFF2-40B4-BE49-F238E27FC236}">
                    <a16:creationId xmlns:a16="http://schemas.microsoft.com/office/drawing/2014/main" id="{DC905761-1BE2-69BC-BFE2-077468300A88}"/>
                  </a:ext>
                </a:extLst>
              </p:cNvPr>
              <p:cNvSpPr/>
              <p:nvPr/>
            </p:nvSpPr>
            <p:spPr>
              <a:xfrm>
                <a:off x="7788760" y="2009875"/>
                <a:ext cx="1386821" cy="1637446"/>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42" name="Isosceles Triangle 258">
                <a:extLst>
                  <a:ext uri="{FF2B5EF4-FFF2-40B4-BE49-F238E27FC236}">
                    <a16:creationId xmlns:a16="http://schemas.microsoft.com/office/drawing/2014/main" id="{9FDDE994-2D36-116F-59B1-AFB838B92529}"/>
                  </a:ext>
                </a:extLst>
              </p:cNvPr>
              <p:cNvSpPr/>
              <p:nvPr/>
            </p:nvSpPr>
            <p:spPr>
              <a:xfrm rot="14801312">
                <a:off x="7750746" y="2902119"/>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sp>
          <p:nvSpPr>
            <p:cNvPr id="17" name="Freeform 6">
              <a:extLst>
                <a:ext uri="{FF2B5EF4-FFF2-40B4-BE49-F238E27FC236}">
                  <a16:creationId xmlns:a16="http://schemas.microsoft.com/office/drawing/2014/main" id="{2431FC72-874B-6ACF-71EC-55351CC83A17}"/>
                </a:ext>
              </a:extLst>
            </p:cNvPr>
            <p:cNvSpPr/>
            <p:nvPr/>
          </p:nvSpPr>
          <p:spPr>
            <a:xfrm>
              <a:off x="9383409" y="4037697"/>
              <a:ext cx="1395545" cy="1646109"/>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18" name="Isosceles Triangle 259">
              <a:extLst>
                <a:ext uri="{FF2B5EF4-FFF2-40B4-BE49-F238E27FC236}">
                  <a16:creationId xmlns:a16="http://schemas.microsoft.com/office/drawing/2014/main" id="{3C3C0ACB-A284-CCC4-426E-869DD147B8DC}"/>
                </a:ext>
              </a:extLst>
            </p:cNvPr>
            <p:cNvSpPr/>
            <p:nvPr/>
          </p:nvSpPr>
          <p:spPr>
            <a:xfrm rot="17659912">
              <a:off x="9349966" y="4187301"/>
              <a:ext cx="333400" cy="571796"/>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nvGrpSpPr>
            <p:cNvPr id="20" name="Group 19">
              <a:extLst>
                <a:ext uri="{FF2B5EF4-FFF2-40B4-BE49-F238E27FC236}">
                  <a16:creationId xmlns:a16="http://schemas.microsoft.com/office/drawing/2014/main" id="{CFF56393-8420-E1F3-0E2B-C5E22FAC37C9}"/>
                </a:ext>
              </a:extLst>
            </p:cNvPr>
            <p:cNvGrpSpPr>
              <a:grpSpLocks/>
            </p:cNvGrpSpPr>
            <p:nvPr/>
          </p:nvGrpSpPr>
          <p:grpSpPr>
            <a:xfrm>
              <a:off x="8262702" y="5019417"/>
              <a:ext cx="1655662" cy="1540119"/>
              <a:chOff x="6659118" y="4908477"/>
              <a:chExt cx="1656525" cy="1540921"/>
            </a:xfrm>
            <a:solidFill>
              <a:schemeClr val="accent6"/>
            </a:solidFill>
          </p:grpSpPr>
          <p:sp>
            <p:nvSpPr>
              <p:cNvPr id="38" name="Isosceles Triangle 260">
                <a:extLst>
                  <a:ext uri="{FF2B5EF4-FFF2-40B4-BE49-F238E27FC236}">
                    <a16:creationId xmlns:a16="http://schemas.microsoft.com/office/drawing/2014/main" id="{0E1FE9F9-D68E-13A8-2E0E-2D459DC02FE3}"/>
                  </a:ext>
                </a:extLst>
              </p:cNvPr>
              <p:cNvSpPr/>
              <p:nvPr/>
            </p:nvSpPr>
            <p:spPr>
              <a:xfrm rot="20258485">
                <a:off x="6930702" y="4908477"/>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39" name="Freeform 7">
                <a:extLst>
                  <a:ext uri="{FF2B5EF4-FFF2-40B4-BE49-F238E27FC236}">
                    <a16:creationId xmlns:a16="http://schemas.microsoft.com/office/drawing/2014/main" id="{60726A0F-FC93-27E6-249B-5E2980F498EE}"/>
                  </a:ext>
                </a:extLst>
              </p:cNvPr>
              <p:cNvSpPr/>
              <p:nvPr/>
            </p:nvSpPr>
            <p:spPr>
              <a:xfrm>
                <a:off x="6659118" y="5040432"/>
                <a:ext cx="1656525" cy="1408966"/>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sp>
          <p:nvSpPr>
            <p:cNvPr id="21" name="Rectangle 20">
              <a:extLst>
                <a:ext uri="{FF2B5EF4-FFF2-40B4-BE49-F238E27FC236}">
                  <a16:creationId xmlns:a16="http://schemas.microsoft.com/office/drawing/2014/main" id="{E3DD2B01-E4F8-26B7-37BD-CEE095DC661E}"/>
                </a:ext>
              </a:extLst>
            </p:cNvPr>
            <p:cNvSpPr/>
            <p:nvPr/>
          </p:nvSpPr>
          <p:spPr>
            <a:xfrm>
              <a:off x="5550528" y="4632227"/>
              <a:ext cx="1089479" cy="307777"/>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Physical Infrastructure</a:t>
              </a:r>
            </a:p>
          </p:txBody>
        </p:sp>
        <p:sp>
          <p:nvSpPr>
            <p:cNvPr id="22" name="Rectangle 21">
              <a:extLst>
                <a:ext uri="{FF2B5EF4-FFF2-40B4-BE49-F238E27FC236}">
                  <a16:creationId xmlns:a16="http://schemas.microsoft.com/office/drawing/2014/main" id="{E40E1DE0-F58F-D9BF-6081-D5E4C9154BE9}"/>
                </a:ext>
              </a:extLst>
            </p:cNvPr>
            <p:cNvSpPr/>
            <p:nvPr/>
          </p:nvSpPr>
          <p:spPr>
            <a:xfrm>
              <a:off x="6741692" y="5801084"/>
              <a:ext cx="1089479"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Tanzu &amp; Kubernetes</a:t>
              </a:r>
              <a:endParaRPr kumimoji="0" lang="en-US" sz="800" b="0" i="0" u="none" strike="noStrike" kern="1200" cap="none" spc="0" normalizeH="0" baseline="0" noProof="0" dirty="0">
                <a:ln>
                  <a:noFill/>
                </a:ln>
                <a:solidFill>
                  <a:srgbClr val="FFFFFF"/>
                </a:solidFill>
                <a:effectLst/>
                <a:uLnTx/>
                <a:uFillTx/>
                <a:latin typeface="Metropolis"/>
                <a:ea typeface="+mn-ea"/>
                <a:cs typeface="+mn-cs"/>
              </a:endParaRPr>
            </a:p>
          </p:txBody>
        </p:sp>
        <p:sp>
          <p:nvSpPr>
            <p:cNvPr id="24" name="Rectangle 23">
              <a:extLst>
                <a:ext uri="{FF2B5EF4-FFF2-40B4-BE49-F238E27FC236}">
                  <a16:creationId xmlns:a16="http://schemas.microsoft.com/office/drawing/2014/main" id="{27B90CB7-A5AD-C2DC-9724-4204675484BF}"/>
                </a:ext>
              </a:extLst>
            </p:cNvPr>
            <p:cNvSpPr/>
            <p:nvPr/>
          </p:nvSpPr>
          <p:spPr>
            <a:xfrm>
              <a:off x="9660872" y="4296089"/>
              <a:ext cx="1089479" cy="923330"/>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VMware Aria Operations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Logs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Networks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Skyline</a:t>
              </a:r>
              <a:endParaRPr kumimoji="0" lang="en-US" sz="1797" b="0" i="0" u="none" strike="noStrike" kern="1200" cap="none" spc="0" normalizeH="0" baseline="0" noProof="0" dirty="0">
                <a:ln>
                  <a:noFill/>
                </a:ln>
                <a:solidFill>
                  <a:srgbClr val="FFFFFF"/>
                </a:solidFill>
                <a:effectLst/>
                <a:uLnTx/>
                <a:uFillTx/>
                <a:latin typeface="Metropolis"/>
                <a:ea typeface="+mn-ea"/>
                <a:cs typeface="+mn-cs"/>
              </a:endParaRPr>
            </a:p>
          </p:txBody>
        </p:sp>
        <p:sp>
          <p:nvSpPr>
            <p:cNvPr id="25" name="Rectangle 24">
              <a:extLst>
                <a:ext uri="{FF2B5EF4-FFF2-40B4-BE49-F238E27FC236}">
                  <a16:creationId xmlns:a16="http://schemas.microsoft.com/office/drawing/2014/main" id="{5CB2AEBF-DE7E-22AF-A8DB-D846149249E3}"/>
                </a:ext>
              </a:extLst>
            </p:cNvPr>
            <p:cNvSpPr/>
            <p:nvPr/>
          </p:nvSpPr>
          <p:spPr>
            <a:xfrm>
              <a:off x="9660872" y="3028709"/>
              <a:ext cx="1089479" cy="307777"/>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Custom Integrations</a:t>
              </a:r>
              <a:endParaRPr kumimoji="0" lang="en-US" sz="1797" b="0" i="0" u="none" strike="noStrike" kern="1200" cap="none" spc="0" normalizeH="0" baseline="0" noProof="0" dirty="0">
                <a:ln>
                  <a:noFill/>
                </a:ln>
                <a:solidFill>
                  <a:srgbClr val="FFFFFF"/>
                </a:solidFill>
                <a:effectLst/>
                <a:uLnTx/>
                <a:uFillTx/>
                <a:latin typeface="Metropolis"/>
                <a:ea typeface="+mn-ea"/>
                <a:cs typeface="+mn-cs"/>
              </a:endParaRPr>
            </a:p>
          </p:txBody>
        </p:sp>
        <p:sp>
          <p:nvSpPr>
            <p:cNvPr id="26" name="Rectangle 25">
              <a:extLst>
                <a:ext uri="{FF2B5EF4-FFF2-40B4-BE49-F238E27FC236}">
                  <a16:creationId xmlns:a16="http://schemas.microsoft.com/office/drawing/2014/main" id="{6D78209E-636B-9EF5-A4E9-3967F5AF0FCE}"/>
                </a:ext>
              </a:extLst>
            </p:cNvPr>
            <p:cNvSpPr/>
            <p:nvPr/>
          </p:nvSpPr>
          <p:spPr>
            <a:xfrm>
              <a:off x="8431105" y="1885481"/>
              <a:ext cx="1089479" cy="153888"/>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Metropolis"/>
                  <a:ea typeface="+mn-ea"/>
                  <a:cs typeface="+mn-cs"/>
                </a:rPr>
                <a:t>Apps</a:t>
              </a:r>
            </a:p>
          </p:txBody>
        </p:sp>
        <p:sp>
          <p:nvSpPr>
            <p:cNvPr id="27" name="Rectangle 26">
              <a:extLst>
                <a:ext uri="{FF2B5EF4-FFF2-40B4-BE49-F238E27FC236}">
                  <a16:creationId xmlns:a16="http://schemas.microsoft.com/office/drawing/2014/main" id="{B515304F-C0F2-DFB0-FD4E-FE56A377ED94}"/>
                </a:ext>
              </a:extLst>
            </p:cNvPr>
            <p:cNvSpPr/>
            <p:nvPr/>
          </p:nvSpPr>
          <p:spPr>
            <a:xfrm>
              <a:off x="6745815" y="1790493"/>
              <a:ext cx="1089479" cy="153888"/>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CMDB</a:t>
              </a:r>
            </a:p>
          </p:txBody>
        </p:sp>
        <p:grpSp>
          <p:nvGrpSpPr>
            <p:cNvPr id="29" name="Group 28">
              <a:extLst>
                <a:ext uri="{FF2B5EF4-FFF2-40B4-BE49-F238E27FC236}">
                  <a16:creationId xmlns:a16="http://schemas.microsoft.com/office/drawing/2014/main" id="{885784C4-EE49-90DD-AD08-D0D994F5ECD0}"/>
                </a:ext>
              </a:extLst>
            </p:cNvPr>
            <p:cNvGrpSpPr>
              <a:grpSpLocks/>
            </p:cNvGrpSpPr>
            <p:nvPr/>
          </p:nvGrpSpPr>
          <p:grpSpPr>
            <a:xfrm>
              <a:off x="5454524" y="2147368"/>
              <a:ext cx="1541680" cy="1636593"/>
              <a:chOff x="3850700" y="1997175"/>
              <a:chExt cx="1542483" cy="1637446"/>
            </a:xfrm>
          </p:grpSpPr>
          <p:sp>
            <p:nvSpPr>
              <p:cNvPr id="35" name="Freeform 9">
                <a:extLst>
                  <a:ext uri="{FF2B5EF4-FFF2-40B4-BE49-F238E27FC236}">
                    <a16:creationId xmlns:a16="http://schemas.microsoft.com/office/drawing/2014/main" id="{9BB59B4B-4749-91C0-262F-97132C7DA4AB}"/>
                  </a:ext>
                </a:extLst>
              </p:cNvPr>
              <p:cNvSpPr/>
              <p:nvPr/>
            </p:nvSpPr>
            <p:spPr>
              <a:xfrm flipH="1">
                <a:off x="3850700" y="1997175"/>
                <a:ext cx="1386821" cy="1637446"/>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sp>
            <p:nvSpPr>
              <p:cNvPr id="36" name="Isosceles Triangle 263">
                <a:extLst>
                  <a:ext uri="{FF2B5EF4-FFF2-40B4-BE49-F238E27FC236}">
                    <a16:creationId xmlns:a16="http://schemas.microsoft.com/office/drawing/2014/main" id="{0A2FFAD5-08D0-4FBF-7228-7BE46BE7F870}"/>
                  </a:ext>
                </a:extLst>
              </p:cNvPr>
              <p:cNvSpPr/>
              <p:nvPr/>
            </p:nvSpPr>
            <p:spPr>
              <a:xfrm rot="6619441">
                <a:off x="4940349" y="2908072"/>
                <a:ext cx="333574" cy="572094"/>
              </a:xfrm>
              <a:prstGeom prst="triangl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3F3F"/>
                  </a:solidFill>
                  <a:effectLst/>
                  <a:uLnTx/>
                  <a:uFillTx/>
                  <a:latin typeface="Metropolis"/>
                  <a:ea typeface="+mn-ea"/>
                  <a:cs typeface="+mn-cs"/>
                </a:endParaRPr>
              </a:p>
            </p:txBody>
          </p:sp>
        </p:grpSp>
        <p:sp>
          <p:nvSpPr>
            <p:cNvPr id="30" name="Rectangle 29">
              <a:extLst>
                <a:ext uri="{FF2B5EF4-FFF2-40B4-BE49-F238E27FC236}">
                  <a16:creationId xmlns:a16="http://schemas.microsoft.com/office/drawing/2014/main" id="{82514D3A-088D-FC7D-9410-5E61581C7DD4}"/>
                </a:ext>
              </a:extLst>
            </p:cNvPr>
            <p:cNvSpPr/>
            <p:nvPr/>
          </p:nvSpPr>
          <p:spPr>
            <a:xfrm>
              <a:off x="5591331" y="2935126"/>
              <a:ext cx="1089479" cy="307777"/>
            </a:xfrm>
            <a:prstGeom prst="rect">
              <a:avLst/>
            </a:prstGeom>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Native Public Cloud</a:t>
              </a:r>
            </a:p>
          </p:txBody>
        </p:sp>
        <p:sp>
          <p:nvSpPr>
            <p:cNvPr id="31" name="TextBox 30">
              <a:extLst>
                <a:ext uri="{FF2B5EF4-FFF2-40B4-BE49-F238E27FC236}">
                  <a16:creationId xmlns:a16="http://schemas.microsoft.com/office/drawing/2014/main" id="{339BB017-58FA-F16D-A0F7-7AF04C9C8D78}"/>
                </a:ext>
              </a:extLst>
            </p:cNvPr>
            <p:cNvSpPr txBox="1"/>
            <p:nvPr/>
          </p:nvSpPr>
          <p:spPr>
            <a:xfrm>
              <a:off x="8081879" y="5726296"/>
              <a:ext cx="178793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etropolis"/>
                  <a:ea typeface="+mn-ea"/>
                  <a:cs typeface="+mn-cs"/>
                </a:rPr>
                <a:t>CloudHealth</a:t>
              </a: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34" name="Title 3">
              <a:extLst>
                <a:ext uri="{FF2B5EF4-FFF2-40B4-BE49-F238E27FC236}">
                  <a16:creationId xmlns:a16="http://schemas.microsoft.com/office/drawing/2014/main" id="{BCA0E9A3-FB3B-4A1F-E673-0B9073EAF8B2}"/>
                </a:ext>
              </a:extLst>
            </p:cNvPr>
            <p:cNvSpPr txBox="1">
              <a:spLocks/>
            </p:cNvSpPr>
            <p:nvPr/>
          </p:nvSpPr>
          <p:spPr>
            <a:xfrm>
              <a:off x="6895807" y="4331542"/>
              <a:ext cx="2480258"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1D428A"/>
                  </a:solidFill>
                  <a:effectLst/>
                  <a:uLnTx/>
                  <a:uFillTx/>
                  <a:latin typeface="Metropolis Light"/>
                  <a:ea typeface="+mj-ea"/>
                  <a:cs typeface="+mj-cs"/>
                </a:rPr>
                <a:t>VMware Aria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1D428A"/>
                  </a:solidFill>
                  <a:effectLst/>
                  <a:uLnTx/>
                  <a:uFillTx/>
                  <a:latin typeface="Metropolis Light"/>
                  <a:ea typeface="+mj-ea"/>
                  <a:cs typeface="+mj-cs"/>
                </a:rPr>
                <a:t>Operations</a:t>
              </a:r>
            </a:p>
          </p:txBody>
        </p:sp>
      </p:grpSp>
      <p:sp>
        <p:nvSpPr>
          <p:cNvPr id="54" name="Title 3">
            <a:extLst>
              <a:ext uri="{FF2B5EF4-FFF2-40B4-BE49-F238E27FC236}">
                <a16:creationId xmlns:a16="http://schemas.microsoft.com/office/drawing/2014/main" id="{D6C47F27-EB81-F932-E6EC-76A4AEF0786D}"/>
              </a:ext>
            </a:extLst>
          </p:cNvPr>
          <p:cNvSpPr>
            <a:spLocks noGrp="1"/>
          </p:cNvSpPr>
          <p:nvPr>
            <p:ph type="title"/>
          </p:nvPr>
        </p:nvSpPr>
        <p:spPr>
          <a:xfrm>
            <a:off x="579809" y="354567"/>
            <a:ext cx="11001004" cy="381000"/>
          </a:xfrm>
        </p:spPr>
        <p:txBody>
          <a:bodyPr/>
          <a:lstStyle/>
          <a:p>
            <a:r>
              <a:rPr lang="en-US" dirty="0"/>
              <a:t>Open Ecosystem Integrations</a:t>
            </a:r>
          </a:p>
        </p:txBody>
      </p:sp>
    </p:spTree>
    <p:extLst>
      <p:ext uri="{BB962C8B-B14F-4D97-AF65-F5344CB8AC3E}">
        <p14:creationId xmlns:p14="http://schemas.microsoft.com/office/powerpoint/2010/main" val="28094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8A23FB-5863-074D-817A-5C1CBD902DD9}"/>
              </a:ext>
            </a:extLst>
          </p:cNvPr>
          <p:cNvSpPr>
            <a:spLocks noGrp="1"/>
          </p:cNvSpPr>
          <p:nvPr>
            <p:ph type="title"/>
          </p:nvPr>
        </p:nvSpPr>
        <p:spPr>
          <a:xfrm>
            <a:off x="579809" y="412751"/>
            <a:ext cx="11001004" cy="381000"/>
          </a:xfrm>
        </p:spPr>
        <p:txBody>
          <a:bodyPr wrap="none" anchor="b">
            <a:normAutofit/>
          </a:bodyPr>
          <a:lstStyle/>
          <a:p>
            <a:r>
              <a:rPr lang="en-US" sz="2600"/>
              <a:t>Integrations</a:t>
            </a:r>
          </a:p>
        </p:txBody>
      </p:sp>
      <p:pic>
        <p:nvPicPr>
          <p:cNvPr id="2" name="Picture 1">
            <a:extLst>
              <a:ext uri="{FF2B5EF4-FFF2-40B4-BE49-F238E27FC236}">
                <a16:creationId xmlns:a16="http://schemas.microsoft.com/office/drawing/2014/main" id="{A6C1AB98-A359-30EB-F2D3-CD63869467B1}"/>
              </a:ext>
            </a:extLst>
          </p:cNvPr>
          <p:cNvPicPr>
            <a:picLocks noChangeAspect="1"/>
          </p:cNvPicPr>
          <p:nvPr/>
        </p:nvPicPr>
        <p:blipFill>
          <a:blip r:embed="rId2"/>
          <a:stretch>
            <a:fillRect/>
          </a:stretch>
        </p:blipFill>
        <p:spPr>
          <a:xfrm>
            <a:off x="579809" y="914402"/>
            <a:ext cx="11324158" cy="5435597"/>
          </a:xfrm>
          <a:prstGeom prst="rect">
            <a:avLst/>
          </a:prstGeom>
          <a:noFill/>
        </p:spPr>
      </p:pic>
    </p:spTree>
    <p:extLst>
      <p:ext uri="{BB962C8B-B14F-4D97-AF65-F5344CB8AC3E}">
        <p14:creationId xmlns:p14="http://schemas.microsoft.com/office/powerpoint/2010/main" val="224548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C05D698-CD90-E34B-BEEA-0577E1D9876B}"/>
              </a:ext>
            </a:extLst>
          </p:cNvPr>
          <p:cNvSpPr>
            <a:spLocks noGrp="1"/>
          </p:cNvSpPr>
          <p:nvPr>
            <p:ph type="subTitle" idx="10"/>
          </p:nvPr>
        </p:nvSpPr>
        <p:spPr/>
        <p:txBody>
          <a:bodyPr/>
          <a:lstStyle/>
          <a:p>
            <a:r>
              <a:rPr lang="en-US" dirty="0"/>
              <a:t>Aria Operations for Integrations. The True Visibility Suite</a:t>
            </a:r>
          </a:p>
        </p:txBody>
      </p:sp>
      <p:sp>
        <p:nvSpPr>
          <p:cNvPr id="3" name="Title 2">
            <a:extLst>
              <a:ext uri="{FF2B5EF4-FFF2-40B4-BE49-F238E27FC236}">
                <a16:creationId xmlns:a16="http://schemas.microsoft.com/office/drawing/2014/main" id="{88E96FB7-9132-AC47-9638-CEDA9A4D6BBD}"/>
              </a:ext>
            </a:extLst>
          </p:cNvPr>
          <p:cNvSpPr>
            <a:spLocks noGrp="1"/>
          </p:cNvSpPr>
          <p:nvPr>
            <p:ph type="title"/>
          </p:nvPr>
        </p:nvSpPr>
        <p:spPr/>
        <p:txBody>
          <a:bodyPr/>
          <a:lstStyle/>
          <a:p>
            <a:r>
              <a:rPr lang="en-US" dirty="0"/>
              <a:t>Extending Operations</a:t>
            </a:r>
          </a:p>
        </p:txBody>
      </p:sp>
      <p:sp>
        <p:nvSpPr>
          <p:cNvPr id="4" name="Text Placeholder 6">
            <a:extLst>
              <a:ext uri="{FF2B5EF4-FFF2-40B4-BE49-F238E27FC236}">
                <a16:creationId xmlns:a16="http://schemas.microsoft.com/office/drawing/2014/main" id="{84637310-3CE9-4840-983E-C18BB3CF7131}"/>
              </a:ext>
            </a:extLst>
          </p:cNvPr>
          <p:cNvSpPr txBox="1">
            <a:spLocks/>
          </p:cNvSpPr>
          <p:nvPr/>
        </p:nvSpPr>
        <p:spPr>
          <a:xfrm>
            <a:off x="119910" y="1689296"/>
            <a:ext cx="3016734" cy="298372"/>
          </a:xfrm>
          <a:prstGeom prst="rect">
            <a:avLst/>
          </a:prstGeom>
        </p:spPr>
        <p:txBody>
          <a:bodyPr anchor="b"/>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600" kern="1200">
                <a:solidFill>
                  <a:schemeClr val="accent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accent4"/>
                </a:solidFill>
              </a:rPr>
              <a:t>Aria Operations</a:t>
            </a:r>
          </a:p>
        </p:txBody>
      </p:sp>
      <p:cxnSp>
        <p:nvCxnSpPr>
          <p:cNvPr id="5" name="Straight Connector 4">
            <a:extLst>
              <a:ext uri="{FF2B5EF4-FFF2-40B4-BE49-F238E27FC236}">
                <a16:creationId xmlns:a16="http://schemas.microsoft.com/office/drawing/2014/main" id="{ED5E5B75-650E-554E-A26E-7A1B743110B5}"/>
              </a:ext>
            </a:extLst>
          </p:cNvPr>
          <p:cNvCxnSpPr>
            <a:cxnSpLocks/>
          </p:cNvCxnSpPr>
          <p:nvPr/>
        </p:nvCxnSpPr>
        <p:spPr>
          <a:xfrm>
            <a:off x="1950" y="3861483"/>
            <a:ext cx="3382399"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 Placeholder 6">
            <a:extLst>
              <a:ext uri="{FF2B5EF4-FFF2-40B4-BE49-F238E27FC236}">
                <a16:creationId xmlns:a16="http://schemas.microsoft.com/office/drawing/2014/main" id="{DB2F4F44-2E06-C540-B315-DB996340C282}"/>
              </a:ext>
            </a:extLst>
          </p:cNvPr>
          <p:cNvSpPr txBox="1">
            <a:spLocks/>
          </p:cNvSpPr>
          <p:nvPr/>
        </p:nvSpPr>
        <p:spPr>
          <a:xfrm>
            <a:off x="119909" y="3948788"/>
            <a:ext cx="3906105" cy="331892"/>
          </a:xfrm>
          <a:prstGeom prst="rect">
            <a:avLst/>
          </a:prstGeom>
        </p:spPr>
        <p:txBody>
          <a:bodyPr anchor="b"/>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600" kern="1200">
                <a:solidFill>
                  <a:schemeClr val="accent4"/>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accent1"/>
                </a:solidFill>
              </a:rPr>
              <a:t>True Visibility Suite</a:t>
            </a:r>
          </a:p>
        </p:txBody>
      </p:sp>
      <p:cxnSp>
        <p:nvCxnSpPr>
          <p:cNvPr id="8" name="Straight Connector 7">
            <a:extLst>
              <a:ext uri="{FF2B5EF4-FFF2-40B4-BE49-F238E27FC236}">
                <a16:creationId xmlns:a16="http://schemas.microsoft.com/office/drawing/2014/main" id="{8C9B4778-1D10-914E-B7FC-B063D4CA1B75}"/>
              </a:ext>
            </a:extLst>
          </p:cNvPr>
          <p:cNvCxnSpPr>
            <a:cxnSpLocks/>
          </p:cNvCxnSpPr>
          <p:nvPr/>
        </p:nvCxnSpPr>
        <p:spPr>
          <a:xfrm>
            <a:off x="1950" y="1598300"/>
            <a:ext cx="3382399"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C0A731-DC06-F64F-8298-6CD8EE0418BC}"/>
              </a:ext>
            </a:extLst>
          </p:cNvPr>
          <p:cNvSpPr txBox="1"/>
          <p:nvPr/>
        </p:nvSpPr>
        <p:spPr>
          <a:xfrm>
            <a:off x="1045493" y="2496624"/>
            <a:ext cx="65" cy="184618"/>
          </a:xfrm>
          <a:prstGeom prst="rect">
            <a:avLst/>
          </a:prstGeom>
        </p:spPr>
        <p:txBody>
          <a:bodyPr wrap="none" lIns="0" tIns="0" rIns="0" bIns="0" rtlCol="0">
            <a:spAutoFit/>
          </a:bodyPr>
          <a:lstStyle/>
          <a:p>
            <a:pPr>
              <a:spcAft>
                <a:spcPts val="600"/>
              </a:spcAft>
            </a:pPr>
            <a:endParaRPr lang="en-US" sz="1200"/>
          </a:p>
        </p:txBody>
      </p:sp>
      <p:sp>
        <p:nvSpPr>
          <p:cNvPr id="13" name="TextBox 12">
            <a:extLst>
              <a:ext uri="{FF2B5EF4-FFF2-40B4-BE49-F238E27FC236}">
                <a16:creationId xmlns:a16="http://schemas.microsoft.com/office/drawing/2014/main" id="{CFAB9D10-0F9C-2849-B5BC-9D0076862F0D}"/>
              </a:ext>
            </a:extLst>
          </p:cNvPr>
          <p:cNvSpPr txBox="1"/>
          <p:nvPr/>
        </p:nvSpPr>
        <p:spPr>
          <a:xfrm>
            <a:off x="840636" y="1996839"/>
            <a:ext cx="2600373" cy="369236"/>
          </a:xfrm>
          <a:prstGeom prst="rect">
            <a:avLst/>
          </a:prstGeom>
        </p:spPr>
        <p:txBody>
          <a:bodyPr wrap="square" lIns="0" tIns="0" rIns="0" bIns="0" rtlCol="0">
            <a:spAutoFit/>
          </a:bodyPr>
          <a:lstStyle/>
          <a:p>
            <a:pPr>
              <a:spcAft>
                <a:spcPts val="600"/>
              </a:spcAft>
            </a:pPr>
            <a:r>
              <a:rPr lang="en-US" sz="1200">
                <a:latin typeface="Ubuntu Light"/>
              </a:rPr>
              <a:t>Application-aware monitoring across SDDC and multiple clouds</a:t>
            </a:r>
          </a:p>
        </p:txBody>
      </p:sp>
      <p:sp>
        <p:nvSpPr>
          <p:cNvPr id="14" name="TextBox 13">
            <a:extLst>
              <a:ext uri="{FF2B5EF4-FFF2-40B4-BE49-F238E27FC236}">
                <a16:creationId xmlns:a16="http://schemas.microsoft.com/office/drawing/2014/main" id="{C7429436-147E-9546-87B2-2DA6FA3BC6D4}"/>
              </a:ext>
            </a:extLst>
          </p:cNvPr>
          <p:cNvSpPr txBox="1"/>
          <p:nvPr/>
        </p:nvSpPr>
        <p:spPr>
          <a:xfrm>
            <a:off x="840638" y="2691959"/>
            <a:ext cx="2295752"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Cloud planning, capacity optimization and compliance</a:t>
            </a:r>
          </a:p>
        </p:txBody>
      </p:sp>
      <p:sp>
        <p:nvSpPr>
          <p:cNvPr id="15" name="TextBox 14">
            <a:extLst>
              <a:ext uri="{FF2B5EF4-FFF2-40B4-BE49-F238E27FC236}">
                <a16:creationId xmlns:a16="http://schemas.microsoft.com/office/drawing/2014/main" id="{2113C904-BA22-0246-B316-BD1DFC789991}"/>
              </a:ext>
            </a:extLst>
          </p:cNvPr>
          <p:cNvSpPr txBox="1"/>
          <p:nvPr/>
        </p:nvSpPr>
        <p:spPr>
          <a:xfrm>
            <a:off x="840637" y="3369030"/>
            <a:ext cx="2294546"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Automated and proactive workloads management</a:t>
            </a:r>
          </a:p>
        </p:txBody>
      </p:sp>
      <p:sp>
        <p:nvSpPr>
          <p:cNvPr id="16" name="TextBox 15">
            <a:extLst>
              <a:ext uri="{FF2B5EF4-FFF2-40B4-BE49-F238E27FC236}">
                <a16:creationId xmlns:a16="http://schemas.microsoft.com/office/drawing/2014/main" id="{CD59E2EC-48C9-EA4D-9711-EC71F338DDC9}"/>
              </a:ext>
            </a:extLst>
          </p:cNvPr>
          <p:cNvSpPr txBox="1"/>
          <p:nvPr/>
        </p:nvSpPr>
        <p:spPr>
          <a:xfrm>
            <a:off x="840637" y="4421949"/>
            <a:ext cx="2294546" cy="184618"/>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Deeper root cause analysis</a:t>
            </a:r>
          </a:p>
        </p:txBody>
      </p:sp>
      <p:sp>
        <p:nvSpPr>
          <p:cNvPr id="17" name="TextBox 16">
            <a:extLst>
              <a:ext uri="{FF2B5EF4-FFF2-40B4-BE49-F238E27FC236}">
                <a16:creationId xmlns:a16="http://schemas.microsoft.com/office/drawing/2014/main" id="{C8132476-0D60-C547-B553-D39D570BC531}"/>
              </a:ext>
            </a:extLst>
          </p:cNvPr>
          <p:cNvSpPr txBox="1"/>
          <p:nvPr/>
        </p:nvSpPr>
        <p:spPr>
          <a:xfrm>
            <a:off x="840637" y="4917534"/>
            <a:ext cx="2294546"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Wider collaboration for hybrid cloud management</a:t>
            </a:r>
          </a:p>
        </p:txBody>
      </p:sp>
      <p:sp>
        <p:nvSpPr>
          <p:cNvPr id="18" name="TextBox 17">
            <a:extLst>
              <a:ext uri="{FF2B5EF4-FFF2-40B4-BE49-F238E27FC236}">
                <a16:creationId xmlns:a16="http://schemas.microsoft.com/office/drawing/2014/main" id="{0BC07D5E-6B97-554A-8974-34502B19C888}"/>
              </a:ext>
            </a:extLst>
          </p:cNvPr>
          <p:cNvSpPr txBox="1"/>
          <p:nvPr/>
        </p:nvSpPr>
        <p:spPr>
          <a:xfrm>
            <a:off x="840637" y="5527464"/>
            <a:ext cx="2294546"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Full stack resource dependency mapping</a:t>
            </a:r>
          </a:p>
        </p:txBody>
      </p:sp>
      <p:pic>
        <p:nvPicPr>
          <p:cNvPr id="85" name="Graphic 84">
            <a:extLst>
              <a:ext uri="{FF2B5EF4-FFF2-40B4-BE49-F238E27FC236}">
                <a16:creationId xmlns:a16="http://schemas.microsoft.com/office/drawing/2014/main" id="{5721A673-97D4-944A-A684-A9838ACAD9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067" y="1993775"/>
            <a:ext cx="463136" cy="425787"/>
          </a:xfrm>
          <a:prstGeom prst="rect">
            <a:avLst/>
          </a:prstGeom>
        </p:spPr>
      </p:pic>
      <p:pic>
        <p:nvPicPr>
          <p:cNvPr id="86" name="Graphic 85">
            <a:extLst>
              <a:ext uri="{FF2B5EF4-FFF2-40B4-BE49-F238E27FC236}">
                <a16:creationId xmlns:a16="http://schemas.microsoft.com/office/drawing/2014/main" id="{F78D884C-8F52-3943-9E34-D231B8980F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131" y="2674441"/>
            <a:ext cx="496071" cy="464066"/>
          </a:xfrm>
          <a:prstGeom prst="rect">
            <a:avLst/>
          </a:prstGeom>
        </p:spPr>
      </p:pic>
      <p:pic>
        <p:nvPicPr>
          <p:cNvPr id="87" name="Graphic 86">
            <a:extLst>
              <a:ext uri="{FF2B5EF4-FFF2-40B4-BE49-F238E27FC236}">
                <a16:creationId xmlns:a16="http://schemas.microsoft.com/office/drawing/2014/main" id="{38DF57BE-47C8-1048-AC8B-ACA03003C1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321" y="3319154"/>
            <a:ext cx="437517" cy="433931"/>
          </a:xfrm>
          <a:prstGeom prst="rect">
            <a:avLst/>
          </a:prstGeom>
        </p:spPr>
      </p:pic>
      <p:pic>
        <p:nvPicPr>
          <p:cNvPr id="89" name="Graphic 88">
            <a:extLst>
              <a:ext uri="{FF2B5EF4-FFF2-40B4-BE49-F238E27FC236}">
                <a16:creationId xmlns:a16="http://schemas.microsoft.com/office/drawing/2014/main" id="{ADC4FD94-2234-2040-A4BF-85139C50FC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028" y="4868227"/>
            <a:ext cx="496070" cy="436061"/>
          </a:xfrm>
          <a:prstGeom prst="rect">
            <a:avLst/>
          </a:prstGeom>
        </p:spPr>
      </p:pic>
      <p:pic>
        <p:nvPicPr>
          <p:cNvPr id="90" name="Graphic 89">
            <a:extLst>
              <a:ext uri="{FF2B5EF4-FFF2-40B4-BE49-F238E27FC236}">
                <a16:creationId xmlns:a16="http://schemas.microsoft.com/office/drawing/2014/main" id="{A58F0299-A9E8-9042-8F3C-447CD070D4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5962" y="5474736"/>
            <a:ext cx="470523" cy="462810"/>
          </a:xfrm>
          <a:prstGeom prst="rect">
            <a:avLst/>
          </a:prstGeom>
        </p:spPr>
      </p:pic>
      <p:pic>
        <p:nvPicPr>
          <p:cNvPr id="65" name="Graphic 64">
            <a:extLst>
              <a:ext uri="{FF2B5EF4-FFF2-40B4-BE49-F238E27FC236}">
                <a16:creationId xmlns:a16="http://schemas.microsoft.com/office/drawing/2014/main" id="{44A03D1D-0F91-7B40-83E1-7FE6583547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964" y="4299660"/>
            <a:ext cx="476067" cy="460065"/>
          </a:xfrm>
          <a:prstGeom prst="rect">
            <a:avLst/>
          </a:prstGeom>
        </p:spPr>
      </p:pic>
      <p:grpSp>
        <p:nvGrpSpPr>
          <p:cNvPr id="23" name="Group 22">
            <a:extLst>
              <a:ext uri="{FF2B5EF4-FFF2-40B4-BE49-F238E27FC236}">
                <a16:creationId xmlns:a16="http://schemas.microsoft.com/office/drawing/2014/main" id="{BE13EF64-FC03-5D49-9FD2-15B2C1ED1BE4}"/>
              </a:ext>
            </a:extLst>
          </p:cNvPr>
          <p:cNvGrpSpPr/>
          <p:nvPr/>
        </p:nvGrpSpPr>
        <p:grpSpPr>
          <a:xfrm>
            <a:off x="3875616" y="1582772"/>
            <a:ext cx="8144405" cy="4608850"/>
            <a:chOff x="3653328" y="1570558"/>
            <a:chExt cx="8146526" cy="4610051"/>
          </a:xfrm>
        </p:grpSpPr>
        <p:pic>
          <p:nvPicPr>
            <p:cNvPr id="7" name="Picture 8" descr="A picture containing indoor, table, computer, sitting&#10;&#10;Description automatically generated">
              <a:extLst>
                <a:ext uri="{FF2B5EF4-FFF2-40B4-BE49-F238E27FC236}">
                  <a16:creationId xmlns:a16="http://schemas.microsoft.com/office/drawing/2014/main" id="{00569444-2A92-4012-B868-E34AE7012FA0}"/>
                </a:ext>
              </a:extLst>
            </p:cNvPr>
            <p:cNvPicPr>
              <a:picLocks noChangeAspect="1"/>
            </p:cNvPicPr>
            <p:nvPr/>
          </p:nvPicPr>
          <p:blipFill>
            <a:blip r:embed="rId15"/>
            <a:stretch>
              <a:fillRect/>
            </a:stretch>
          </p:blipFill>
          <p:spPr>
            <a:xfrm>
              <a:off x="3653328" y="1570558"/>
              <a:ext cx="8048330" cy="4610051"/>
            </a:xfrm>
            <a:prstGeom prst="rect">
              <a:avLst/>
            </a:prstGeom>
          </p:spPr>
        </p:pic>
        <p:sp>
          <p:nvSpPr>
            <p:cNvPr id="9" name="TextBox 8">
              <a:extLst>
                <a:ext uri="{FF2B5EF4-FFF2-40B4-BE49-F238E27FC236}">
                  <a16:creationId xmlns:a16="http://schemas.microsoft.com/office/drawing/2014/main" id="{BEDDFC0E-B39F-4B33-9D4A-CDD593D4F38A}"/>
                </a:ext>
              </a:extLst>
            </p:cNvPr>
            <p:cNvSpPr txBox="1"/>
            <p:nvPr/>
          </p:nvSpPr>
          <p:spPr>
            <a:xfrm>
              <a:off x="9815661" y="2741591"/>
              <a:ext cx="77300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Storage Volume</a:t>
              </a:r>
            </a:p>
          </p:txBody>
        </p:sp>
        <p:cxnSp>
          <p:nvCxnSpPr>
            <p:cNvPr id="10" name="Straight Arrow Connector 9">
              <a:extLst>
                <a:ext uri="{FF2B5EF4-FFF2-40B4-BE49-F238E27FC236}">
                  <a16:creationId xmlns:a16="http://schemas.microsoft.com/office/drawing/2014/main" id="{9F018709-06E0-48B9-9912-248C218FE742}"/>
                </a:ext>
              </a:extLst>
            </p:cNvPr>
            <p:cNvCxnSpPr>
              <a:cxnSpLocks/>
            </p:cNvCxnSpPr>
            <p:nvPr/>
          </p:nvCxnSpPr>
          <p:spPr bwMode="gray">
            <a:xfrm>
              <a:off x="8237693" y="3947063"/>
              <a:ext cx="0" cy="489853"/>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90D2BAB-5C19-442A-A88E-640635D29233}"/>
                </a:ext>
              </a:extLst>
            </p:cNvPr>
            <p:cNvCxnSpPr/>
            <p:nvPr/>
          </p:nvCxnSpPr>
          <p:spPr bwMode="gray">
            <a:xfrm>
              <a:off x="10176190" y="2981473"/>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963836C-6F85-43DB-A279-BCCD48652D01}"/>
                </a:ext>
              </a:extLst>
            </p:cNvPr>
            <p:cNvSpPr txBox="1"/>
            <p:nvPr/>
          </p:nvSpPr>
          <p:spPr>
            <a:xfrm>
              <a:off x="9003160" y="2842756"/>
              <a:ext cx="773007" cy="12311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4"/>
                  </a:solidFill>
                </a:rPr>
                <a:t>Datastore</a:t>
              </a:r>
            </a:p>
          </p:txBody>
        </p:sp>
        <p:sp>
          <p:nvSpPr>
            <p:cNvPr id="47" name="TextBox 46">
              <a:extLst>
                <a:ext uri="{FF2B5EF4-FFF2-40B4-BE49-F238E27FC236}">
                  <a16:creationId xmlns:a16="http://schemas.microsoft.com/office/drawing/2014/main" id="{6C3ABC4A-51BF-4468-B8F1-2EACADFE5FAD}"/>
                </a:ext>
              </a:extLst>
            </p:cNvPr>
            <p:cNvSpPr txBox="1"/>
            <p:nvPr/>
          </p:nvSpPr>
          <p:spPr>
            <a:xfrm>
              <a:off x="8125431" y="3829689"/>
              <a:ext cx="220966" cy="12311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Aft>
                  <a:spcPts val="600"/>
                </a:spcAft>
              </a:pPr>
              <a:r>
                <a:rPr lang="en-US" sz="800">
                  <a:solidFill>
                    <a:schemeClr val="accent4"/>
                  </a:solidFill>
                </a:rPr>
                <a:t>VM</a:t>
              </a:r>
            </a:p>
          </p:txBody>
        </p:sp>
        <p:cxnSp>
          <p:nvCxnSpPr>
            <p:cNvPr id="48" name="Straight Arrow Connector 47">
              <a:extLst>
                <a:ext uri="{FF2B5EF4-FFF2-40B4-BE49-F238E27FC236}">
                  <a16:creationId xmlns:a16="http://schemas.microsoft.com/office/drawing/2014/main" id="{85691CB1-FFAC-4EF8-96A8-08F57A94A52D}"/>
                </a:ext>
              </a:extLst>
            </p:cNvPr>
            <p:cNvCxnSpPr>
              <a:cxnSpLocks/>
            </p:cNvCxnSpPr>
            <p:nvPr/>
          </p:nvCxnSpPr>
          <p:spPr bwMode="gray">
            <a:xfrm>
              <a:off x="9205942" y="2981472"/>
              <a:ext cx="4787" cy="355971"/>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6E1545-0971-4092-9246-93EFBFD276EA}"/>
                </a:ext>
              </a:extLst>
            </p:cNvPr>
            <p:cNvCxnSpPr>
              <a:cxnSpLocks/>
            </p:cNvCxnSpPr>
            <p:nvPr/>
          </p:nvCxnSpPr>
          <p:spPr bwMode="gray">
            <a:xfrm flipH="1" flipV="1">
              <a:off x="7217752" y="3456657"/>
              <a:ext cx="7759" cy="302848"/>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1422795-66E8-4156-B4A3-2C0CE231D662}"/>
                </a:ext>
              </a:extLst>
            </p:cNvPr>
            <p:cNvSpPr txBox="1"/>
            <p:nvPr/>
          </p:nvSpPr>
          <p:spPr>
            <a:xfrm>
              <a:off x="7028812" y="3765102"/>
              <a:ext cx="509532" cy="12311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err="1">
                  <a:solidFill>
                    <a:schemeClr val="accent4"/>
                  </a:solidFill>
                </a:rPr>
                <a:t>ESXi</a:t>
              </a:r>
              <a:r>
                <a:rPr lang="en-US" sz="800">
                  <a:solidFill>
                    <a:schemeClr val="accent4"/>
                  </a:solidFill>
                </a:rPr>
                <a:t> Host</a:t>
              </a:r>
            </a:p>
          </p:txBody>
        </p:sp>
        <p:sp>
          <p:nvSpPr>
            <p:cNvPr id="51" name="TextBox 50">
              <a:extLst>
                <a:ext uri="{FF2B5EF4-FFF2-40B4-BE49-F238E27FC236}">
                  <a16:creationId xmlns:a16="http://schemas.microsoft.com/office/drawing/2014/main" id="{4052898D-9853-423F-A1FC-00EE4CD80A3E}"/>
                </a:ext>
              </a:extLst>
            </p:cNvPr>
            <p:cNvSpPr txBox="1"/>
            <p:nvPr/>
          </p:nvSpPr>
          <p:spPr>
            <a:xfrm>
              <a:off x="11024989" y="4373727"/>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Database</a:t>
              </a:r>
            </a:p>
          </p:txBody>
        </p:sp>
        <p:sp>
          <p:nvSpPr>
            <p:cNvPr id="52" name="TextBox 51">
              <a:extLst>
                <a:ext uri="{FF2B5EF4-FFF2-40B4-BE49-F238E27FC236}">
                  <a16:creationId xmlns:a16="http://schemas.microsoft.com/office/drawing/2014/main" id="{4CEF4030-7AC0-4DAB-93FD-3A9A80FE0CC5}"/>
                </a:ext>
              </a:extLst>
            </p:cNvPr>
            <p:cNvSpPr txBox="1"/>
            <p:nvPr/>
          </p:nvSpPr>
          <p:spPr>
            <a:xfrm>
              <a:off x="8848219" y="3947063"/>
              <a:ext cx="92983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Database Instance</a:t>
              </a:r>
            </a:p>
          </p:txBody>
        </p:sp>
        <p:cxnSp>
          <p:nvCxnSpPr>
            <p:cNvPr id="53" name="Straight Arrow Connector 52">
              <a:extLst>
                <a:ext uri="{FF2B5EF4-FFF2-40B4-BE49-F238E27FC236}">
                  <a16:creationId xmlns:a16="http://schemas.microsoft.com/office/drawing/2014/main" id="{80DC784E-36CA-4BF6-9A14-BD5A9A8D3199}"/>
                </a:ext>
              </a:extLst>
            </p:cNvPr>
            <p:cNvCxnSpPr>
              <a:cxnSpLocks/>
            </p:cNvCxnSpPr>
            <p:nvPr/>
          </p:nvCxnSpPr>
          <p:spPr bwMode="gray">
            <a:xfrm>
              <a:off x="9220389" y="4066955"/>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D6ED141-9724-4D14-9D1F-BEC7EF200F5C}"/>
                </a:ext>
              </a:extLst>
            </p:cNvPr>
            <p:cNvCxnSpPr>
              <a:cxnSpLocks/>
            </p:cNvCxnSpPr>
            <p:nvPr/>
          </p:nvCxnSpPr>
          <p:spPr bwMode="gray">
            <a:xfrm flipH="1" flipV="1">
              <a:off x="10567671" y="4422926"/>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5CDB9E0-6696-4481-9F52-1CDCB0DE7DE3}"/>
                </a:ext>
              </a:extLst>
            </p:cNvPr>
            <p:cNvSpPr txBox="1"/>
            <p:nvPr/>
          </p:nvSpPr>
          <p:spPr>
            <a:xfrm>
              <a:off x="5918605" y="2713030"/>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Compute Blade</a:t>
              </a:r>
            </a:p>
          </p:txBody>
        </p:sp>
        <p:sp>
          <p:nvSpPr>
            <p:cNvPr id="56" name="TextBox 55">
              <a:extLst>
                <a:ext uri="{FF2B5EF4-FFF2-40B4-BE49-F238E27FC236}">
                  <a16:creationId xmlns:a16="http://schemas.microsoft.com/office/drawing/2014/main" id="{5B89DF19-8AD0-4253-AE5A-380C16A98D0D}"/>
                </a:ext>
              </a:extLst>
            </p:cNvPr>
            <p:cNvSpPr txBox="1"/>
            <p:nvPr/>
          </p:nvSpPr>
          <p:spPr>
            <a:xfrm>
              <a:off x="8848219" y="5176859"/>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Network Switch</a:t>
              </a:r>
            </a:p>
          </p:txBody>
        </p:sp>
        <p:cxnSp>
          <p:nvCxnSpPr>
            <p:cNvPr id="57" name="Straight Arrow Connector 56">
              <a:extLst>
                <a:ext uri="{FF2B5EF4-FFF2-40B4-BE49-F238E27FC236}">
                  <a16:creationId xmlns:a16="http://schemas.microsoft.com/office/drawing/2014/main" id="{A3ABC451-A430-46BB-AF7F-16FC7AC3F1FA}"/>
                </a:ext>
              </a:extLst>
            </p:cNvPr>
            <p:cNvCxnSpPr>
              <a:cxnSpLocks/>
            </p:cNvCxnSpPr>
            <p:nvPr/>
          </p:nvCxnSpPr>
          <p:spPr bwMode="gray">
            <a:xfrm>
              <a:off x="9234839" y="5303025"/>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1FC3A3F-68F0-4DE1-A80C-AB97AB0A6EB3}"/>
                </a:ext>
              </a:extLst>
            </p:cNvPr>
            <p:cNvCxnSpPr>
              <a:cxnSpLocks/>
            </p:cNvCxnSpPr>
            <p:nvPr/>
          </p:nvCxnSpPr>
          <p:spPr bwMode="gray">
            <a:xfrm flipH="1" flipV="1">
              <a:off x="10588668" y="5746839"/>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ED02B77-67F4-42FE-9499-F6E4DE63CA80}"/>
                </a:ext>
              </a:extLst>
            </p:cNvPr>
            <p:cNvSpPr txBox="1"/>
            <p:nvPr/>
          </p:nvSpPr>
          <p:spPr>
            <a:xfrm>
              <a:off x="11026847" y="5710189"/>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Network Ports</a:t>
              </a:r>
            </a:p>
          </p:txBody>
        </p:sp>
        <p:cxnSp>
          <p:nvCxnSpPr>
            <p:cNvPr id="60" name="Straight Arrow Connector 59">
              <a:extLst>
                <a:ext uri="{FF2B5EF4-FFF2-40B4-BE49-F238E27FC236}">
                  <a16:creationId xmlns:a16="http://schemas.microsoft.com/office/drawing/2014/main" id="{2E68917B-78F3-40CD-9ABE-C49D19259773}"/>
                </a:ext>
              </a:extLst>
            </p:cNvPr>
            <p:cNvCxnSpPr>
              <a:cxnSpLocks/>
            </p:cNvCxnSpPr>
            <p:nvPr/>
          </p:nvCxnSpPr>
          <p:spPr bwMode="gray">
            <a:xfrm>
              <a:off x="6196707" y="2830884"/>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1D4370F-A627-431F-ADC4-2E63BADF6E32}"/>
                </a:ext>
              </a:extLst>
            </p:cNvPr>
            <p:cNvSpPr txBox="1"/>
            <p:nvPr/>
          </p:nvSpPr>
          <p:spPr>
            <a:xfrm>
              <a:off x="6039006" y="2441188"/>
              <a:ext cx="89219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Compute Chassis</a:t>
              </a:r>
            </a:p>
          </p:txBody>
        </p:sp>
        <p:cxnSp>
          <p:nvCxnSpPr>
            <p:cNvPr id="62" name="Straight Arrow Connector 61">
              <a:extLst>
                <a:ext uri="{FF2B5EF4-FFF2-40B4-BE49-F238E27FC236}">
                  <a16:creationId xmlns:a16="http://schemas.microsoft.com/office/drawing/2014/main" id="{F85983DF-8B39-4684-B59E-3934BB33C3F3}"/>
                </a:ext>
              </a:extLst>
            </p:cNvPr>
            <p:cNvCxnSpPr>
              <a:cxnSpLocks/>
            </p:cNvCxnSpPr>
            <p:nvPr/>
          </p:nvCxnSpPr>
          <p:spPr bwMode="gray">
            <a:xfrm flipH="1" flipV="1">
              <a:off x="5588929" y="2496662"/>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4377460-8413-4F2C-896B-8BDDE8092EFB}"/>
                </a:ext>
              </a:extLst>
            </p:cNvPr>
            <p:cNvSpPr txBox="1"/>
            <p:nvPr/>
          </p:nvSpPr>
          <p:spPr>
            <a:xfrm>
              <a:off x="5991899" y="3536147"/>
              <a:ext cx="89219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Compute Network</a:t>
              </a:r>
            </a:p>
          </p:txBody>
        </p:sp>
        <p:cxnSp>
          <p:nvCxnSpPr>
            <p:cNvPr id="64" name="Straight Arrow Connector 63">
              <a:extLst>
                <a:ext uri="{FF2B5EF4-FFF2-40B4-BE49-F238E27FC236}">
                  <a16:creationId xmlns:a16="http://schemas.microsoft.com/office/drawing/2014/main" id="{EEB1250E-0002-4624-9F1B-F6EC89266785}"/>
                </a:ext>
              </a:extLst>
            </p:cNvPr>
            <p:cNvCxnSpPr>
              <a:cxnSpLocks/>
            </p:cNvCxnSpPr>
            <p:nvPr/>
          </p:nvCxnSpPr>
          <p:spPr bwMode="gray">
            <a:xfrm flipH="1" flipV="1">
              <a:off x="5563836" y="3607243"/>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03386EB-0912-4DD9-9922-82CDC07B698D}"/>
                </a:ext>
              </a:extLst>
            </p:cNvPr>
            <p:cNvSpPr txBox="1"/>
            <p:nvPr/>
          </p:nvSpPr>
          <p:spPr>
            <a:xfrm>
              <a:off x="10857883" y="4737646"/>
              <a:ext cx="77300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Database Queries</a:t>
              </a:r>
            </a:p>
          </p:txBody>
        </p:sp>
        <p:cxnSp>
          <p:nvCxnSpPr>
            <p:cNvPr id="11" name="Straight Arrow Connector 65">
              <a:extLst>
                <a:ext uri="{FF2B5EF4-FFF2-40B4-BE49-F238E27FC236}">
                  <a16:creationId xmlns:a16="http://schemas.microsoft.com/office/drawing/2014/main" id="{32BA2DAE-D493-409A-A018-81A9778660E3}"/>
                </a:ext>
              </a:extLst>
            </p:cNvPr>
            <p:cNvCxnSpPr>
              <a:cxnSpLocks/>
            </p:cNvCxnSpPr>
            <p:nvPr/>
          </p:nvCxnSpPr>
          <p:spPr bwMode="gray">
            <a:xfrm flipH="1">
              <a:off x="10588698" y="4793119"/>
              <a:ext cx="269185" cy="0"/>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942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Compliance</a:t>
            </a:r>
          </a:p>
        </p:txBody>
      </p:sp>
      <p:pic>
        <p:nvPicPr>
          <p:cNvPr id="3" name="Picture 2">
            <a:extLst>
              <a:ext uri="{FF2B5EF4-FFF2-40B4-BE49-F238E27FC236}">
                <a16:creationId xmlns:a16="http://schemas.microsoft.com/office/drawing/2014/main" id="{3749C17D-48D9-E118-1BAC-F9AE11B75FEB}"/>
              </a:ext>
            </a:extLst>
          </p:cNvPr>
          <p:cNvPicPr>
            <a:picLocks noChangeAspect="1"/>
          </p:cNvPicPr>
          <p:nvPr/>
        </p:nvPicPr>
        <p:blipFill>
          <a:blip r:embed="rId2"/>
          <a:stretch>
            <a:fillRect/>
          </a:stretch>
        </p:blipFill>
        <p:spPr>
          <a:xfrm>
            <a:off x="3301742" y="2168154"/>
            <a:ext cx="8679324" cy="4397073"/>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1EDADBF5-A41E-EB75-E785-B4BDC3004700}"/>
              </a:ext>
            </a:extLst>
          </p:cNvPr>
          <p:cNvPicPr>
            <a:picLocks noChangeAspect="1"/>
          </p:cNvPicPr>
          <p:nvPr/>
        </p:nvPicPr>
        <p:blipFill>
          <a:blip r:embed="rId3"/>
          <a:stretch>
            <a:fillRect/>
          </a:stretch>
        </p:blipFill>
        <p:spPr>
          <a:xfrm>
            <a:off x="8516470" y="4229573"/>
            <a:ext cx="3299047" cy="1660899"/>
          </a:xfrm>
          <a:prstGeom prst="rect">
            <a:avLst/>
          </a:prstGeom>
          <a:ln w="38100">
            <a:solidFill>
              <a:schemeClr val="accent4"/>
            </a:solidFill>
          </a:ln>
        </p:spPr>
      </p:pic>
    </p:spTree>
    <p:extLst>
      <p:ext uri="{BB962C8B-B14F-4D97-AF65-F5344CB8AC3E}">
        <p14:creationId xmlns:p14="http://schemas.microsoft.com/office/powerpoint/2010/main" val="8993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0A918F-9F3A-4F6F-A072-E245AFABA006}"/>
              </a:ext>
            </a:extLst>
          </p:cNvPr>
          <p:cNvSpPr>
            <a:spLocks noGrp="1"/>
          </p:cNvSpPr>
          <p:nvPr>
            <p:ph type="title"/>
          </p:nvPr>
        </p:nvSpPr>
        <p:spPr>
          <a:xfrm>
            <a:off x="579809" y="285426"/>
            <a:ext cx="11001004" cy="381000"/>
          </a:xfrm>
        </p:spPr>
        <p:txBody>
          <a:bodyPr wrap="none" anchor="b">
            <a:normAutofit fontScale="90000"/>
          </a:bodyPr>
          <a:lstStyle/>
          <a:p>
            <a:r>
              <a:rPr lang="en-US" sz="2800" dirty="0"/>
              <a:t>VMware SDDC and Private Cloud Benchmarks</a:t>
            </a:r>
            <a:endParaRPr lang="nb-NO" sz="2600" dirty="0"/>
          </a:p>
        </p:txBody>
      </p:sp>
      <p:sp>
        <p:nvSpPr>
          <p:cNvPr id="16" name="Subtitle 2">
            <a:extLst>
              <a:ext uri="{FF2B5EF4-FFF2-40B4-BE49-F238E27FC236}">
                <a16:creationId xmlns:a16="http://schemas.microsoft.com/office/drawing/2014/main" id="{EE0D8737-6F97-7214-72BD-86660F38B39E}"/>
              </a:ext>
            </a:extLst>
          </p:cNvPr>
          <p:cNvSpPr>
            <a:spLocks noGrp="1"/>
          </p:cNvSpPr>
          <p:nvPr>
            <p:ph type="subTitle" idx="10"/>
          </p:nvPr>
        </p:nvSpPr>
        <p:spPr>
          <a:xfrm>
            <a:off x="592866" y="684505"/>
            <a:ext cx="10962687" cy="247743"/>
          </a:xfrm>
        </p:spPr>
        <p:txBody>
          <a:bodyPr/>
          <a:lstStyle/>
          <a:p>
            <a:pPr marL="0" indent="0">
              <a:lnSpc>
                <a:spcPct val="90000"/>
              </a:lnSpc>
              <a:spcAft>
                <a:spcPts val="600"/>
              </a:spcAft>
              <a:buNone/>
            </a:pPr>
            <a:r>
              <a:rPr lang="en-US" sz="1800" dirty="0"/>
              <a:t>Measured against a set of standard rules, regulatory best practices, or custom alert definitions</a:t>
            </a:r>
            <a:endParaRPr lang="nb-NO" sz="1800" dirty="0"/>
          </a:p>
        </p:txBody>
      </p:sp>
      <p:sp>
        <p:nvSpPr>
          <p:cNvPr id="18" name="Text Placeholder 3">
            <a:extLst>
              <a:ext uri="{FF2B5EF4-FFF2-40B4-BE49-F238E27FC236}">
                <a16:creationId xmlns:a16="http://schemas.microsoft.com/office/drawing/2014/main" id="{6BDF8309-204B-1F8C-FB19-09F34D722987}"/>
              </a:ext>
            </a:extLst>
          </p:cNvPr>
          <p:cNvSpPr>
            <a:spLocks noGrp="1"/>
          </p:cNvSpPr>
          <p:nvPr>
            <p:ph type="body" sz="quarter" idx="20"/>
          </p:nvPr>
        </p:nvSpPr>
        <p:spPr>
          <a:xfrm>
            <a:off x="0" y="1644788"/>
            <a:ext cx="2894013" cy="4708387"/>
          </a:xfrm>
        </p:spPr>
        <p:txBody>
          <a:bodyPr/>
          <a:lstStyle/>
          <a:p>
            <a:pPr marL="285750" indent="-285750">
              <a:buFont typeface="Wingdings" panose="05000000000000000000" pitchFamily="2" charset="2"/>
              <a:buChar char="q"/>
            </a:pPr>
            <a:r>
              <a:rPr lang="en-US" dirty="0"/>
              <a:t>vSphere Security Configuration Guide</a:t>
            </a:r>
          </a:p>
          <a:p>
            <a:pPr marL="285750" indent="-285750">
              <a:buFont typeface="Wingdings" panose="05000000000000000000" pitchFamily="2" charset="2"/>
              <a:buChar char="q"/>
            </a:pPr>
            <a:r>
              <a:rPr lang="en-US" dirty="0" err="1"/>
              <a:t>vSAN</a:t>
            </a:r>
            <a:r>
              <a:rPr lang="en-US" dirty="0"/>
              <a:t> Security Configuration Guide</a:t>
            </a:r>
          </a:p>
          <a:p>
            <a:pPr marL="285750" indent="-285750">
              <a:buFont typeface="Wingdings" panose="05000000000000000000" pitchFamily="2" charset="2"/>
              <a:buChar char="q"/>
            </a:pPr>
            <a:r>
              <a:rPr lang="en-US" dirty="0"/>
              <a:t>NSX-T Security Configuration Guide</a:t>
            </a:r>
          </a:p>
        </p:txBody>
      </p:sp>
      <p:sp>
        <p:nvSpPr>
          <p:cNvPr id="2" name="Content Placeholder 1">
            <a:extLst>
              <a:ext uri="{FF2B5EF4-FFF2-40B4-BE49-F238E27FC236}">
                <a16:creationId xmlns:a16="http://schemas.microsoft.com/office/drawing/2014/main" id="{D482E8A4-CF0F-5D10-7B39-FB206FB26E98}"/>
              </a:ext>
            </a:extLst>
          </p:cNvPr>
          <p:cNvSpPr>
            <a:spLocks noGrp="1"/>
          </p:cNvSpPr>
          <p:nvPr>
            <p:ph sz="quarter" idx="19"/>
          </p:nvPr>
        </p:nvSpPr>
        <p:spPr/>
        <p:txBody>
          <a:bodyPr/>
          <a:lstStyle/>
          <a:p>
            <a:endParaRPr lang="en-US" dirty="0"/>
          </a:p>
        </p:txBody>
      </p:sp>
      <p:pic>
        <p:nvPicPr>
          <p:cNvPr id="14" name="Picture 13">
            <a:extLst>
              <a:ext uri="{FF2B5EF4-FFF2-40B4-BE49-F238E27FC236}">
                <a16:creationId xmlns:a16="http://schemas.microsoft.com/office/drawing/2014/main" id="{4CE1E88B-758A-4065-BF97-92C1C0B93ECF}"/>
              </a:ext>
            </a:extLst>
          </p:cNvPr>
          <p:cNvPicPr>
            <a:picLocks noChangeAspect="1"/>
          </p:cNvPicPr>
          <p:nvPr/>
        </p:nvPicPr>
        <p:blipFill>
          <a:blip r:embed="rId3"/>
          <a:stretch>
            <a:fillRect/>
          </a:stretch>
        </p:blipFill>
        <p:spPr>
          <a:xfrm>
            <a:off x="3050768" y="1593906"/>
            <a:ext cx="4267200" cy="1819275"/>
          </a:xfrm>
          <a:prstGeom prst="rect">
            <a:avLst/>
          </a:prstGeom>
        </p:spPr>
      </p:pic>
      <p:pic>
        <p:nvPicPr>
          <p:cNvPr id="15" name="Picture 14">
            <a:extLst>
              <a:ext uri="{FF2B5EF4-FFF2-40B4-BE49-F238E27FC236}">
                <a16:creationId xmlns:a16="http://schemas.microsoft.com/office/drawing/2014/main" id="{E1D71B0D-C2E5-4191-8B68-6DF1614F1353}"/>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6607320" y="1142364"/>
            <a:ext cx="5490293" cy="380999"/>
          </a:xfrm>
          <a:prstGeom prst="rect">
            <a:avLst/>
          </a:prstGeom>
          <a:solidFill>
            <a:schemeClr val="accent1"/>
          </a:solidFill>
        </p:spPr>
      </p:pic>
      <p:pic>
        <p:nvPicPr>
          <p:cNvPr id="17" name="Picture 16">
            <a:extLst>
              <a:ext uri="{FF2B5EF4-FFF2-40B4-BE49-F238E27FC236}">
                <a16:creationId xmlns:a16="http://schemas.microsoft.com/office/drawing/2014/main" id="{C5F0DB2F-4775-4837-8816-299EBD4F6464}"/>
              </a:ext>
            </a:extLst>
          </p:cNvPr>
          <p:cNvPicPr>
            <a:picLocks noChangeAspect="1"/>
          </p:cNvPicPr>
          <p:nvPr/>
        </p:nvPicPr>
        <p:blipFill>
          <a:blip r:embed="rId6"/>
          <a:stretch>
            <a:fillRect/>
          </a:stretch>
        </p:blipFill>
        <p:spPr>
          <a:xfrm>
            <a:off x="3050768" y="3524993"/>
            <a:ext cx="4886325" cy="2933700"/>
          </a:xfrm>
          <a:prstGeom prst="rect">
            <a:avLst/>
          </a:prstGeom>
        </p:spPr>
      </p:pic>
      <p:pic>
        <p:nvPicPr>
          <p:cNvPr id="19" name="Picture 18">
            <a:extLst>
              <a:ext uri="{FF2B5EF4-FFF2-40B4-BE49-F238E27FC236}">
                <a16:creationId xmlns:a16="http://schemas.microsoft.com/office/drawing/2014/main" id="{862E351E-7DDE-4396-B8ED-79B21A0F2942}"/>
              </a:ext>
            </a:extLst>
          </p:cNvPr>
          <p:cNvPicPr>
            <a:picLocks noChangeAspect="1"/>
          </p:cNvPicPr>
          <p:nvPr/>
        </p:nvPicPr>
        <p:blipFill>
          <a:blip r:embed="rId7"/>
          <a:stretch>
            <a:fillRect/>
          </a:stretch>
        </p:blipFill>
        <p:spPr>
          <a:xfrm>
            <a:off x="8032616" y="2448742"/>
            <a:ext cx="4064997" cy="4072890"/>
          </a:xfrm>
          <a:prstGeom prst="rect">
            <a:avLst/>
          </a:prstGeom>
        </p:spPr>
      </p:pic>
      <p:cxnSp>
        <p:nvCxnSpPr>
          <p:cNvPr id="20" name="Straight Arrow Connector 19">
            <a:extLst>
              <a:ext uri="{FF2B5EF4-FFF2-40B4-BE49-F238E27FC236}">
                <a16:creationId xmlns:a16="http://schemas.microsoft.com/office/drawing/2014/main" id="{69E82637-DC7D-4819-976C-61C697C1BE15}"/>
              </a:ext>
            </a:extLst>
          </p:cNvPr>
          <p:cNvCxnSpPr>
            <a:cxnSpLocks/>
          </p:cNvCxnSpPr>
          <p:nvPr/>
        </p:nvCxnSpPr>
        <p:spPr bwMode="gray">
          <a:xfrm flipH="1">
            <a:off x="7317968" y="1523363"/>
            <a:ext cx="1869577" cy="3363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86614B2B-C933-490B-8D1F-A48BB5CE20DF}"/>
              </a:ext>
            </a:extLst>
          </p:cNvPr>
          <p:cNvSpPr txBox="1"/>
          <p:nvPr/>
        </p:nvSpPr>
        <p:spPr>
          <a:xfrm>
            <a:off x="10464756" y="1610097"/>
            <a:ext cx="1632857" cy="552152"/>
          </a:xfrm>
          <a:prstGeom prst="rect">
            <a:avLst/>
          </a:prstGeom>
          <a:solidFill>
            <a:schemeClr val="accent1">
              <a:alpha val="16000"/>
            </a:schemeClr>
          </a:solidFill>
        </p:spPr>
        <p:txBody>
          <a:bodyPr wrap="square">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b-NO" sz="1100" b="0" i="0" u="none" strike="noStrike" kern="1200" cap="none" spc="0" normalizeH="0" baseline="0" noProof="0" dirty="0">
                <a:ln>
                  <a:noFill/>
                </a:ln>
                <a:solidFill>
                  <a:srgbClr val="717074"/>
                </a:solidFill>
                <a:effectLst/>
                <a:uLnTx/>
                <a:uFillTx/>
                <a:latin typeface="Metropolis"/>
                <a:ea typeface="+mn-ea"/>
                <a:cs typeface="+mn-cs"/>
              </a:rPr>
              <a:t>47 / 64 * 100 =73,4375%</a:t>
            </a:r>
          </a:p>
        </p:txBody>
      </p:sp>
    </p:spTree>
    <p:extLst>
      <p:ext uri="{BB962C8B-B14F-4D97-AF65-F5344CB8AC3E}">
        <p14:creationId xmlns:p14="http://schemas.microsoft.com/office/powerpoint/2010/main" val="412900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Challenges with Operations Management</a:t>
            </a:r>
          </a:p>
        </p:txBody>
      </p:sp>
      <p:sp>
        <p:nvSpPr>
          <p:cNvPr id="8" name="Subtitle 7">
            <a:extLst>
              <a:ext uri="{FF2B5EF4-FFF2-40B4-BE49-F238E27FC236}">
                <a16:creationId xmlns:a16="http://schemas.microsoft.com/office/drawing/2014/main" id="{BDC651BB-9AD8-4263-B67C-BDA646E3F3C5}"/>
              </a:ext>
            </a:extLst>
          </p:cNvPr>
          <p:cNvSpPr>
            <a:spLocks noGrp="1"/>
          </p:cNvSpPr>
          <p:nvPr>
            <p:ph type="subTitle" idx="10"/>
          </p:nvPr>
        </p:nvSpPr>
        <p:spPr/>
        <p:txBody>
          <a:bodyPr/>
          <a:lstStyle/>
          <a:p>
            <a:r>
              <a:rPr lang="en-US"/>
              <a:t>Includes optimizing processes and ensuring staff availability &amp; skills</a:t>
            </a:r>
          </a:p>
        </p:txBody>
      </p:sp>
      <p:sp>
        <p:nvSpPr>
          <p:cNvPr id="19" name="Text Placeholder 18">
            <a:extLst>
              <a:ext uri="{FF2B5EF4-FFF2-40B4-BE49-F238E27FC236}">
                <a16:creationId xmlns:a16="http://schemas.microsoft.com/office/drawing/2014/main" id="{A30BA126-2CC1-5410-0EA4-2183B88CA814}"/>
              </a:ext>
            </a:extLst>
          </p:cNvPr>
          <p:cNvSpPr>
            <a:spLocks noGrp="1"/>
          </p:cNvSpPr>
          <p:nvPr>
            <p:ph type="body" sz="quarter" idx="24"/>
          </p:nvPr>
        </p:nvSpPr>
        <p:spPr/>
        <p:txBody>
          <a:bodyPr/>
          <a:lstStyle/>
          <a:p>
            <a:r>
              <a:rPr lang="en-US" dirty="0"/>
              <a:t>Meet SLAs</a:t>
            </a:r>
          </a:p>
        </p:txBody>
      </p:sp>
      <p:sp>
        <p:nvSpPr>
          <p:cNvPr id="14" name="Text Placeholder 13">
            <a:extLst>
              <a:ext uri="{FF2B5EF4-FFF2-40B4-BE49-F238E27FC236}">
                <a16:creationId xmlns:a16="http://schemas.microsoft.com/office/drawing/2014/main" id="{73BC442C-C2B4-D2CA-39EE-04219FD0895E}"/>
              </a:ext>
            </a:extLst>
          </p:cNvPr>
          <p:cNvSpPr>
            <a:spLocks noGrp="1"/>
          </p:cNvSpPr>
          <p:nvPr>
            <p:ph type="body" sz="quarter" idx="19"/>
          </p:nvPr>
        </p:nvSpPr>
        <p:spPr>
          <a:xfrm>
            <a:off x="531535" y="4282873"/>
            <a:ext cx="1974695" cy="1458912"/>
          </a:xfrm>
        </p:spPr>
        <p:txBody>
          <a:bodyPr/>
          <a:lstStyle/>
          <a:p>
            <a:r>
              <a:rPr lang="en-US" dirty="0"/>
              <a:t>Deliver performance to meet business needs</a:t>
            </a:r>
          </a:p>
        </p:txBody>
      </p:sp>
      <p:sp>
        <p:nvSpPr>
          <p:cNvPr id="23" name="Text Placeholder 22">
            <a:extLst>
              <a:ext uri="{FF2B5EF4-FFF2-40B4-BE49-F238E27FC236}">
                <a16:creationId xmlns:a16="http://schemas.microsoft.com/office/drawing/2014/main" id="{268D72BB-FFBB-1CD6-CBD1-C79A0123F6DE}"/>
              </a:ext>
            </a:extLst>
          </p:cNvPr>
          <p:cNvSpPr>
            <a:spLocks noGrp="1"/>
          </p:cNvSpPr>
          <p:nvPr>
            <p:ph type="body" sz="quarter" idx="25"/>
          </p:nvPr>
        </p:nvSpPr>
        <p:spPr/>
        <p:txBody>
          <a:bodyPr/>
          <a:lstStyle/>
          <a:p>
            <a:r>
              <a:rPr lang="en-US" dirty="0"/>
              <a:t>Modernize</a:t>
            </a:r>
          </a:p>
        </p:txBody>
      </p:sp>
      <p:sp>
        <p:nvSpPr>
          <p:cNvPr id="15" name="Text Placeholder 14">
            <a:extLst>
              <a:ext uri="{FF2B5EF4-FFF2-40B4-BE49-F238E27FC236}">
                <a16:creationId xmlns:a16="http://schemas.microsoft.com/office/drawing/2014/main" id="{AD910B63-2097-1DE8-1382-2EA2B27B48E7}"/>
              </a:ext>
            </a:extLst>
          </p:cNvPr>
          <p:cNvSpPr>
            <a:spLocks noGrp="1"/>
          </p:cNvSpPr>
          <p:nvPr>
            <p:ph type="body" sz="quarter" idx="20"/>
          </p:nvPr>
        </p:nvSpPr>
        <p:spPr/>
        <p:txBody>
          <a:bodyPr/>
          <a:lstStyle/>
          <a:p>
            <a:r>
              <a:rPr lang="en-US" dirty="0"/>
              <a:t>Better use existing resources</a:t>
            </a:r>
          </a:p>
        </p:txBody>
      </p:sp>
      <p:sp>
        <p:nvSpPr>
          <p:cNvPr id="24" name="Text Placeholder 23">
            <a:extLst>
              <a:ext uri="{FF2B5EF4-FFF2-40B4-BE49-F238E27FC236}">
                <a16:creationId xmlns:a16="http://schemas.microsoft.com/office/drawing/2014/main" id="{D189C707-5840-1AD7-1D6D-D4D97C3D42B4}"/>
              </a:ext>
            </a:extLst>
          </p:cNvPr>
          <p:cNvSpPr>
            <a:spLocks noGrp="1"/>
          </p:cNvSpPr>
          <p:nvPr>
            <p:ph type="body" sz="quarter" idx="26"/>
          </p:nvPr>
        </p:nvSpPr>
        <p:spPr/>
        <p:txBody>
          <a:bodyPr/>
          <a:lstStyle/>
          <a:p>
            <a:r>
              <a:rPr lang="en-US" dirty="0"/>
              <a:t>Visibility</a:t>
            </a:r>
          </a:p>
        </p:txBody>
      </p:sp>
      <p:sp>
        <p:nvSpPr>
          <p:cNvPr id="16" name="Text Placeholder 15">
            <a:extLst>
              <a:ext uri="{FF2B5EF4-FFF2-40B4-BE49-F238E27FC236}">
                <a16:creationId xmlns:a16="http://schemas.microsoft.com/office/drawing/2014/main" id="{C3444731-D13F-4F44-12AD-9E73DD79A564}"/>
              </a:ext>
            </a:extLst>
          </p:cNvPr>
          <p:cNvSpPr>
            <a:spLocks noGrp="1"/>
          </p:cNvSpPr>
          <p:nvPr>
            <p:ph type="body" sz="quarter" idx="21"/>
          </p:nvPr>
        </p:nvSpPr>
        <p:spPr/>
        <p:txBody>
          <a:bodyPr/>
          <a:lstStyle/>
          <a:p>
            <a:r>
              <a:rPr lang="en-US" dirty="0"/>
              <a:t>Troubleshoot to make quick decisions</a:t>
            </a:r>
          </a:p>
        </p:txBody>
      </p:sp>
      <p:sp>
        <p:nvSpPr>
          <p:cNvPr id="32" name="Text Placeholder 31">
            <a:extLst>
              <a:ext uri="{FF2B5EF4-FFF2-40B4-BE49-F238E27FC236}">
                <a16:creationId xmlns:a16="http://schemas.microsoft.com/office/drawing/2014/main" id="{B52BE04E-8FE4-6D56-FB7B-264898D9B11D}"/>
              </a:ext>
            </a:extLst>
          </p:cNvPr>
          <p:cNvSpPr>
            <a:spLocks noGrp="1"/>
          </p:cNvSpPr>
          <p:nvPr>
            <p:ph type="body" sz="quarter" idx="27"/>
          </p:nvPr>
        </p:nvSpPr>
        <p:spPr/>
        <p:txBody>
          <a:bodyPr/>
          <a:lstStyle/>
          <a:p>
            <a:r>
              <a:rPr lang="en-US" dirty="0"/>
              <a:t>Manage Costs</a:t>
            </a:r>
          </a:p>
        </p:txBody>
      </p:sp>
      <p:sp>
        <p:nvSpPr>
          <p:cNvPr id="17" name="Text Placeholder 16">
            <a:extLst>
              <a:ext uri="{FF2B5EF4-FFF2-40B4-BE49-F238E27FC236}">
                <a16:creationId xmlns:a16="http://schemas.microsoft.com/office/drawing/2014/main" id="{E0759F87-3982-965B-DEAB-5D7DAE78B143}"/>
              </a:ext>
            </a:extLst>
          </p:cNvPr>
          <p:cNvSpPr>
            <a:spLocks noGrp="1"/>
          </p:cNvSpPr>
          <p:nvPr>
            <p:ph type="body" sz="quarter" idx="22"/>
          </p:nvPr>
        </p:nvSpPr>
        <p:spPr/>
        <p:txBody>
          <a:bodyPr/>
          <a:lstStyle/>
          <a:p>
            <a:r>
              <a:rPr lang="en-US" dirty="0"/>
              <a:t>Licensing, CAPEX, OPEX</a:t>
            </a:r>
          </a:p>
        </p:txBody>
      </p:sp>
      <p:sp>
        <p:nvSpPr>
          <p:cNvPr id="33" name="Text Placeholder 32">
            <a:extLst>
              <a:ext uri="{FF2B5EF4-FFF2-40B4-BE49-F238E27FC236}">
                <a16:creationId xmlns:a16="http://schemas.microsoft.com/office/drawing/2014/main" id="{7CFCE403-0FD4-099F-260D-4F989CED8317}"/>
              </a:ext>
            </a:extLst>
          </p:cNvPr>
          <p:cNvSpPr>
            <a:spLocks noGrp="1"/>
          </p:cNvSpPr>
          <p:nvPr>
            <p:ph type="body" sz="quarter" idx="28"/>
          </p:nvPr>
        </p:nvSpPr>
        <p:spPr/>
        <p:txBody>
          <a:bodyPr/>
          <a:lstStyle/>
          <a:p>
            <a:r>
              <a:rPr lang="en-US" dirty="0"/>
              <a:t>Manage Risk</a:t>
            </a:r>
          </a:p>
        </p:txBody>
      </p:sp>
      <p:sp>
        <p:nvSpPr>
          <p:cNvPr id="18" name="Text Placeholder 17">
            <a:extLst>
              <a:ext uri="{FF2B5EF4-FFF2-40B4-BE49-F238E27FC236}">
                <a16:creationId xmlns:a16="http://schemas.microsoft.com/office/drawing/2014/main" id="{874184CC-7650-90F5-9C76-864D3FDC169C}"/>
              </a:ext>
            </a:extLst>
          </p:cNvPr>
          <p:cNvSpPr>
            <a:spLocks noGrp="1"/>
          </p:cNvSpPr>
          <p:nvPr>
            <p:ph type="body" sz="quarter" idx="23"/>
          </p:nvPr>
        </p:nvSpPr>
        <p:spPr/>
        <p:txBody>
          <a:bodyPr/>
          <a:lstStyle/>
          <a:p>
            <a:r>
              <a:rPr lang="en-US" dirty="0"/>
              <a:t>Stay compliant and secure</a:t>
            </a:r>
          </a:p>
        </p:txBody>
      </p:sp>
    </p:spTree>
    <p:extLst>
      <p:ext uri="{BB962C8B-B14F-4D97-AF65-F5344CB8AC3E}">
        <p14:creationId xmlns:p14="http://schemas.microsoft.com/office/powerpoint/2010/main" val="13209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68570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7A4CCA-9A77-4DF3-8303-A9B2AD3D1E46}"/>
              </a:ext>
            </a:extLst>
          </p:cNvPr>
          <p:cNvSpPr>
            <a:spLocks noGrp="1"/>
          </p:cNvSpPr>
          <p:nvPr>
            <p:ph type="title"/>
          </p:nvPr>
        </p:nvSpPr>
        <p:spPr>
          <a:xfrm>
            <a:off x="579809" y="412751"/>
            <a:ext cx="11001004" cy="381000"/>
          </a:xfrm>
        </p:spPr>
        <p:txBody>
          <a:bodyPr/>
          <a:lstStyle/>
          <a:p>
            <a:r>
              <a:rPr lang="en-US"/>
              <a:t>Cloud Operating Model in Action </a:t>
            </a:r>
          </a:p>
        </p:txBody>
      </p:sp>
      <p:sp>
        <p:nvSpPr>
          <p:cNvPr id="92" name="Right Wing">
            <a:extLst>
              <a:ext uri="{FF2B5EF4-FFF2-40B4-BE49-F238E27FC236}">
                <a16:creationId xmlns:a16="http://schemas.microsoft.com/office/drawing/2014/main" id="{A950DC9A-1951-4D5C-8020-12516937DA11}"/>
              </a:ext>
              <a:ext uri="{C183D7F6-B498-43B3-948B-1728B52AA6E4}">
                <adec:decorative xmlns:adec="http://schemas.microsoft.com/office/drawing/2017/decorative" val="1"/>
              </a:ext>
            </a:extLst>
          </p:cNvPr>
          <p:cNvSpPr/>
          <p:nvPr/>
        </p:nvSpPr>
        <p:spPr>
          <a:xfrm>
            <a:off x="6563424" y="0"/>
            <a:ext cx="5625401"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90" name="Gradient-colored box">
            <a:extLst>
              <a:ext uri="{FF2B5EF4-FFF2-40B4-BE49-F238E27FC236}">
                <a16:creationId xmlns:a16="http://schemas.microsoft.com/office/drawing/2014/main" id="{2541CA55-9302-4702-90AD-1B95525CB0A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sp>
        <p:nvSpPr>
          <p:cNvPr id="91" name="page number">
            <a:extLst>
              <a:ext uri="{FF2B5EF4-FFF2-40B4-BE49-F238E27FC236}">
                <a16:creationId xmlns:a16="http://schemas.microsoft.com/office/drawing/2014/main" id="{3691F4C3-8927-45E1-B465-465D533FF18B}"/>
              </a:ext>
              <a:ext uri="{C183D7F6-B498-43B3-948B-1728B52AA6E4}">
                <adec:decorative xmlns:adec="http://schemas.microsoft.com/office/drawing/2017/decorative" val="1"/>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31</a:t>
            </a:fld>
            <a:endParaRPr lang="en-US"/>
          </a:p>
        </p:txBody>
      </p:sp>
      <p:sp>
        <p:nvSpPr>
          <p:cNvPr id="55" name="Outer Oval">
            <a:extLst>
              <a:ext uri="{FF2B5EF4-FFF2-40B4-BE49-F238E27FC236}">
                <a16:creationId xmlns:a16="http://schemas.microsoft.com/office/drawing/2014/main" id="{F1000198-2338-4A1E-B3A6-1051A89FD6DD}"/>
              </a:ext>
              <a:ext uri="{C183D7F6-B498-43B3-948B-1728B52AA6E4}">
                <adec:decorative xmlns:adec="http://schemas.microsoft.com/office/drawing/2017/decorative" val="1"/>
              </a:ext>
            </a:extLst>
          </p:cNvPr>
          <p:cNvSpPr/>
          <p:nvPr/>
        </p:nvSpPr>
        <p:spPr>
          <a:xfrm>
            <a:off x="3441152" y="1125676"/>
            <a:ext cx="5212720" cy="5212716"/>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sp>
        <p:nvSpPr>
          <p:cNvPr id="56" name="Outer Oval" descr="Circular Graphic with rings - inside circle shows Digital Transformation &amp; Business Strategy at the Core. Around that are three arrows that great a continuous flow between Financial Strategy, Application Strategy, and Cloud Strategy. Around that ring is a circle with arrows connecting People, Process and Technology in a cyclical way. The outer ring around the whole graphic is VMware Cloud Operating Model powered by VMware Cloud Management.">
            <a:extLst>
              <a:ext uri="{FF2B5EF4-FFF2-40B4-BE49-F238E27FC236}">
                <a16:creationId xmlns:a16="http://schemas.microsoft.com/office/drawing/2014/main" id="{CDBE9870-C821-4C78-8739-E270EC641C1B}"/>
              </a:ext>
              <a:ext uri="{C183D7F6-B498-43B3-948B-1728B52AA6E4}">
                <adec:decorative xmlns:adec="http://schemas.microsoft.com/office/drawing/2017/decorative" val="0"/>
              </a:ext>
            </a:extLst>
          </p:cNvPr>
          <p:cNvSpPr/>
          <p:nvPr/>
        </p:nvSpPr>
        <p:spPr>
          <a:xfrm>
            <a:off x="3627935" y="1320602"/>
            <a:ext cx="4859656" cy="4859652"/>
          </a:xfrm>
          <a:prstGeom prst="ellipse">
            <a:avLst/>
          </a:prstGeom>
          <a:solidFill>
            <a:srgbClr val="F4F8FA"/>
          </a:solidFill>
          <a:ln w="25400">
            <a:solidFill>
              <a:schemeClr val="accent2">
                <a:alpha val="2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grpSp>
        <p:nvGrpSpPr>
          <p:cNvPr id="58" name="Group 57">
            <a:extLst>
              <a:ext uri="{FF2B5EF4-FFF2-40B4-BE49-F238E27FC236}">
                <a16:creationId xmlns:a16="http://schemas.microsoft.com/office/drawing/2014/main" id="{C4A8EA9D-13E7-4B79-AC09-50AFC9BC2D09}"/>
              </a:ext>
              <a:ext uri="{C183D7F6-B498-43B3-948B-1728B52AA6E4}">
                <adec:decorative xmlns:adec="http://schemas.microsoft.com/office/drawing/2017/decorative" val="1"/>
              </a:ext>
            </a:extLst>
          </p:cNvPr>
          <p:cNvGrpSpPr/>
          <p:nvPr/>
        </p:nvGrpSpPr>
        <p:grpSpPr>
          <a:xfrm>
            <a:off x="3709217" y="967297"/>
            <a:ext cx="4697094" cy="5016006"/>
            <a:chOff x="3650496" y="865360"/>
            <a:chExt cx="4627230" cy="4941404"/>
          </a:xfrm>
        </p:grpSpPr>
        <p:sp>
          <p:nvSpPr>
            <p:cNvPr id="59" name="TextBox 58">
              <a:extLst>
                <a:ext uri="{FF2B5EF4-FFF2-40B4-BE49-F238E27FC236}">
                  <a16:creationId xmlns:a16="http://schemas.microsoft.com/office/drawing/2014/main" id="{F5303CB7-8742-479F-B1C3-8CD4710C53E8}"/>
                </a:ext>
              </a:extLst>
            </p:cNvPr>
            <p:cNvSpPr txBox="1"/>
            <p:nvPr/>
          </p:nvSpPr>
          <p:spPr>
            <a:xfrm rot="227180">
              <a:off x="3904208" y="1584117"/>
              <a:ext cx="4121879" cy="4200188"/>
            </a:xfrm>
            <a:prstGeom prst="rect">
              <a:avLst/>
            </a:prstGeom>
          </p:spPr>
          <p:txBody>
            <a:bodyPr spcFirstLastPara="1" wrap="square" lIns="0" tIns="0" rIns="0" bIns="0" numCol="1" rtlCol="0">
              <a:prstTxWarp prst="textArchUp">
                <a:avLst>
                  <a:gd name="adj" fmla="val 5434163"/>
                </a:avLst>
              </a:prstTxWarp>
              <a:spAutoFit/>
            </a:bodyPr>
            <a:lstStyle/>
            <a:p>
              <a:pPr algn="ctr">
                <a:spcAft>
                  <a:spcPts val="600"/>
                </a:spcAft>
              </a:pPr>
              <a:r>
                <a:rPr lang="en-US" sz="1400">
                  <a:solidFill>
                    <a:srgbClr val="3F3F3F"/>
                  </a:solidFill>
                </a:rPr>
                <a:t>VMware Cloud Operating Model</a:t>
              </a:r>
            </a:p>
          </p:txBody>
        </p:sp>
        <p:sp>
          <p:nvSpPr>
            <p:cNvPr id="60" name="TextBox 59">
              <a:extLst>
                <a:ext uri="{FF2B5EF4-FFF2-40B4-BE49-F238E27FC236}">
                  <a16:creationId xmlns:a16="http://schemas.microsoft.com/office/drawing/2014/main" id="{665942C9-9573-451A-ACDB-0C8BAA7CA68E}"/>
                </a:ext>
              </a:extLst>
            </p:cNvPr>
            <p:cNvSpPr txBox="1"/>
            <p:nvPr/>
          </p:nvSpPr>
          <p:spPr>
            <a:xfrm>
              <a:off x="3650496" y="865360"/>
              <a:ext cx="4627230" cy="4941404"/>
            </a:xfrm>
            <a:prstGeom prst="rect">
              <a:avLst/>
            </a:prstGeom>
          </p:spPr>
          <p:txBody>
            <a:bodyPr spcFirstLastPara="1" wrap="square" lIns="0" tIns="0" rIns="0" bIns="0" numCol="1" rtlCol="0">
              <a:prstTxWarp prst="textArchDown">
                <a:avLst/>
              </a:prstTxWarp>
              <a:spAutoFit/>
            </a:bodyPr>
            <a:lstStyle/>
            <a:p>
              <a:pPr algn="ctr">
                <a:spcAft>
                  <a:spcPts val="600"/>
                </a:spcAft>
              </a:pPr>
              <a:r>
                <a:rPr lang="en-US" sz="1100">
                  <a:solidFill>
                    <a:srgbClr val="717074"/>
                  </a:solidFill>
                </a:rPr>
                <a:t>Powered by VMware Cloud Management</a:t>
              </a:r>
            </a:p>
          </p:txBody>
        </p:sp>
      </p:grpSp>
      <p:sp>
        <p:nvSpPr>
          <p:cNvPr id="61" name="MASK Back">
            <a:extLst>
              <a:ext uri="{FF2B5EF4-FFF2-40B4-BE49-F238E27FC236}">
                <a16:creationId xmlns:a16="http://schemas.microsoft.com/office/drawing/2014/main" id="{A62F02D1-5EC7-49FE-821C-66F56255EBAE}"/>
              </a:ext>
              <a:ext uri="{C183D7F6-B498-43B3-948B-1728B52AA6E4}">
                <adec:decorative xmlns:adec="http://schemas.microsoft.com/office/drawing/2017/decorative" val="1"/>
              </a:ext>
            </a:extLst>
          </p:cNvPr>
          <p:cNvSpPr/>
          <p:nvPr/>
        </p:nvSpPr>
        <p:spPr>
          <a:xfrm>
            <a:off x="3420294" y="1071786"/>
            <a:ext cx="5348238" cy="5348238"/>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sp>
        <p:nvSpPr>
          <p:cNvPr id="65" name="Green Circle">
            <a:extLst>
              <a:ext uri="{FF2B5EF4-FFF2-40B4-BE49-F238E27FC236}">
                <a16:creationId xmlns:a16="http://schemas.microsoft.com/office/drawing/2014/main" id="{233E326A-2A12-428E-B4DA-1C0D0B35CF1D}"/>
              </a:ext>
              <a:ext uri="{C183D7F6-B498-43B3-948B-1728B52AA6E4}">
                <adec:decorative xmlns:adec="http://schemas.microsoft.com/office/drawing/2017/decorative" val="1"/>
              </a:ext>
            </a:extLst>
          </p:cNvPr>
          <p:cNvSpPr/>
          <p:nvPr/>
        </p:nvSpPr>
        <p:spPr>
          <a:xfrm>
            <a:off x="4171798" y="1859684"/>
            <a:ext cx="3774131" cy="3774130"/>
          </a:xfrm>
          <a:prstGeom prst="donut">
            <a:avLst>
              <a:gd name="adj" fmla="val 9244"/>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sp>
        <p:nvSpPr>
          <p:cNvPr id="57" name="Center Oval">
            <a:extLst>
              <a:ext uri="{FF2B5EF4-FFF2-40B4-BE49-F238E27FC236}">
                <a16:creationId xmlns:a16="http://schemas.microsoft.com/office/drawing/2014/main" id="{16836544-8922-48B6-9C9A-AAD2FBAD29C0}"/>
              </a:ext>
              <a:ext uri="{C183D7F6-B498-43B3-948B-1728B52AA6E4}">
                <adec:decorative xmlns:adec="http://schemas.microsoft.com/office/drawing/2017/decorative" val="1"/>
              </a:ext>
            </a:extLst>
          </p:cNvPr>
          <p:cNvSpPr/>
          <p:nvPr/>
        </p:nvSpPr>
        <p:spPr>
          <a:xfrm>
            <a:off x="4932171" y="2625228"/>
            <a:ext cx="2247726" cy="22477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sp>
        <p:nvSpPr>
          <p:cNvPr id="62" name="Arrow - Top">
            <a:extLst>
              <a:ext uri="{FF2B5EF4-FFF2-40B4-BE49-F238E27FC236}">
                <a16:creationId xmlns:a16="http://schemas.microsoft.com/office/drawing/2014/main" id="{1EE71333-F188-4447-9313-140FA9780FC0}"/>
              </a:ext>
              <a:ext uri="{C183D7F6-B498-43B3-948B-1728B52AA6E4}">
                <adec:decorative xmlns:adec="http://schemas.microsoft.com/office/drawing/2017/decorative" val="1"/>
              </a:ext>
            </a:extLst>
          </p:cNvPr>
          <p:cNvSpPr/>
          <p:nvPr/>
        </p:nvSpPr>
        <p:spPr>
          <a:xfrm>
            <a:off x="4724678" y="2235653"/>
            <a:ext cx="2602070" cy="973137"/>
          </a:xfrm>
          <a:custGeom>
            <a:avLst/>
            <a:gdLst>
              <a:gd name="connsiteX0" fmla="*/ 1800438 w 3511401"/>
              <a:gd name="connsiteY0" fmla="*/ 0 h 1313214"/>
              <a:gd name="connsiteX1" fmla="*/ 3491351 w 3511401"/>
              <a:gd name="connsiteY1" fmla="*/ 899051 h 1313214"/>
              <a:gd name="connsiteX2" fmla="*/ 3511401 w 3511401"/>
              <a:gd name="connsiteY2" fmla="*/ 932055 h 1313214"/>
              <a:gd name="connsiteX3" fmla="*/ 3413725 w 3511401"/>
              <a:gd name="connsiteY3" fmla="*/ 1216770 h 1313214"/>
              <a:gd name="connsiteX4" fmla="*/ 3108327 w 3511401"/>
              <a:gd name="connsiteY4" fmla="*/ 1158412 h 1313214"/>
              <a:gd name="connsiteX5" fmla="*/ 3107852 w 3511401"/>
              <a:gd name="connsiteY5" fmla="*/ 1157631 h 1313214"/>
              <a:gd name="connsiteX6" fmla="*/ 1800438 w 3511401"/>
              <a:gd name="connsiteY6" fmla="*/ 462484 h 1313214"/>
              <a:gd name="connsiteX7" fmla="*/ 414049 w 3511401"/>
              <a:gd name="connsiteY7" fmla="*/ 1287629 h 1313214"/>
              <a:gd name="connsiteX8" fmla="*/ 401724 w 3511401"/>
              <a:gd name="connsiteY8" fmla="*/ 1313214 h 1313214"/>
              <a:gd name="connsiteX9" fmla="*/ 298383 w 3511401"/>
              <a:gd name="connsiteY9" fmla="*/ 1022175 h 1313214"/>
              <a:gd name="connsiteX10" fmla="*/ 0 w 3511401"/>
              <a:gd name="connsiteY10" fmla="*/ 1082511 h 1313214"/>
              <a:gd name="connsiteX11" fmla="*/ 7384 w 3511401"/>
              <a:gd name="connsiteY11" fmla="*/ 1067181 h 1313214"/>
              <a:gd name="connsiteX12" fmla="*/ 1800438 w 3511401"/>
              <a:gd name="connsiteY12" fmla="*/ 0 h 131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11401" h="1313214">
                <a:moveTo>
                  <a:pt x="1800438" y="0"/>
                </a:moveTo>
                <a:cubicBezTo>
                  <a:pt x="2504315" y="0"/>
                  <a:pt x="3124897" y="356628"/>
                  <a:pt x="3491351" y="899051"/>
                </a:cubicBezTo>
                <a:lnTo>
                  <a:pt x="3511401" y="932055"/>
                </a:lnTo>
                <a:lnTo>
                  <a:pt x="3413725" y="1216770"/>
                </a:lnTo>
                <a:lnTo>
                  <a:pt x="3108327" y="1158412"/>
                </a:lnTo>
                <a:lnTo>
                  <a:pt x="3107852" y="1157631"/>
                </a:lnTo>
                <a:cubicBezTo>
                  <a:pt x="2824510" y="738229"/>
                  <a:pt x="2344676" y="462484"/>
                  <a:pt x="1800438" y="462484"/>
                </a:cubicBezTo>
                <a:cubicBezTo>
                  <a:pt x="1201777" y="462484"/>
                  <a:pt x="681044" y="796135"/>
                  <a:pt x="414049" y="1287629"/>
                </a:cubicBezTo>
                <a:lnTo>
                  <a:pt x="401724" y="1313214"/>
                </a:lnTo>
                <a:lnTo>
                  <a:pt x="298383" y="1022175"/>
                </a:lnTo>
                <a:lnTo>
                  <a:pt x="0" y="1082511"/>
                </a:lnTo>
                <a:lnTo>
                  <a:pt x="7384" y="1067181"/>
                </a:lnTo>
                <a:cubicBezTo>
                  <a:pt x="352696" y="431520"/>
                  <a:pt x="1026174" y="0"/>
                  <a:pt x="1800438" y="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sp>
        <p:nvSpPr>
          <p:cNvPr id="63" name="Arrow - Left">
            <a:extLst>
              <a:ext uri="{FF2B5EF4-FFF2-40B4-BE49-F238E27FC236}">
                <a16:creationId xmlns:a16="http://schemas.microsoft.com/office/drawing/2014/main" id="{8AC7DC27-BEF7-48B9-9814-D30A1106ADD8}"/>
              </a:ext>
              <a:ext uri="{C183D7F6-B498-43B3-948B-1728B52AA6E4}">
                <adec:decorative xmlns:adec="http://schemas.microsoft.com/office/drawing/2017/decorative" val="1"/>
              </a:ext>
            </a:extLst>
          </p:cNvPr>
          <p:cNvSpPr/>
          <p:nvPr/>
        </p:nvSpPr>
        <p:spPr>
          <a:xfrm>
            <a:off x="4547769" y="3023349"/>
            <a:ext cx="1554182" cy="2234496"/>
          </a:xfrm>
          <a:custGeom>
            <a:avLst/>
            <a:gdLst>
              <a:gd name="connsiteX0" fmla="*/ 514027 w 2097313"/>
              <a:gd name="connsiteY0" fmla="*/ 0 h 3015374"/>
              <a:gd name="connsiteX1" fmla="*/ 618827 w 2097313"/>
              <a:gd name="connsiteY1" fmla="*/ 295147 h 3015374"/>
              <a:gd name="connsiteX2" fmla="*/ 586388 w 2097313"/>
              <a:gd name="connsiteY2" fmla="*/ 362486 h 3015374"/>
              <a:gd name="connsiteX3" fmla="*/ 462484 w 2097313"/>
              <a:gd name="connsiteY3" fmla="*/ 976203 h 3015374"/>
              <a:gd name="connsiteX4" fmla="*/ 2039171 w 2097313"/>
              <a:gd name="connsiteY4" fmla="*/ 2552890 h 3015374"/>
              <a:gd name="connsiteX5" fmla="*/ 2097313 w 2097313"/>
              <a:gd name="connsiteY5" fmla="*/ 2549954 h 3015374"/>
              <a:gd name="connsiteX6" fmla="*/ 1893982 w 2097313"/>
              <a:gd name="connsiteY6" fmla="*/ 2784343 h 3015374"/>
              <a:gd name="connsiteX7" fmla="*/ 2092082 w 2097313"/>
              <a:gd name="connsiteY7" fmla="*/ 3012702 h 3015374"/>
              <a:gd name="connsiteX8" fmla="*/ 2039171 w 2097313"/>
              <a:gd name="connsiteY8" fmla="*/ 3015374 h 3015374"/>
              <a:gd name="connsiteX9" fmla="*/ 0 w 2097313"/>
              <a:gd name="connsiteY9" fmla="*/ 976203 h 3015374"/>
              <a:gd name="connsiteX10" fmla="*/ 160248 w 2097313"/>
              <a:gd name="connsiteY10" fmla="*/ 182466 h 3015374"/>
              <a:gd name="connsiteX11" fmla="*/ 219453 w 2097313"/>
              <a:gd name="connsiteY11" fmla="*/ 59565 h 301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7313" h="3015374">
                <a:moveTo>
                  <a:pt x="514027" y="0"/>
                </a:moveTo>
                <a:lnTo>
                  <a:pt x="618827" y="295147"/>
                </a:lnTo>
                <a:lnTo>
                  <a:pt x="586388" y="362486"/>
                </a:lnTo>
                <a:cubicBezTo>
                  <a:pt x="506603" y="551118"/>
                  <a:pt x="462484" y="758508"/>
                  <a:pt x="462484" y="976203"/>
                </a:cubicBezTo>
                <a:cubicBezTo>
                  <a:pt x="462484" y="1846983"/>
                  <a:pt x="1168391" y="2552890"/>
                  <a:pt x="2039171" y="2552890"/>
                </a:cubicBezTo>
                <a:lnTo>
                  <a:pt x="2097313" y="2549954"/>
                </a:lnTo>
                <a:lnTo>
                  <a:pt x="1893982" y="2784343"/>
                </a:lnTo>
                <a:lnTo>
                  <a:pt x="2092082" y="3012702"/>
                </a:lnTo>
                <a:lnTo>
                  <a:pt x="2039171" y="3015374"/>
                </a:lnTo>
                <a:cubicBezTo>
                  <a:pt x="912968" y="3015374"/>
                  <a:pt x="0" y="2102406"/>
                  <a:pt x="0" y="976203"/>
                </a:cubicBezTo>
                <a:cubicBezTo>
                  <a:pt x="0" y="694652"/>
                  <a:pt x="57061" y="426429"/>
                  <a:pt x="160248" y="182466"/>
                </a:cubicBezTo>
                <a:lnTo>
                  <a:pt x="219453" y="5956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sp>
        <p:nvSpPr>
          <p:cNvPr id="64" name="Arrow - Right">
            <a:extLst>
              <a:ext uri="{FF2B5EF4-FFF2-40B4-BE49-F238E27FC236}">
                <a16:creationId xmlns:a16="http://schemas.microsoft.com/office/drawing/2014/main" id="{8520419F-E21B-49F7-8D02-EBC1897318DE}"/>
              </a:ext>
              <a:ext uri="{C183D7F6-B498-43B3-948B-1728B52AA6E4}">
                <adec:decorative xmlns:adec="http://schemas.microsoft.com/office/drawing/2017/decorative" val="1"/>
              </a:ext>
            </a:extLst>
          </p:cNvPr>
          <p:cNvSpPr/>
          <p:nvPr/>
        </p:nvSpPr>
        <p:spPr>
          <a:xfrm>
            <a:off x="5986009" y="2955521"/>
            <a:ext cx="1583951" cy="2298666"/>
          </a:xfrm>
          <a:custGeom>
            <a:avLst/>
            <a:gdLst>
              <a:gd name="connsiteX0" fmla="*/ 1833202 w 2137486"/>
              <a:gd name="connsiteY0" fmla="*/ 0 h 3101969"/>
              <a:gd name="connsiteX1" fmla="*/ 1891369 w 2137486"/>
              <a:gd name="connsiteY1" fmla="*/ 95747 h 3101969"/>
              <a:gd name="connsiteX2" fmla="*/ 2137486 w 2137486"/>
              <a:gd name="connsiteY2" fmla="*/ 1067737 h 3101969"/>
              <a:gd name="connsiteX3" fmla="*/ 306809 w 2137486"/>
              <a:gd name="connsiteY3" fmla="*/ 3096380 h 3101969"/>
              <a:gd name="connsiteX4" fmla="*/ 196133 w 2137486"/>
              <a:gd name="connsiteY4" fmla="*/ 3101969 h 3101969"/>
              <a:gd name="connsiteX5" fmla="*/ 0 w 2137486"/>
              <a:gd name="connsiteY5" fmla="*/ 2875877 h 3101969"/>
              <a:gd name="connsiteX6" fmla="*/ 205479 w 2137486"/>
              <a:gd name="connsiteY6" fmla="*/ 2639013 h 3101969"/>
              <a:gd name="connsiteX7" fmla="*/ 259522 w 2137486"/>
              <a:gd name="connsiteY7" fmla="*/ 2636284 h 3101969"/>
              <a:gd name="connsiteX8" fmla="*/ 1675002 w 2137486"/>
              <a:gd name="connsiteY8" fmla="*/ 1067737 h 3101969"/>
              <a:gd name="connsiteX9" fmla="*/ 1484705 w 2137486"/>
              <a:gd name="connsiteY9" fmla="*/ 316195 h 3101969"/>
              <a:gd name="connsiteX10" fmla="*/ 1430980 w 2137486"/>
              <a:gd name="connsiteY10" fmla="*/ 227761 h 3101969"/>
              <a:gd name="connsiteX11" fmla="*/ 1735126 w 2137486"/>
              <a:gd name="connsiteY11" fmla="*/ 285880 h 310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7486" h="3101969">
                <a:moveTo>
                  <a:pt x="1833202" y="0"/>
                </a:moveTo>
                <a:lnTo>
                  <a:pt x="1891369" y="95747"/>
                </a:lnTo>
                <a:cubicBezTo>
                  <a:pt x="2048329" y="384684"/>
                  <a:pt x="2137486" y="715799"/>
                  <a:pt x="2137486" y="1067737"/>
                </a:cubicBezTo>
                <a:cubicBezTo>
                  <a:pt x="2137486" y="2123553"/>
                  <a:pt x="1335073" y="2991954"/>
                  <a:pt x="306809" y="3096380"/>
                </a:cubicBezTo>
                <a:lnTo>
                  <a:pt x="196133" y="3101969"/>
                </a:lnTo>
                <a:lnTo>
                  <a:pt x="0" y="2875877"/>
                </a:lnTo>
                <a:lnTo>
                  <a:pt x="205479" y="2639013"/>
                </a:lnTo>
                <a:lnTo>
                  <a:pt x="259522" y="2636284"/>
                </a:lnTo>
                <a:cubicBezTo>
                  <a:pt x="1054576" y="2555542"/>
                  <a:pt x="1675002" y="1884093"/>
                  <a:pt x="1675002" y="1067737"/>
                </a:cubicBezTo>
                <a:cubicBezTo>
                  <a:pt x="1675002" y="795618"/>
                  <a:pt x="1606066" y="539601"/>
                  <a:pt x="1484705" y="316195"/>
                </a:cubicBezTo>
                <a:lnTo>
                  <a:pt x="1430980" y="227761"/>
                </a:lnTo>
                <a:lnTo>
                  <a:pt x="1735126" y="28588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sp>
        <p:nvSpPr>
          <p:cNvPr id="66" name="PROCESS Live">
            <a:extLst>
              <a:ext uri="{FF2B5EF4-FFF2-40B4-BE49-F238E27FC236}">
                <a16:creationId xmlns:a16="http://schemas.microsoft.com/office/drawing/2014/main" id="{2167FED9-CCAC-44FF-A613-101AAFAFC572}"/>
              </a:ext>
              <a:ext uri="{C183D7F6-B498-43B3-948B-1728B52AA6E4}">
                <adec:decorative xmlns:adec="http://schemas.microsoft.com/office/drawing/2017/decorative" val="1"/>
              </a:ext>
            </a:extLst>
          </p:cNvPr>
          <p:cNvSpPr txBox="1"/>
          <p:nvPr/>
        </p:nvSpPr>
        <p:spPr>
          <a:xfrm rot="3659910">
            <a:off x="4407157" y="2110614"/>
            <a:ext cx="3287318" cy="3242840"/>
          </a:xfrm>
          <a:prstGeom prst="rect">
            <a:avLst/>
          </a:prstGeom>
        </p:spPr>
        <p:txBody>
          <a:bodyPr spcFirstLastPara="1" wrap="square" lIns="0" tIns="0" rIns="0" bIns="0" numCol="1" rtlCol="0">
            <a:prstTxWarp prst="textArchUp">
              <a:avLst>
                <a:gd name="adj" fmla="val 5549488"/>
              </a:avLst>
            </a:prstTxWarp>
            <a:spAutoFit/>
          </a:bodyPr>
          <a:lstStyle/>
          <a:p>
            <a:pPr algn="ctr">
              <a:spcAft>
                <a:spcPts val="600"/>
              </a:spcAft>
            </a:pPr>
            <a:r>
              <a:rPr lang="en-US" sz="1400" cap="all" spc="100">
                <a:solidFill>
                  <a:srgbClr val="FFFFFF"/>
                </a:solidFill>
              </a:rPr>
              <a:t>Process</a:t>
            </a:r>
          </a:p>
        </p:txBody>
      </p:sp>
      <p:sp>
        <p:nvSpPr>
          <p:cNvPr id="67" name="PEOPLE Live">
            <a:extLst>
              <a:ext uri="{FF2B5EF4-FFF2-40B4-BE49-F238E27FC236}">
                <a16:creationId xmlns:a16="http://schemas.microsoft.com/office/drawing/2014/main" id="{F95B7E91-3547-4499-9D96-148C30601407}"/>
              </a:ext>
              <a:ext uri="{C183D7F6-B498-43B3-948B-1728B52AA6E4}">
                <adec:decorative xmlns:adec="http://schemas.microsoft.com/office/drawing/2017/decorative" val="1"/>
              </a:ext>
            </a:extLst>
          </p:cNvPr>
          <p:cNvSpPr txBox="1"/>
          <p:nvPr/>
        </p:nvSpPr>
        <p:spPr>
          <a:xfrm rot="17541596">
            <a:off x="4414105" y="2129008"/>
            <a:ext cx="3287318" cy="3242840"/>
          </a:xfrm>
          <a:prstGeom prst="rect">
            <a:avLst/>
          </a:prstGeom>
        </p:spPr>
        <p:txBody>
          <a:bodyPr spcFirstLastPara="1" wrap="square" lIns="0" tIns="0" rIns="0" bIns="0" numCol="1" rtlCol="0">
            <a:prstTxWarp prst="textArchUp">
              <a:avLst>
                <a:gd name="adj" fmla="val 5549488"/>
              </a:avLst>
            </a:prstTxWarp>
            <a:spAutoFit/>
          </a:bodyPr>
          <a:lstStyle/>
          <a:p>
            <a:pPr algn="ctr">
              <a:spcAft>
                <a:spcPts val="600"/>
              </a:spcAft>
            </a:pPr>
            <a:r>
              <a:rPr lang="en-US" sz="1400" cap="all" spc="100">
                <a:solidFill>
                  <a:srgbClr val="FFFFFF"/>
                </a:solidFill>
              </a:rPr>
              <a:t>    People</a:t>
            </a:r>
          </a:p>
        </p:txBody>
      </p:sp>
      <p:sp>
        <p:nvSpPr>
          <p:cNvPr id="68" name="TECHNOLOGY Live">
            <a:extLst>
              <a:ext uri="{FF2B5EF4-FFF2-40B4-BE49-F238E27FC236}">
                <a16:creationId xmlns:a16="http://schemas.microsoft.com/office/drawing/2014/main" id="{1975A7F9-98BB-4902-9DE5-ACDC7FAD7867}"/>
              </a:ext>
              <a:ext uri="{C183D7F6-B498-43B3-948B-1728B52AA6E4}">
                <adec:decorative xmlns:adec="http://schemas.microsoft.com/office/drawing/2017/decorative" val="1"/>
              </a:ext>
            </a:extLst>
          </p:cNvPr>
          <p:cNvSpPr txBox="1"/>
          <p:nvPr/>
        </p:nvSpPr>
        <p:spPr>
          <a:xfrm>
            <a:off x="4226082" y="1980479"/>
            <a:ext cx="3597184" cy="3548514"/>
          </a:xfrm>
          <a:prstGeom prst="rect">
            <a:avLst/>
          </a:prstGeom>
        </p:spPr>
        <p:txBody>
          <a:bodyPr spcFirstLastPara="1" wrap="square" lIns="0" tIns="0" rIns="0" bIns="0" numCol="1" rtlCol="0">
            <a:prstTxWarp prst="textArchDown">
              <a:avLst/>
            </a:prstTxWarp>
            <a:spAutoFit/>
          </a:bodyPr>
          <a:lstStyle/>
          <a:p>
            <a:pPr algn="ctr">
              <a:spcAft>
                <a:spcPts val="600"/>
              </a:spcAft>
            </a:pPr>
            <a:r>
              <a:rPr lang="en-US" sz="1400" cap="all" spc="100">
                <a:solidFill>
                  <a:srgbClr val="FFFFFF"/>
                </a:solidFill>
              </a:rPr>
              <a:t>Technology</a:t>
            </a:r>
          </a:p>
        </p:txBody>
      </p:sp>
      <p:sp>
        <p:nvSpPr>
          <p:cNvPr id="69" name="!! Tech &gt; People">
            <a:extLst>
              <a:ext uri="{FF2B5EF4-FFF2-40B4-BE49-F238E27FC236}">
                <a16:creationId xmlns:a16="http://schemas.microsoft.com/office/drawing/2014/main" id="{A4EA928D-2EEB-484D-92ED-8A4AB1A43EFE}"/>
              </a:ext>
              <a:ext uri="{C183D7F6-B498-43B3-948B-1728B52AA6E4}">
                <adec:decorative xmlns:adec="http://schemas.microsoft.com/office/drawing/2017/decorative" val="1"/>
              </a:ext>
            </a:extLst>
          </p:cNvPr>
          <p:cNvSpPr/>
          <p:nvPr/>
        </p:nvSpPr>
        <p:spPr bwMode="gray">
          <a:xfrm>
            <a:off x="4315502" y="2014205"/>
            <a:ext cx="3481064" cy="3481063"/>
          </a:xfrm>
          <a:prstGeom prst="arc">
            <a:avLst>
              <a:gd name="adj1" fmla="val 13756724"/>
              <a:gd name="adj2" fmla="val 18480047"/>
            </a:avLst>
          </a:prstGeom>
          <a:ln w="25400">
            <a:solidFill>
              <a:schemeClr val="accent6">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17074"/>
              </a:solidFill>
              <a:latin typeface="Metropolis"/>
            </a:endParaRPr>
          </a:p>
        </p:txBody>
      </p:sp>
      <p:sp>
        <p:nvSpPr>
          <p:cNvPr id="70" name="!! People &gt; Process">
            <a:extLst>
              <a:ext uri="{FF2B5EF4-FFF2-40B4-BE49-F238E27FC236}">
                <a16:creationId xmlns:a16="http://schemas.microsoft.com/office/drawing/2014/main" id="{83552007-4343-4ECF-BBC3-3579AD2FFE23}"/>
              </a:ext>
              <a:ext uri="{C183D7F6-B498-43B3-948B-1728B52AA6E4}">
                <adec:decorative xmlns:adec="http://schemas.microsoft.com/office/drawing/2017/decorative" val="1"/>
              </a:ext>
            </a:extLst>
          </p:cNvPr>
          <p:cNvSpPr/>
          <p:nvPr/>
        </p:nvSpPr>
        <p:spPr bwMode="gray">
          <a:xfrm rot="20682209">
            <a:off x="4315502" y="2014205"/>
            <a:ext cx="3481064" cy="3481063"/>
          </a:xfrm>
          <a:prstGeom prst="arc">
            <a:avLst>
              <a:gd name="adj1" fmla="val 778268"/>
              <a:gd name="adj2" fmla="val 4407527"/>
            </a:avLst>
          </a:prstGeom>
          <a:ln w="25400">
            <a:solidFill>
              <a:schemeClr val="accent6">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17074"/>
              </a:solidFill>
              <a:latin typeface="Metropolis"/>
            </a:endParaRPr>
          </a:p>
        </p:txBody>
      </p:sp>
      <p:sp>
        <p:nvSpPr>
          <p:cNvPr id="71" name="!! Process &gt; Tech">
            <a:extLst>
              <a:ext uri="{FF2B5EF4-FFF2-40B4-BE49-F238E27FC236}">
                <a16:creationId xmlns:a16="http://schemas.microsoft.com/office/drawing/2014/main" id="{46F2EA19-E6B0-456B-861D-427B3464C6AD}"/>
              </a:ext>
              <a:ext uri="{C183D7F6-B498-43B3-948B-1728B52AA6E4}">
                <adec:decorative xmlns:adec="http://schemas.microsoft.com/office/drawing/2017/decorative" val="1"/>
              </a:ext>
            </a:extLst>
          </p:cNvPr>
          <p:cNvSpPr/>
          <p:nvPr/>
        </p:nvSpPr>
        <p:spPr bwMode="gray">
          <a:xfrm>
            <a:off x="4315502" y="2014205"/>
            <a:ext cx="3481064" cy="3481063"/>
          </a:xfrm>
          <a:prstGeom prst="arc">
            <a:avLst>
              <a:gd name="adj1" fmla="val 7432845"/>
              <a:gd name="adj2" fmla="val 10825045"/>
            </a:avLst>
          </a:prstGeom>
          <a:ln w="25400">
            <a:solidFill>
              <a:schemeClr val="accent6">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17074"/>
              </a:solidFill>
              <a:latin typeface="Metropolis"/>
            </a:endParaRPr>
          </a:p>
        </p:txBody>
      </p:sp>
      <p:sp>
        <p:nvSpPr>
          <p:cNvPr id="73" name="Fin Strategy">
            <a:extLst>
              <a:ext uri="{FF2B5EF4-FFF2-40B4-BE49-F238E27FC236}">
                <a16:creationId xmlns:a16="http://schemas.microsoft.com/office/drawing/2014/main" id="{E299B6DE-99B8-44CB-9489-68C88804BE53}"/>
              </a:ext>
              <a:ext uri="{C183D7F6-B498-43B3-948B-1728B52AA6E4}">
                <adec:decorative xmlns:adec="http://schemas.microsoft.com/office/drawing/2017/decorative" val="1"/>
              </a:ext>
            </a:extLst>
          </p:cNvPr>
          <p:cNvSpPr txBox="1"/>
          <p:nvPr/>
        </p:nvSpPr>
        <p:spPr>
          <a:xfrm>
            <a:off x="4209443" y="1897329"/>
            <a:ext cx="3698842" cy="3698841"/>
          </a:xfrm>
          <a:prstGeom prst="ellipse">
            <a:avLst/>
          </a:prstGeom>
          <a:noFill/>
          <a:ln>
            <a:noFill/>
          </a:ln>
        </p:spPr>
        <p:txBody>
          <a:bodyPr spcFirstLastPara="1" wrap="square" lIns="0" tIns="0" rIns="0" bIns="0" numCol="1" rtlCol="0">
            <a:prstTxWarp prst="textArchUp">
              <a:avLst>
                <a:gd name="adj" fmla="val 12679440"/>
              </a:avLst>
            </a:prstTxWarp>
            <a:spAutoFit/>
          </a:bodyPr>
          <a:lstStyle/>
          <a:p>
            <a:pPr algn="ctr">
              <a:lnSpc>
                <a:spcPct val="130000"/>
              </a:lnSpc>
            </a:pPr>
            <a:r>
              <a:rPr lang="en-US" sz="1600">
                <a:solidFill>
                  <a:srgbClr val="FFFFFF"/>
                </a:solidFill>
                <a:latin typeface="Metropolis"/>
              </a:rPr>
              <a:t>Financial Strategy</a:t>
            </a:r>
          </a:p>
        </p:txBody>
      </p:sp>
      <p:sp>
        <p:nvSpPr>
          <p:cNvPr id="74" name="Cloud Strategy">
            <a:extLst>
              <a:ext uri="{FF2B5EF4-FFF2-40B4-BE49-F238E27FC236}">
                <a16:creationId xmlns:a16="http://schemas.microsoft.com/office/drawing/2014/main" id="{7606DE34-B7D5-4F5C-AC97-33131F84E4ED}"/>
              </a:ext>
              <a:ext uri="{C183D7F6-B498-43B3-948B-1728B52AA6E4}">
                <adec:decorative xmlns:adec="http://schemas.microsoft.com/office/drawing/2017/decorative" val="1"/>
              </a:ext>
            </a:extLst>
          </p:cNvPr>
          <p:cNvSpPr txBox="1"/>
          <p:nvPr/>
        </p:nvSpPr>
        <p:spPr>
          <a:xfrm rot="3600000">
            <a:off x="4144009" y="1831894"/>
            <a:ext cx="3829711" cy="3829712"/>
          </a:xfrm>
          <a:prstGeom prst="ellipse">
            <a:avLst/>
          </a:prstGeom>
          <a:noFill/>
          <a:ln>
            <a:noFill/>
          </a:ln>
        </p:spPr>
        <p:txBody>
          <a:bodyPr spcFirstLastPara="1" wrap="square" lIns="0" tIns="0" rIns="0" bIns="0" numCol="1" rtlCol="0">
            <a:prstTxWarp prst="textArchDown">
              <a:avLst/>
            </a:prstTxWarp>
            <a:spAutoFit/>
          </a:bodyPr>
          <a:lstStyle/>
          <a:p>
            <a:pPr algn="ctr">
              <a:lnSpc>
                <a:spcPct val="130000"/>
              </a:lnSpc>
            </a:pPr>
            <a:r>
              <a:rPr lang="en-US" sz="1600">
                <a:solidFill>
                  <a:srgbClr val="FFFFFF"/>
                </a:solidFill>
                <a:latin typeface="Metropolis"/>
              </a:rPr>
              <a:t>Cloud Strategy</a:t>
            </a:r>
          </a:p>
        </p:txBody>
      </p:sp>
      <p:sp>
        <p:nvSpPr>
          <p:cNvPr id="75" name="App Strategy">
            <a:extLst>
              <a:ext uri="{FF2B5EF4-FFF2-40B4-BE49-F238E27FC236}">
                <a16:creationId xmlns:a16="http://schemas.microsoft.com/office/drawing/2014/main" id="{73319B84-1B27-4B9A-9248-2FB9FE2D3FE6}"/>
              </a:ext>
              <a:ext uri="{C183D7F6-B498-43B3-948B-1728B52AA6E4}">
                <adec:decorative xmlns:adec="http://schemas.microsoft.com/office/drawing/2017/decorative" val="1"/>
              </a:ext>
            </a:extLst>
          </p:cNvPr>
          <p:cNvSpPr txBox="1">
            <a:spLocks noChangeAspect="1"/>
          </p:cNvSpPr>
          <p:nvPr/>
        </p:nvSpPr>
        <p:spPr>
          <a:xfrm rot="18000000">
            <a:off x="4141808" y="1840510"/>
            <a:ext cx="3828451" cy="3828452"/>
          </a:xfrm>
          <a:prstGeom prst="ellipse">
            <a:avLst/>
          </a:prstGeom>
          <a:noFill/>
          <a:ln>
            <a:noFill/>
          </a:ln>
        </p:spPr>
        <p:txBody>
          <a:bodyPr spcFirstLastPara="1" wrap="square" lIns="0" tIns="0" rIns="0" bIns="0" numCol="1" rtlCol="0">
            <a:prstTxWarp prst="textArchDown">
              <a:avLst/>
            </a:prstTxWarp>
            <a:spAutoFit/>
          </a:bodyPr>
          <a:lstStyle/>
          <a:p>
            <a:pPr algn="ctr">
              <a:lnSpc>
                <a:spcPct val="130000"/>
              </a:lnSpc>
            </a:pPr>
            <a:r>
              <a:rPr lang="en-US" sz="1600">
                <a:solidFill>
                  <a:srgbClr val="FFFFFF"/>
                </a:solidFill>
                <a:latin typeface="Metropolis"/>
              </a:rPr>
              <a:t>Application Strategy</a:t>
            </a:r>
          </a:p>
        </p:txBody>
      </p:sp>
      <p:sp>
        <p:nvSpPr>
          <p:cNvPr id="76" name="Business Strategy">
            <a:extLst>
              <a:ext uri="{FF2B5EF4-FFF2-40B4-BE49-F238E27FC236}">
                <a16:creationId xmlns:a16="http://schemas.microsoft.com/office/drawing/2014/main" id="{E75063B6-6965-4BF3-9CEC-949AA63AFC4E}"/>
              </a:ext>
              <a:ext uri="{C183D7F6-B498-43B3-948B-1728B52AA6E4}">
                <adec:decorative xmlns:adec="http://schemas.microsoft.com/office/drawing/2017/decorative" val="1"/>
              </a:ext>
            </a:extLst>
          </p:cNvPr>
          <p:cNvSpPr txBox="1"/>
          <p:nvPr/>
        </p:nvSpPr>
        <p:spPr>
          <a:xfrm>
            <a:off x="4970261" y="4240633"/>
            <a:ext cx="2164469" cy="430887"/>
          </a:xfrm>
          <a:prstGeom prst="rect">
            <a:avLst/>
          </a:prstGeom>
          <a:noFill/>
        </p:spPr>
        <p:txBody>
          <a:bodyPr wrap="square" lIns="0" tIns="0" rIns="0" bIns="0" rtlCol="0">
            <a:spAutoFit/>
          </a:bodyPr>
          <a:lstStyle/>
          <a:p>
            <a:pPr algn="ctr"/>
            <a:r>
              <a:rPr lang="en-US" sz="1400">
                <a:solidFill>
                  <a:srgbClr val="3F3F3F"/>
                </a:solidFill>
                <a:latin typeface="Metropolis"/>
              </a:rPr>
              <a:t>Business</a:t>
            </a:r>
            <a:br>
              <a:rPr lang="en-US" sz="1400">
                <a:solidFill>
                  <a:srgbClr val="3F3F3F"/>
                </a:solidFill>
                <a:latin typeface="Metropolis"/>
              </a:rPr>
            </a:br>
            <a:r>
              <a:rPr lang="en-US" sz="1400">
                <a:solidFill>
                  <a:srgbClr val="3F3F3F"/>
                </a:solidFill>
                <a:latin typeface="Metropolis"/>
              </a:rPr>
              <a:t>Strategy</a:t>
            </a:r>
          </a:p>
        </p:txBody>
      </p:sp>
      <p:grpSp>
        <p:nvGrpSpPr>
          <p:cNvPr id="77" name="ICON">
            <a:extLst>
              <a:ext uri="{FF2B5EF4-FFF2-40B4-BE49-F238E27FC236}">
                <a16:creationId xmlns:a16="http://schemas.microsoft.com/office/drawing/2014/main" id="{12E26AFD-BFA5-41D0-A339-60F108EFFF6A}"/>
              </a:ext>
              <a:ext uri="{C183D7F6-B498-43B3-948B-1728B52AA6E4}">
                <adec:decorative xmlns:adec="http://schemas.microsoft.com/office/drawing/2017/decorative" val="1"/>
              </a:ext>
            </a:extLst>
          </p:cNvPr>
          <p:cNvGrpSpPr/>
          <p:nvPr/>
        </p:nvGrpSpPr>
        <p:grpSpPr>
          <a:xfrm>
            <a:off x="5705104" y="3425371"/>
            <a:ext cx="701863" cy="658730"/>
            <a:chOff x="3171173" y="1967984"/>
            <a:chExt cx="601520" cy="564554"/>
          </a:xfrm>
          <a:solidFill>
            <a:schemeClr val="accent2"/>
          </a:solidFill>
        </p:grpSpPr>
        <p:grpSp>
          <p:nvGrpSpPr>
            <p:cNvPr id="78" name="Picture Placeholder 86">
              <a:extLst>
                <a:ext uri="{FF2B5EF4-FFF2-40B4-BE49-F238E27FC236}">
                  <a16:creationId xmlns:a16="http://schemas.microsoft.com/office/drawing/2014/main" id="{4C61E065-2EC3-47A5-84E3-242A514DA5AC}"/>
                </a:ext>
              </a:extLst>
            </p:cNvPr>
            <p:cNvGrpSpPr/>
            <p:nvPr/>
          </p:nvGrpSpPr>
          <p:grpSpPr>
            <a:xfrm>
              <a:off x="3183649" y="1967984"/>
              <a:ext cx="565411" cy="564554"/>
              <a:chOff x="3183649" y="1967984"/>
              <a:chExt cx="565411" cy="564554"/>
            </a:xfrm>
            <a:solidFill>
              <a:schemeClr val="accent2"/>
            </a:solidFill>
          </p:grpSpPr>
          <p:sp>
            <p:nvSpPr>
              <p:cNvPr id="81" name="Picture Placeholder 86">
                <a:extLst>
                  <a:ext uri="{FF2B5EF4-FFF2-40B4-BE49-F238E27FC236}">
                    <a16:creationId xmlns:a16="http://schemas.microsoft.com/office/drawing/2014/main" id="{B34CC1F2-0BDC-4418-B611-72B2A1E00D9A}"/>
                  </a:ext>
                </a:extLst>
              </p:cNvPr>
              <p:cNvSpPr/>
              <p:nvPr/>
            </p:nvSpPr>
            <p:spPr>
              <a:xfrm>
                <a:off x="3391093" y="1973676"/>
                <a:ext cx="59186" cy="136179"/>
              </a:xfrm>
              <a:custGeom>
                <a:avLst/>
                <a:gdLst>
                  <a:gd name="connsiteX0" fmla="*/ 36252 w 59186"/>
                  <a:gd name="connsiteY0" fmla="*/ 833 h 136179"/>
                  <a:gd name="connsiteX1" fmla="*/ 835 w 59186"/>
                  <a:gd name="connsiteY1" fmla="*/ 22969 h 136179"/>
                  <a:gd name="connsiteX2" fmla="*/ 22338 w 59186"/>
                  <a:gd name="connsiteY2" fmla="*/ 58386 h 136179"/>
                  <a:gd name="connsiteX3" fmla="*/ 22338 w 59186"/>
                  <a:gd name="connsiteY3" fmla="*/ 132384 h 136179"/>
                  <a:gd name="connsiteX4" fmla="*/ 38150 w 59186"/>
                  <a:gd name="connsiteY4" fmla="*/ 136179 h 136179"/>
                  <a:gd name="connsiteX5" fmla="*/ 38150 w 59186"/>
                  <a:gd name="connsiteY5" fmla="*/ 57754 h 136179"/>
                  <a:gd name="connsiteX6" fmla="*/ 58389 w 59186"/>
                  <a:gd name="connsiteY6" fmla="*/ 36250 h 136179"/>
                  <a:gd name="connsiteX7" fmla="*/ 36252 w 59186"/>
                  <a:gd name="connsiteY7" fmla="*/ 833 h 136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86" h="136179">
                    <a:moveTo>
                      <a:pt x="36252" y="833"/>
                    </a:moveTo>
                    <a:cubicBezTo>
                      <a:pt x="20441" y="-2962"/>
                      <a:pt x="4629" y="6525"/>
                      <a:pt x="835" y="22969"/>
                    </a:cubicBezTo>
                    <a:cubicBezTo>
                      <a:pt x="-2960" y="38780"/>
                      <a:pt x="6527" y="54592"/>
                      <a:pt x="22338" y="58386"/>
                    </a:cubicBezTo>
                    <a:lnTo>
                      <a:pt x="22338" y="132384"/>
                    </a:lnTo>
                    <a:cubicBezTo>
                      <a:pt x="28030" y="133649"/>
                      <a:pt x="33090" y="134914"/>
                      <a:pt x="38150" y="136179"/>
                    </a:cubicBezTo>
                    <a:lnTo>
                      <a:pt x="38150" y="57754"/>
                    </a:lnTo>
                    <a:cubicBezTo>
                      <a:pt x="47637" y="54592"/>
                      <a:pt x="55859" y="47002"/>
                      <a:pt x="58389" y="36250"/>
                    </a:cubicBezTo>
                    <a:cubicBezTo>
                      <a:pt x="62183" y="20439"/>
                      <a:pt x="52064" y="4627"/>
                      <a:pt x="36252" y="833"/>
                    </a:cubicBezTo>
                    <a:close/>
                  </a:path>
                </a:pathLst>
              </a:custGeom>
              <a:solidFill>
                <a:schemeClr val="accent2"/>
              </a:solidFill>
              <a:ln w="6271" cap="flat">
                <a:noFill/>
                <a:prstDash val="solid"/>
                <a:miter/>
              </a:ln>
            </p:spPr>
            <p:txBody>
              <a:bodyPr rtlCol="0" anchor="ctr"/>
              <a:lstStyle/>
              <a:p>
                <a:endParaRPr lang="en-US">
                  <a:solidFill>
                    <a:srgbClr val="717074"/>
                  </a:solidFill>
                  <a:latin typeface="Metropolis"/>
                </a:endParaRPr>
              </a:p>
            </p:txBody>
          </p:sp>
          <p:sp>
            <p:nvSpPr>
              <p:cNvPr id="82" name="Picture Placeholder 86">
                <a:extLst>
                  <a:ext uri="{FF2B5EF4-FFF2-40B4-BE49-F238E27FC236}">
                    <a16:creationId xmlns:a16="http://schemas.microsoft.com/office/drawing/2014/main" id="{B0E8579B-1505-4F69-8FD3-11F3BC71CF0B}"/>
                  </a:ext>
                </a:extLst>
              </p:cNvPr>
              <p:cNvSpPr/>
              <p:nvPr/>
            </p:nvSpPr>
            <p:spPr>
              <a:xfrm>
                <a:off x="3475213" y="2401419"/>
                <a:ext cx="59223" cy="131119"/>
              </a:xfrm>
              <a:custGeom>
                <a:avLst/>
                <a:gdLst>
                  <a:gd name="connsiteX0" fmla="*/ 37515 w 59223"/>
                  <a:gd name="connsiteY0" fmla="*/ 73365 h 131119"/>
                  <a:gd name="connsiteX1" fmla="*/ 37515 w 59223"/>
                  <a:gd name="connsiteY1" fmla="*/ 0 h 131119"/>
                  <a:gd name="connsiteX2" fmla="*/ 21704 w 59223"/>
                  <a:gd name="connsiteY2" fmla="*/ 0 h 131119"/>
                  <a:gd name="connsiteX3" fmla="*/ 21704 w 59223"/>
                  <a:gd name="connsiteY3" fmla="*/ 73365 h 131119"/>
                  <a:gd name="connsiteX4" fmla="*/ 833 w 59223"/>
                  <a:gd name="connsiteY4" fmla="*/ 94869 h 131119"/>
                  <a:gd name="connsiteX5" fmla="*/ 22969 w 59223"/>
                  <a:gd name="connsiteY5" fmla="*/ 130287 h 131119"/>
                  <a:gd name="connsiteX6" fmla="*/ 58386 w 59223"/>
                  <a:gd name="connsiteY6" fmla="*/ 108151 h 131119"/>
                  <a:gd name="connsiteX7" fmla="*/ 37515 w 59223"/>
                  <a:gd name="connsiteY7" fmla="*/ 73365 h 13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23" h="131119">
                    <a:moveTo>
                      <a:pt x="37515" y="73365"/>
                    </a:moveTo>
                    <a:lnTo>
                      <a:pt x="37515" y="0"/>
                    </a:lnTo>
                    <a:cubicBezTo>
                      <a:pt x="32456" y="0"/>
                      <a:pt x="26763" y="0"/>
                      <a:pt x="21704" y="0"/>
                    </a:cubicBezTo>
                    <a:lnTo>
                      <a:pt x="21704" y="73365"/>
                    </a:lnTo>
                    <a:cubicBezTo>
                      <a:pt x="11584" y="75895"/>
                      <a:pt x="3362" y="84117"/>
                      <a:pt x="833" y="94869"/>
                    </a:cubicBezTo>
                    <a:cubicBezTo>
                      <a:pt x="-2962" y="110681"/>
                      <a:pt x="6525" y="126492"/>
                      <a:pt x="22969" y="130287"/>
                    </a:cubicBezTo>
                    <a:cubicBezTo>
                      <a:pt x="38780" y="134082"/>
                      <a:pt x="54592" y="124595"/>
                      <a:pt x="58386" y="108151"/>
                    </a:cubicBezTo>
                    <a:cubicBezTo>
                      <a:pt x="62181" y="92972"/>
                      <a:pt x="52694" y="77793"/>
                      <a:pt x="37515" y="73365"/>
                    </a:cubicBezTo>
                    <a:close/>
                  </a:path>
                </a:pathLst>
              </a:custGeom>
              <a:solidFill>
                <a:schemeClr val="accent2"/>
              </a:solidFill>
              <a:ln w="6271" cap="flat">
                <a:noFill/>
                <a:prstDash val="solid"/>
                <a:miter/>
              </a:ln>
            </p:spPr>
            <p:txBody>
              <a:bodyPr rtlCol="0" anchor="ctr"/>
              <a:lstStyle/>
              <a:p>
                <a:endParaRPr lang="en-US">
                  <a:solidFill>
                    <a:srgbClr val="717074"/>
                  </a:solidFill>
                  <a:latin typeface="Metropolis"/>
                </a:endParaRPr>
              </a:p>
            </p:txBody>
          </p:sp>
          <p:sp>
            <p:nvSpPr>
              <p:cNvPr id="83" name="Picture Placeholder 86">
                <a:extLst>
                  <a:ext uri="{FF2B5EF4-FFF2-40B4-BE49-F238E27FC236}">
                    <a16:creationId xmlns:a16="http://schemas.microsoft.com/office/drawing/2014/main" id="{A704B456-9911-411E-ADE8-1BEF52D1305A}"/>
                  </a:ext>
                </a:extLst>
              </p:cNvPr>
              <p:cNvSpPr/>
              <p:nvPr/>
            </p:nvSpPr>
            <p:spPr>
              <a:xfrm>
                <a:off x="3616451" y="2401419"/>
                <a:ext cx="132608" cy="128591"/>
              </a:xfrm>
              <a:custGeom>
                <a:avLst/>
                <a:gdLst>
                  <a:gd name="connsiteX0" fmla="*/ 116373 w 132608"/>
                  <a:gd name="connsiteY0" fmla="*/ 72733 h 128591"/>
                  <a:gd name="connsiteX1" fmla="*/ 91707 w 132608"/>
                  <a:gd name="connsiteY1" fmla="*/ 71468 h 128591"/>
                  <a:gd name="connsiteX2" fmla="*/ 22136 w 132608"/>
                  <a:gd name="connsiteY2" fmla="*/ 0 h 128591"/>
                  <a:gd name="connsiteX3" fmla="*/ 0 w 132608"/>
                  <a:gd name="connsiteY3" fmla="*/ 0 h 128591"/>
                  <a:gd name="connsiteX4" fmla="*/ 79690 w 132608"/>
                  <a:gd name="connsiteY4" fmla="*/ 81587 h 128591"/>
                  <a:gd name="connsiteX5" fmla="*/ 77160 w 132608"/>
                  <a:gd name="connsiteY5" fmla="*/ 85382 h 128591"/>
                  <a:gd name="connsiteX6" fmla="*/ 89809 w 132608"/>
                  <a:gd name="connsiteY6" fmla="*/ 125227 h 128591"/>
                  <a:gd name="connsiteX7" fmla="*/ 129654 w 132608"/>
                  <a:gd name="connsiteY7" fmla="*/ 112578 h 128591"/>
                  <a:gd name="connsiteX8" fmla="*/ 116373 w 132608"/>
                  <a:gd name="connsiteY8" fmla="*/ 72733 h 12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08" h="128591">
                    <a:moveTo>
                      <a:pt x="116373" y="72733"/>
                    </a:moveTo>
                    <a:cubicBezTo>
                      <a:pt x="108151" y="68938"/>
                      <a:pt x="99296" y="68938"/>
                      <a:pt x="91707" y="71468"/>
                    </a:cubicBezTo>
                    <a:lnTo>
                      <a:pt x="22136" y="0"/>
                    </a:lnTo>
                    <a:cubicBezTo>
                      <a:pt x="15179" y="0"/>
                      <a:pt x="8222" y="0"/>
                      <a:pt x="0" y="0"/>
                    </a:cubicBezTo>
                    <a:lnTo>
                      <a:pt x="79690" y="81587"/>
                    </a:lnTo>
                    <a:cubicBezTo>
                      <a:pt x="78425" y="82852"/>
                      <a:pt x="77793" y="84117"/>
                      <a:pt x="77160" y="85382"/>
                    </a:cubicBezTo>
                    <a:cubicBezTo>
                      <a:pt x="69571" y="99929"/>
                      <a:pt x="75263" y="117638"/>
                      <a:pt x="89809" y="125227"/>
                    </a:cubicBezTo>
                    <a:cubicBezTo>
                      <a:pt x="104356" y="132817"/>
                      <a:pt x="122065" y="127124"/>
                      <a:pt x="129654" y="112578"/>
                    </a:cubicBezTo>
                    <a:cubicBezTo>
                      <a:pt x="136611" y="98031"/>
                      <a:pt x="130919" y="80322"/>
                      <a:pt x="116373" y="72733"/>
                    </a:cubicBezTo>
                    <a:close/>
                  </a:path>
                </a:pathLst>
              </a:custGeom>
              <a:solidFill>
                <a:schemeClr val="accent2"/>
              </a:solidFill>
              <a:ln w="6271" cap="flat">
                <a:noFill/>
                <a:prstDash val="solid"/>
                <a:miter/>
              </a:ln>
            </p:spPr>
            <p:txBody>
              <a:bodyPr rtlCol="0" anchor="ctr"/>
              <a:lstStyle/>
              <a:p>
                <a:endParaRPr lang="en-US">
                  <a:solidFill>
                    <a:srgbClr val="717074"/>
                  </a:solidFill>
                  <a:latin typeface="Metropolis"/>
                </a:endParaRPr>
              </a:p>
            </p:txBody>
          </p:sp>
          <p:sp>
            <p:nvSpPr>
              <p:cNvPr id="84" name="Picture Placeholder 86">
                <a:extLst>
                  <a:ext uri="{FF2B5EF4-FFF2-40B4-BE49-F238E27FC236}">
                    <a16:creationId xmlns:a16="http://schemas.microsoft.com/office/drawing/2014/main" id="{98CE72FC-914D-4988-9DA1-30106E69E6F0}"/>
                  </a:ext>
                </a:extLst>
              </p:cNvPr>
              <p:cNvSpPr/>
              <p:nvPr/>
            </p:nvSpPr>
            <p:spPr>
              <a:xfrm>
                <a:off x="3249625" y="2402052"/>
                <a:ext cx="138508" cy="129654"/>
              </a:xfrm>
              <a:custGeom>
                <a:avLst/>
                <a:gdLst>
                  <a:gd name="connsiteX0" fmla="*/ 116373 w 138508"/>
                  <a:gd name="connsiteY0" fmla="*/ 0 h 129654"/>
                  <a:gd name="connsiteX1" fmla="*/ 43007 w 138508"/>
                  <a:gd name="connsiteY1" fmla="*/ 73365 h 129654"/>
                  <a:gd name="connsiteX2" fmla="*/ 29726 w 138508"/>
                  <a:gd name="connsiteY2" fmla="*/ 70203 h 129654"/>
                  <a:gd name="connsiteX3" fmla="*/ 0 w 138508"/>
                  <a:gd name="connsiteY3" fmla="*/ 99929 h 129654"/>
                  <a:gd name="connsiteX4" fmla="*/ 29726 w 138508"/>
                  <a:gd name="connsiteY4" fmla="*/ 129654 h 129654"/>
                  <a:gd name="connsiteX5" fmla="*/ 59451 w 138508"/>
                  <a:gd name="connsiteY5" fmla="*/ 99929 h 129654"/>
                  <a:gd name="connsiteX6" fmla="*/ 55024 w 138508"/>
                  <a:gd name="connsiteY6" fmla="*/ 84117 h 129654"/>
                  <a:gd name="connsiteX7" fmla="*/ 138509 w 138508"/>
                  <a:gd name="connsiteY7" fmla="*/ 0 h 129654"/>
                  <a:gd name="connsiteX8" fmla="*/ 116373 w 138508"/>
                  <a:gd name="connsiteY8" fmla="*/ 0 h 1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508" h="129654">
                    <a:moveTo>
                      <a:pt x="116373" y="0"/>
                    </a:moveTo>
                    <a:lnTo>
                      <a:pt x="43007" y="73365"/>
                    </a:lnTo>
                    <a:cubicBezTo>
                      <a:pt x="39213" y="71468"/>
                      <a:pt x="34785" y="70203"/>
                      <a:pt x="29726" y="70203"/>
                    </a:cubicBezTo>
                    <a:cubicBezTo>
                      <a:pt x="13282" y="70203"/>
                      <a:pt x="0" y="83485"/>
                      <a:pt x="0" y="99929"/>
                    </a:cubicBezTo>
                    <a:cubicBezTo>
                      <a:pt x="0" y="116373"/>
                      <a:pt x="13282" y="129654"/>
                      <a:pt x="29726" y="129654"/>
                    </a:cubicBezTo>
                    <a:cubicBezTo>
                      <a:pt x="46170" y="129654"/>
                      <a:pt x="59451" y="116373"/>
                      <a:pt x="59451" y="99929"/>
                    </a:cubicBezTo>
                    <a:cubicBezTo>
                      <a:pt x="59451" y="94237"/>
                      <a:pt x="57554" y="89177"/>
                      <a:pt x="55024" y="84117"/>
                    </a:cubicBezTo>
                    <a:lnTo>
                      <a:pt x="138509" y="0"/>
                    </a:lnTo>
                    <a:cubicBezTo>
                      <a:pt x="130919" y="0"/>
                      <a:pt x="123330" y="0"/>
                      <a:pt x="116373" y="0"/>
                    </a:cubicBezTo>
                    <a:close/>
                  </a:path>
                </a:pathLst>
              </a:custGeom>
              <a:solidFill>
                <a:schemeClr val="accent2"/>
              </a:solidFill>
              <a:ln w="6271" cap="flat">
                <a:noFill/>
                <a:prstDash val="solid"/>
                <a:miter/>
              </a:ln>
            </p:spPr>
            <p:txBody>
              <a:bodyPr rtlCol="0" anchor="ctr"/>
              <a:lstStyle/>
              <a:p>
                <a:endParaRPr lang="en-US">
                  <a:solidFill>
                    <a:srgbClr val="717074"/>
                  </a:solidFill>
                  <a:latin typeface="Metropolis"/>
                </a:endParaRPr>
              </a:p>
            </p:txBody>
          </p:sp>
          <p:sp>
            <p:nvSpPr>
              <p:cNvPr id="85" name="Picture Placeholder 86">
                <a:extLst>
                  <a:ext uri="{FF2B5EF4-FFF2-40B4-BE49-F238E27FC236}">
                    <a16:creationId xmlns:a16="http://schemas.microsoft.com/office/drawing/2014/main" id="{CB916A03-E6A7-42E5-8C00-BA4D65E97217}"/>
                  </a:ext>
                </a:extLst>
              </p:cNvPr>
              <p:cNvSpPr/>
              <p:nvPr/>
            </p:nvSpPr>
            <p:spPr>
              <a:xfrm>
                <a:off x="3183649" y="1967984"/>
                <a:ext cx="139973" cy="166537"/>
              </a:xfrm>
              <a:custGeom>
                <a:avLst/>
                <a:gdLst>
                  <a:gd name="connsiteX0" fmla="*/ 124162 w 139973"/>
                  <a:gd name="connsiteY0" fmla="*/ 118470 h 166537"/>
                  <a:gd name="connsiteX1" fmla="*/ 124162 w 139973"/>
                  <a:gd name="connsiteY1" fmla="*/ 166537 h 166537"/>
                  <a:gd name="connsiteX2" fmla="*/ 139974 w 139973"/>
                  <a:gd name="connsiteY2" fmla="*/ 154520 h 166537"/>
                  <a:gd name="connsiteX3" fmla="*/ 139974 w 139973"/>
                  <a:gd name="connsiteY3" fmla="*/ 110881 h 166537"/>
                  <a:gd name="connsiteX4" fmla="*/ 56489 w 139973"/>
                  <a:gd name="connsiteY4" fmla="*/ 41943 h 166537"/>
                  <a:gd name="connsiteX5" fmla="*/ 58386 w 139973"/>
                  <a:gd name="connsiteY5" fmla="*/ 36250 h 166537"/>
                  <a:gd name="connsiteX6" fmla="*/ 36250 w 139973"/>
                  <a:gd name="connsiteY6" fmla="*/ 833 h 166537"/>
                  <a:gd name="connsiteX7" fmla="*/ 833 w 139973"/>
                  <a:gd name="connsiteY7" fmla="*/ 22969 h 166537"/>
                  <a:gd name="connsiteX8" fmla="*/ 22969 w 139973"/>
                  <a:gd name="connsiteY8" fmla="*/ 58386 h 166537"/>
                  <a:gd name="connsiteX9" fmla="*/ 46370 w 139973"/>
                  <a:gd name="connsiteY9" fmla="*/ 53959 h 166537"/>
                  <a:gd name="connsiteX10" fmla="*/ 124162 w 139973"/>
                  <a:gd name="connsiteY10" fmla="*/ 118470 h 16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973" h="166537">
                    <a:moveTo>
                      <a:pt x="124162" y="118470"/>
                    </a:moveTo>
                    <a:lnTo>
                      <a:pt x="124162" y="166537"/>
                    </a:lnTo>
                    <a:cubicBezTo>
                      <a:pt x="129222" y="162110"/>
                      <a:pt x="134282" y="158315"/>
                      <a:pt x="139974" y="154520"/>
                    </a:cubicBezTo>
                    <a:lnTo>
                      <a:pt x="139974" y="110881"/>
                    </a:lnTo>
                    <a:lnTo>
                      <a:pt x="56489" y="41943"/>
                    </a:lnTo>
                    <a:cubicBezTo>
                      <a:pt x="57122" y="40045"/>
                      <a:pt x="57754" y="38148"/>
                      <a:pt x="58386" y="36250"/>
                    </a:cubicBezTo>
                    <a:cubicBezTo>
                      <a:pt x="62181" y="20439"/>
                      <a:pt x="52694" y="4627"/>
                      <a:pt x="36250" y="833"/>
                    </a:cubicBezTo>
                    <a:cubicBezTo>
                      <a:pt x="20439" y="-2962"/>
                      <a:pt x="4627" y="6525"/>
                      <a:pt x="833" y="22969"/>
                    </a:cubicBezTo>
                    <a:cubicBezTo>
                      <a:pt x="-2962" y="38780"/>
                      <a:pt x="6525" y="54592"/>
                      <a:pt x="22969" y="58386"/>
                    </a:cubicBezTo>
                    <a:cubicBezTo>
                      <a:pt x="31191" y="60284"/>
                      <a:pt x="39413" y="58386"/>
                      <a:pt x="46370" y="53959"/>
                    </a:cubicBezTo>
                    <a:lnTo>
                      <a:pt x="124162" y="118470"/>
                    </a:lnTo>
                    <a:close/>
                  </a:path>
                </a:pathLst>
              </a:custGeom>
              <a:solidFill>
                <a:schemeClr val="accent2"/>
              </a:solidFill>
              <a:ln w="6271" cap="flat">
                <a:noFill/>
                <a:prstDash val="solid"/>
                <a:miter/>
              </a:ln>
            </p:spPr>
            <p:txBody>
              <a:bodyPr rtlCol="0" anchor="ctr"/>
              <a:lstStyle/>
              <a:p>
                <a:endParaRPr lang="en-US">
                  <a:solidFill>
                    <a:srgbClr val="717074"/>
                  </a:solidFill>
                  <a:latin typeface="Metropolis"/>
                </a:endParaRPr>
              </a:p>
            </p:txBody>
          </p:sp>
        </p:grpSp>
        <p:sp>
          <p:nvSpPr>
            <p:cNvPr id="79" name="Picture Placeholder 86">
              <a:extLst>
                <a:ext uri="{FF2B5EF4-FFF2-40B4-BE49-F238E27FC236}">
                  <a16:creationId xmlns:a16="http://schemas.microsoft.com/office/drawing/2014/main" id="{4A0E5BD3-ED69-43FC-8615-9779FDAFB54A}"/>
                </a:ext>
              </a:extLst>
            </p:cNvPr>
            <p:cNvSpPr/>
            <p:nvPr/>
          </p:nvSpPr>
          <p:spPr>
            <a:xfrm>
              <a:off x="3171173" y="2042815"/>
              <a:ext cx="601520" cy="344058"/>
            </a:xfrm>
            <a:custGeom>
              <a:avLst/>
              <a:gdLst>
                <a:gd name="connsiteX0" fmla="*/ 585052 w 601520"/>
                <a:gd name="connsiteY0" fmla="*/ 237172 h 344058"/>
                <a:gd name="connsiteX1" fmla="*/ 509156 w 601520"/>
                <a:gd name="connsiteY1" fmla="*/ 326349 h 344058"/>
                <a:gd name="connsiteX2" fmla="*/ 507259 w 601520"/>
                <a:gd name="connsiteY2" fmla="*/ 326349 h 344058"/>
                <a:gd name="connsiteX3" fmla="*/ 496507 w 601520"/>
                <a:gd name="connsiteY3" fmla="*/ 326349 h 344058"/>
                <a:gd name="connsiteX4" fmla="*/ 299812 w 601520"/>
                <a:gd name="connsiteY4" fmla="*/ 326982 h 344058"/>
                <a:gd name="connsiteX5" fmla="*/ 101220 w 601520"/>
                <a:gd name="connsiteY5" fmla="*/ 327614 h 344058"/>
                <a:gd name="connsiteX6" fmla="*/ 91100 w 601520"/>
                <a:gd name="connsiteY6" fmla="*/ 327614 h 344058"/>
                <a:gd name="connsiteX7" fmla="*/ 14573 w 601520"/>
                <a:gd name="connsiteY7" fmla="*/ 248557 h 344058"/>
                <a:gd name="connsiteX8" fmla="*/ 86673 w 601520"/>
                <a:gd name="connsiteY8" fmla="*/ 177721 h 344058"/>
                <a:gd name="connsiteX9" fmla="*/ 88571 w 601520"/>
                <a:gd name="connsiteY9" fmla="*/ 177721 h 344058"/>
                <a:gd name="connsiteX10" fmla="*/ 106279 w 601520"/>
                <a:gd name="connsiteY10" fmla="*/ 180251 h 344058"/>
                <a:gd name="connsiteX11" fmla="*/ 122723 w 601520"/>
                <a:gd name="connsiteY11" fmla="*/ 184678 h 344058"/>
                <a:gd name="connsiteX12" fmla="*/ 126518 w 601520"/>
                <a:gd name="connsiteY12" fmla="*/ 168234 h 344058"/>
                <a:gd name="connsiteX13" fmla="*/ 219490 w 601520"/>
                <a:gd name="connsiteY13" fmla="*/ 92339 h 344058"/>
                <a:gd name="connsiteX14" fmla="*/ 222020 w 601520"/>
                <a:gd name="connsiteY14" fmla="*/ 92339 h 344058"/>
                <a:gd name="connsiteX15" fmla="*/ 260600 w 601520"/>
                <a:gd name="connsiteY15" fmla="*/ 101826 h 344058"/>
                <a:gd name="connsiteX16" fmla="*/ 275779 w 601520"/>
                <a:gd name="connsiteY16" fmla="*/ 109416 h 344058"/>
                <a:gd name="connsiteX17" fmla="*/ 282103 w 601520"/>
                <a:gd name="connsiteY17" fmla="*/ 93604 h 344058"/>
                <a:gd name="connsiteX18" fmla="*/ 387724 w 601520"/>
                <a:gd name="connsiteY18" fmla="*/ 15812 h 344058"/>
                <a:gd name="connsiteX19" fmla="*/ 390254 w 601520"/>
                <a:gd name="connsiteY19" fmla="*/ 15812 h 344058"/>
                <a:gd name="connsiteX20" fmla="*/ 398476 w 601520"/>
                <a:gd name="connsiteY20" fmla="*/ 16444 h 344058"/>
                <a:gd name="connsiteX21" fmla="*/ 398476 w 601520"/>
                <a:gd name="connsiteY21" fmla="*/ 632 h 344058"/>
                <a:gd name="connsiteX22" fmla="*/ 390254 w 601520"/>
                <a:gd name="connsiteY22" fmla="*/ 0 h 344058"/>
                <a:gd name="connsiteX23" fmla="*/ 387092 w 601520"/>
                <a:gd name="connsiteY23" fmla="*/ 0 h 344058"/>
                <a:gd name="connsiteX24" fmla="*/ 266924 w 601520"/>
                <a:gd name="connsiteY24" fmla="*/ 87912 h 344058"/>
                <a:gd name="connsiteX25" fmla="*/ 222020 w 601520"/>
                <a:gd name="connsiteY25" fmla="*/ 77160 h 344058"/>
                <a:gd name="connsiteX26" fmla="*/ 219490 w 601520"/>
                <a:gd name="connsiteY26" fmla="*/ 77160 h 344058"/>
                <a:gd name="connsiteX27" fmla="*/ 111339 w 601520"/>
                <a:gd name="connsiteY27" fmla="*/ 165705 h 344058"/>
                <a:gd name="connsiteX28" fmla="*/ 89835 w 601520"/>
                <a:gd name="connsiteY28" fmla="*/ 162542 h 344058"/>
                <a:gd name="connsiteX29" fmla="*/ 87938 w 601520"/>
                <a:gd name="connsiteY29" fmla="*/ 162542 h 344058"/>
                <a:gd name="connsiteX30" fmla="*/ 26 w 601520"/>
                <a:gd name="connsiteY30" fmla="*/ 249189 h 344058"/>
                <a:gd name="connsiteX31" fmla="*/ 92365 w 601520"/>
                <a:gd name="connsiteY31" fmla="*/ 344058 h 344058"/>
                <a:gd name="connsiteX32" fmla="*/ 102485 w 601520"/>
                <a:gd name="connsiteY32" fmla="*/ 344058 h 344058"/>
                <a:gd name="connsiteX33" fmla="*/ 497772 w 601520"/>
                <a:gd name="connsiteY33" fmla="*/ 342793 h 344058"/>
                <a:gd name="connsiteX34" fmla="*/ 507892 w 601520"/>
                <a:gd name="connsiteY34" fmla="*/ 342793 h 344058"/>
                <a:gd name="connsiteX35" fmla="*/ 509789 w 601520"/>
                <a:gd name="connsiteY35" fmla="*/ 342793 h 344058"/>
                <a:gd name="connsiteX36" fmla="*/ 601496 w 601520"/>
                <a:gd name="connsiteY36" fmla="*/ 237805 h 344058"/>
                <a:gd name="connsiteX37" fmla="*/ 571770 w 601520"/>
                <a:gd name="connsiteY37" fmla="*/ 156218 h 344058"/>
                <a:gd name="connsiteX38" fmla="*/ 547736 w 601520"/>
                <a:gd name="connsiteY38" fmla="*/ 156218 h 344058"/>
                <a:gd name="connsiteX39" fmla="*/ 585052 w 601520"/>
                <a:gd name="connsiteY39" fmla="*/ 237172 h 34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1520" h="344058">
                  <a:moveTo>
                    <a:pt x="585052" y="237172"/>
                  </a:moveTo>
                  <a:cubicBezTo>
                    <a:pt x="583787" y="286504"/>
                    <a:pt x="549634" y="326349"/>
                    <a:pt x="509156" y="326349"/>
                  </a:cubicBezTo>
                  <a:cubicBezTo>
                    <a:pt x="508524" y="326349"/>
                    <a:pt x="507892" y="326349"/>
                    <a:pt x="507259" y="326349"/>
                  </a:cubicBezTo>
                  <a:cubicBezTo>
                    <a:pt x="505994" y="326349"/>
                    <a:pt x="502199" y="326349"/>
                    <a:pt x="496507" y="326349"/>
                  </a:cubicBezTo>
                  <a:cubicBezTo>
                    <a:pt x="467414" y="326349"/>
                    <a:pt x="382032" y="326349"/>
                    <a:pt x="299812" y="326982"/>
                  </a:cubicBezTo>
                  <a:cubicBezTo>
                    <a:pt x="216960" y="327614"/>
                    <a:pt x="130945" y="327614"/>
                    <a:pt x="101220" y="327614"/>
                  </a:cubicBezTo>
                  <a:cubicBezTo>
                    <a:pt x="95528" y="327614"/>
                    <a:pt x="92365" y="327614"/>
                    <a:pt x="91100" y="327614"/>
                  </a:cubicBezTo>
                  <a:cubicBezTo>
                    <a:pt x="50623" y="326349"/>
                    <a:pt x="13308" y="288402"/>
                    <a:pt x="14573" y="248557"/>
                  </a:cubicBezTo>
                  <a:cubicBezTo>
                    <a:pt x="15205" y="209344"/>
                    <a:pt x="48093" y="177721"/>
                    <a:pt x="86673" y="177721"/>
                  </a:cubicBezTo>
                  <a:cubicBezTo>
                    <a:pt x="87306" y="177721"/>
                    <a:pt x="87938" y="177721"/>
                    <a:pt x="88571" y="177721"/>
                  </a:cubicBezTo>
                  <a:cubicBezTo>
                    <a:pt x="94895" y="177721"/>
                    <a:pt x="100587" y="178986"/>
                    <a:pt x="106279" y="180251"/>
                  </a:cubicBezTo>
                  <a:lnTo>
                    <a:pt x="122723" y="184678"/>
                  </a:lnTo>
                  <a:lnTo>
                    <a:pt x="126518" y="168234"/>
                  </a:lnTo>
                  <a:cubicBezTo>
                    <a:pt x="136005" y="123962"/>
                    <a:pt x="175218" y="92339"/>
                    <a:pt x="219490" y="92339"/>
                  </a:cubicBezTo>
                  <a:cubicBezTo>
                    <a:pt x="220122" y="92339"/>
                    <a:pt x="220755" y="92339"/>
                    <a:pt x="222020" y="92339"/>
                  </a:cubicBezTo>
                  <a:cubicBezTo>
                    <a:pt x="235934" y="92972"/>
                    <a:pt x="248583" y="95501"/>
                    <a:pt x="260600" y="101826"/>
                  </a:cubicBezTo>
                  <a:lnTo>
                    <a:pt x="275779" y="109416"/>
                  </a:lnTo>
                  <a:lnTo>
                    <a:pt x="282103" y="93604"/>
                  </a:lnTo>
                  <a:cubicBezTo>
                    <a:pt x="300445" y="46170"/>
                    <a:pt x="342187" y="15812"/>
                    <a:pt x="387724" y="15812"/>
                  </a:cubicBezTo>
                  <a:cubicBezTo>
                    <a:pt x="388357" y="15812"/>
                    <a:pt x="389621" y="15812"/>
                    <a:pt x="390254" y="15812"/>
                  </a:cubicBezTo>
                  <a:cubicBezTo>
                    <a:pt x="392784" y="15812"/>
                    <a:pt x="395946" y="16444"/>
                    <a:pt x="398476" y="16444"/>
                  </a:cubicBezTo>
                  <a:lnTo>
                    <a:pt x="398476" y="632"/>
                  </a:lnTo>
                  <a:cubicBezTo>
                    <a:pt x="395946" y="632"/>
                    <a:pt x="393416" y="0"/>
                    <a:pt x="390254" y="0"/>
                  </a:cubicBezTo>
                  <a:cubicBezTo>
                    <a:pt x="388989" y="0"/>
                    <a:pt x="388357" y="0"/>
                    <a:pt x="387092" y="0"/>
                  </a:cubicBezTo>
                  <a:cubicBezTo>
                    <a:pt x="333333" y="0"/>
                    <a:pt x="286531" y="36050"/>
                    <a:pt x="266924" y="87912"/>
                  </a:cubicBezTo>
                  <a:cubicBezTo>
                    <a:pt x="253010" y="81587"/>
                    <a:pt x="237831" y="77793"/>
                    <a:pt x="222020" y="77160"/>
                  </a:cubicBezTo>
                  <a:cubicBezTo>
                    <a:pt x="221387" y="77160"/>
                    <a:pt x="220122" y="77160"/>
                    <a:pt x="219490" y="77160"/>
                  </a:cubicBezTo>
                  <a:cubicBezTo>
                    <a:pt x="166363" y="77160"/>
                    <a:pt x="122091" y="114475"/>
                    <a:pt x="111339" y="165705"/>
                  </a:cubicBezTo>
                  <a:cubicBezTo>
                    <a:pt x="104382" y="163807"/>
                    <a:pt x="96792" y="162542"/>
                    <a:pt x="89835" y="162542"/>
                  </a:cubicBezTo>
                  <a:cubicBezTo>
                    <a:pt x="89203" y="162542"/>
                    <a:pt x="88571" y="162542"/>
                    <a:pt x="87938" y="162542"/>
                  </a:cubicBezTo>
                  <a:cubicBezTo>
                    <a:pt x="40504" y="162542"/>
                    <a:pt x="659" y="201122"/>
                    <a:pt x="26" y="249189"/>
                  </a:cubicBezTo>
                  <a:cubicBezTo>
                    <a:pt x="-1239" y="297889"/>
                    <a:pt x="43666" y="342793"/>
                    <a:pt x="92365" y="344058"/>
                  </a:cubicBezTo>
                  <a:cubicBezTo>
                    <a:pt x="93630" y="344058"/>
                    <a:pt x="97425" y="344058"/>
                    <a:pt x="102485" y="344058"/>
                  </a:cubicBezTo>
                  <a:cubicBezTo>
                    <a:pt x="161303" y="344058"/>
                    <a:pt x="439586" y="342793"/>
                    <a:pt x="497772" y="342793"/>
                  </a:cubicBezTo>
                  <a:cubicBezTo>
                    <a:pt x="503464" y="342793"/>
                    <a:pt x="506627" y="342793"/>
                    <a:pt x="507892" y="342793"/>
                  </a:cubicBezTo>
                  <a:cubicBezTo>
                    <a:pt x="508524" y="342793"/>
                    <a:pt x="509156" y="342793"/>
                    <a:pt x="509789" y="342793"/>
                  </a:cubicBezTo>
                  <a:cubicBezTo>
                    <a:pt x="559121" y="342793"/>
                    <a:pt x="600231" y="295991"/>
                    <a:pt x="601496" y="237805"/>
                  </a:cubicBezTo>
                  <a:cubicBezTo>
                    <a:pt x="602128" y="205550"/>
                    <a:pt x="590744" y="175824"/>
                    <a:pt x="571770" y="156218"/>
                  </a:cubicBezTo>
                  <a:lnTo>
                    <a:pt x="547736" y="156218"/>
                  </a:lnTo>
                  <a:cubicBezTo>
                    <a:pt x="570505" y="172029"/>
                    <a:pt x="585684" y="202387"/>
                    <a:pt x="585052" y="237172"/>
                  </a:cubicBezTo>
                  <a:close/>
                </a:path>
              </a:pathLst>
            </a:custGeom>
            <a:solidFill>
              <a:schemeClr val="accent2"/>
            </a:solidFill>
            <a:ln w="6271" cap="flat">
              <a:noFill/>
              <a:prstDash val="solid"/>
              <a:miter/>
            </a:ln>
          </p:spPr>
          <p:txBody>
            <a:bodyPr rtlCol="0" anchor="ctr"/>
            <a:lstStyle/>
            <a:p>
              <a:endParaRPr lang="en-US">
                <a:solidFill>
                  <a:srgbClr val="717074"/>
                </a:solidFill>
                <a:latin typeface="Metropolis"/>
              </a:endParaRPr>
            </a:p>
          </p:txBody>
        </p:sp>
        <p:sp>
          <p:nvSpPr>
            <p:cNvPr id="80" name="Picture Placeholder 86">
              <a:extLst>
                <a:ext uri="{FF2B5EF4-FFF2-40B4-BE49-F238E27FC236}">
                  <a16:creationId xmlns:a16="http://schemas.microsoft.com/office/drawing/2014/main" id="{DFF3C1AA-77E6-47CE-9CE8-B24B2CC6C3AB}"/>
                </a:ext>
              </a:extLst>
            </p:cNvPr>
            <p:cNvSpPr/>
            <p:nvPr/>
          </p:nvSpPr>
          <p:spPr>
            <a:xfrm>
              <a:off x="3445055" y="2020679"/>
              <a:ext cx="312435" cy="311170"/>
            </a:xfrm>
            <a:custGeom>
              <a:avLst/>
              <a:gdLst>
                <a:gd name="connsiteX0" fmla="*/ 146731 w 312435"/>
                <a:gd name="connsiteY0" fmla="*/ 0 h 311170"/>
                <a:gd name="connsiteX1" fmla="*/ 146731 w 312435"/>
                <a:gd name="connsiteY1" fmla="*/ 15812 h 311170"/>
                <a:gd name="connsiteX2" fmla="*/ 283342 w 312435"/>
                <a:gd name="connsiteY2" fmla="*/ 15812 h 311170"/>
                <a:gd name="connsiteX3" fmla="*/ 0 w 312435"/>
                <a:gd name="connsiteY3" fmla="*/ 299786 h 311170"/>
                <a:gd name="connsiteX4" fmla="*/ 10752 w 312435"/>
                <a:gd name="connsiteY4" fmla="*/ 311170 h 311170"/>
                <a:gd name="connsiteX5" fmla="*/ 296624 w 312435"/>
                <a:gd name="connsiteY5" fmla="*/ 25298 h 311170"/>
                <a:gd name="connsiteX6" fmla="*/ 296624 w 312435"/>
                <a:gd name="connsiteY6" fmla="*/ 154953 h 311170"/>
                <a:gd name="connsiteX7" fmla="*/ 312435 w 312435"/>
                <a:gd name="connsiteY7" fmla="*/ 154953 h 311170"/>
                <a:gd name="connsiteX8" fmla="*/ 312435 w 312435"/>
                <a:gd name="connsiteY8" fmla="*/ 0 h 31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435" h="311170">
                  <a:moveTo>
                    <a:pt x="146731" y="0"/>
                  </a:moveTo>
                  <a:lnTo>
                    <a:pt x="146731" y="15812"/>
                  </a:lnTo>
                  <a:lnTo>
                    <a:pt x="283342" y="15812"/>
                  </a:lnTo>
                  <a:lnTo>
                    <a:pt x="0" y="299786"/>
                  </a:lnTo>
                  <a:lnTo>
                    <a:pt x="10752" y="311170"/>
                  </a:lnTo>
                  <a:lnTo>
                    <a:pt x="296624" y="25298"/>
                  </a:lnTo>
                  <a:lnTo>
                    <a:pt x="296624" y="154953"/>
                  </a:lnTo>
                  <a:lnTo>
                    <a:pt x="312435" y="154953"/>
                  </a:lnTo>
                  <a:lnTo>
                    <a:pt x="312435" y="0"/>
                  </a:lnTo>
                  <a:close/>
                </a:path>
              </a:pathLst>
            </a:custGeom>
            <a:solidFill>
              <a:schemeClr val="accent2"/>
            </a:solidFill>
            <a:ln w="6271" cap="flat">
              <a:noFill/>
              <a:prstDash val="solid"/>
              <a:miter/>
            </a:ln>
          </p:spPr>
          <p:txBody>
            <a:bodyPr rtlCol="0" anchor="ctr"/>
            <a:lstStyle/>
            <a:p>
              <a:endParaRPr lang="en-US">
                <a:solidFill>
                  <a:srgbClr val="717074"/>
                </a:solidFill>
                <a:latin typeface="Metropolis"/>
              </a:endParaRPr>
            </a:p>
          </p:txBody>
        </p:sp>
      </p:grpSp>
      <p:sp>
        <p:nvSpPr>
          <p:cNvPr id="86" name="Digital Transformation">
            <a:extLst>
              <a:ext uri="{FF2B5EF4-FFF2-40B4-BE49-F238E27FC236}">
                <a16:creationId xmlns:a16="http://schemas.microsoft.com/office/drawing/2014/main" id="{69F662A5-6633-41B0-86EE-BFFB5076C6CA}"/>
              </a:ext>
              <a:ext uri="{C183D7F6-B498-43B3-948B-1728B52AA6E4}">
                <adec:decorative xmlns:adec="http://schemas.microsoft.com/office/drawing/2017/decorative" val="1"/>
              </a:ext>
            </a:extLst>
          </p:cNvPr>
          <p:cNvSpPr txBox="1"/>
          <p:nvPr/>
        </p:nvSpPr>
        <p:spPr>
          <a:xfrm>
            <a:off x="4946621" y="2846764"/>
            <a:ext cx="2164469" cy="430887"/>
          </a:xfrm>
          <a:prstGeom prst="rect">
            <a:avLst/>
          </a:prstGeom>
          <a:noFill/>
        </p:spPr>
        <p:txBody>
          <a:bodyPr wrap="square" lIns="0" tIns="0" rIns="0" bIns="0" rtlCol="0">
            <a:spAutoFit/>
          </a:bodyPr>
          <a:lstStyle/>
          <a:p>
            <a:pPr algn="ctr"/>
            <a:r>
              <a:rPr lang="en-US" sz="1400">
                <a:solidFill>
                  <a:srgbClr val="3F3F3F"/>
                </a:solidFill>
                <a:latin typeface="Metropolis"/>
              </a:rPr>
              <a:t>Digital</a:t>
            </a:r>
            <a:br>
              <a:rPr lang="en-US" sz="1400">
                <a:solidFill>
                  <a:srgbClr val="3F3F3F"/>
                </a:solidFill>
                <a:latin typeface="Metropolis"/>
              </a:rPr>
            </a:br>
            <a:r>
              <a:rPr lang="en-US" sz="1400">
                <a:solidFill>
                  <a:srgbClr val="3F3F3F"/>
                </a:solidFill>
                <a:latin typeface="Metropolis"/>
              </a:rPr>
              <a:t>Transformation</a:t>
            </a:r>
          </a:p>
        </p:txBody>
      </p:sp>
      <p:sp>
        <p:nvSpPr>
          <p:cNvPr id="72" name="MASK Over Green">
            <a:extLst>
              <a:ext uri="{FF2B5EF4-FFF2-40B4-BE49-F238E27FC236}">
                <a16:creationId xmlns:a16="http://schemas.microsoft.com/office/drawing/2014/main" id="{A4A053E0-81B6-4640-868B-3503A21AFDFF}"/>
              </a:ext>
              <a:ext uri="{C183D7F6-B498-43B3-948B-1728B52AA6E4}">
                <adec:decorative xmlns:adec="http://schemas.microsoft.com/office/drawing/2017/decorative" val="1"/>
              </a:ext>
            </a:extLst>
          </p:cNvPr>
          <p:cNvSpPr/>
          <p:nvPr/>
        </p:nvSpPr>
        <p:spPr>
          <a:xfrm>
            <a:off x="4118054" y="1805940"/>
            <a:ext cx="3881620" cy="3699882"/>
          </a:xfrm>
          <a:custGeom>
            <a:avLst/>
            <a:gdLst>
              <a:gd name="connsiteX0" fmla="*/ 1940810 w 3881620"/>
              <a:gd name="connsiteY0" fmla="*/ 0 h 3699882"/>
              <a:gd name="connsiteX1" fmla="*/ 3881620 w 3881620"/>
              <a:gd name="connsiteY1" fmla="*/ 1940809 h 3699882"/>
              <a:gd name="connsiteX2" fmla="*/ 2865915 w 3881620"/>
              <a:gd name="connsiteY2" fmla="*/ 3647373 h 3699882"/>
              <a:gd name="connsiteX3" fmla="*/ 2763079 w 3881620"/>
              <a:gd name="connsiteY3" fmla="*/ 3696912 h 3699882"/>
              <a:gd name="connsiteX4" fmla="*/ 2763079 w 3881620"/>
              <a:gd name="connsiteY4" fmla="*/ 3215433 h 3699882"/>
              <a:gd name="connsiteX5" fmla="*/ 2789443 w 3881620"/>
              <a:gd name="connsiteY5" fmla="*/ 3199417 h 3699882"/>
              <a:gd name="connsiteX6" fmla="*/ 3458640 w 3881620"/>
              <a:gd name="connsiteY6" fmla="*/ 1940809 h 3699882"/>
              <a:gd name="connsiteX7" fmla="*/ 1940810 w 3881620"/>
              <a:gd name="connsiteY7" fmla="*/ 422980 h 3699882"/>
              <a:gd name="connsiteX8" fmla="*/ 422980 w 3881620"/>
              <a:gd name="connsiteY8" fmla="*/ 1940809 h 3699882"/>
              <a:gd name="connsiteX9" fmla="*/ 1092177 w 3881620"/>
              <a:gd name="connsiteY9" fmla="*/ 3199417 h 3699882"/>
              <a:gd name="connsiteX10" fmla="*/ 1124707 w 3881620"/>
              <a:gd name="connsiteY10" fmla="*/ 3219179 h 3699882"/>
              <a:gd name="connsiteX11" fmla="*/ 1124707 w 3881620"/>
              <a:gd name="connsiteY11" fmla="*/ 3699882 h 3699882"/>
              <a:gd name="connsiteX12" fmla="*/ 1015705 w 3881620"/>
              <a:gd name="connsiteY12" fmla="*/ 3647373 h 3699882"/>
              <a:gd name="connsiteX13" fmla="*/ 0 w 3881620"/>
              <a:gd name="connsiteY13" fmla="*/ 1940809 h 3699882"/>
              <a:gd name="connsiteX14" fmla="*/ 1940810 w 3881620"/>
              <a:gd name="connsiteY14" fmla="*/ 0 h 369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1620" h="3699882">
                <a:moveTo>
                  <a:pt x="1940810" y="0"/>
                </a:moveTo>
                <a:cubicBezTo>
                  <a:pt x="3012690" y="0"/>
                  <a:pt x="3881620" y="868930"/>
                  <a:pt x="3881620" y="1940809"/>
                </a:cubicBezTo>
                <a:cubicBezTo>
                  <a:pt x="3881620" y="2677726"/>
                  <a:pt x="3470915" y="3318718"/>
                  <a:pt x="2865915" y="3647373"/>
                </a:cubicBezTo>
                <a:lnTo>
                  <a:pt x="2763079" y="3696912"/>
                </a:lnTo>
                <a:lnTo>
                  <a:pt x="2763079" y="3215433"/>
                </a:lnTo>
                <a:lnTo>
                  <a:pt x="2789443" y="3199417"/>
                </a:lnTo>
                <a:cubicBezTo>
                  <a:pt x="3193189" y="2926652"/>
                  <a:pt x="3458640" y="2464731"/>
                  <a:pt x="3458640" y="1940809"/>
                </a:cubicBezTo>
                <a:cubicBezTo>
                  <a:pt x="3458640" y="1102535"/>
                  <a:pt x="2779084" y="422980"/>
                  <a:pt x="1940810" y="422980"/>
                </a:cubicBezTo>
                <a:cubicBezTo>
                  <a:pt x="1102536" y="422980"/>
                  <a:pt x="422980" y="1102535"/>
                  <a:pt x="422980" y="1940809"/>
                </a:cubicBezTo>
                <a:cubicBezTo>
                  <a:pt x="422980" y="2464731"/>
                  <a:pt x="688432" y="2926652"/>
                  <a:pt x="1092177" y="3199417"/>
                </a:cubicBezTo>
                <a:lnTo>
                  <a:pt x="1124707" y="3219179"/>
                </a:lnTo>
                <a:lnTo>
                  <a:pt x="1124707" y="3699882"/>
                </a:lnTo>
                <a:lnTo>
                  <a:pt x="1015705" y="3647373"/>
                </a:lnTo>
                <a:cubicBezTo>
                  <a:pt x="410705" y="3318718"/>
                  <a:pt x="0" y="2677726"/>
                  <a:pt x="0" y="1940809"/>
                </a:cubicBezTo>
                <a:cubicBezTo>
                  <a:pt x="0" y="868930"/>
                  <a:pt x="868930" y="0"/>
                  <a:pt x="1940810" y="0"/>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sp>
        <p:nvSpPr>
          <p:cNvPr id="87" name="MASK Center">
            <a:extLst>
              <a:ext uri="{FF2B5EF4-FFF2-40B4-BE49-F238E27FC236}">
                <a16:creationId xmlns:a16="http://schemas.microsoft.com/office/drawing/2014/main" id="{FE34F92C-A714-4470-9F53-0981ACEB421F}"/>
              </a:ext>
              <a:ext uri="{C183D7F6-B498-43B3-948B-1728B52AA6E4}">
                <adec:decorative xmlns:adec="http://schemas.microsoft.com/office/drawing/2017/decorative" val="1"/>
              </a:ext>
            </a:extLst>
          </p:cNvPr>
          <p:cNvSpPr/>
          <p:nvPr/>
        </p:nvSpPr>
        <p:spPr>
          <a:xfrm>
            <a:off x="4534053" y="2223429"/>
            <a:ext cx="3044952" cy="3044952"/>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FFFF"/>
              </a:solidFill>
              <a:latin typeface="Metropolis"/>
            </a:endParaRPr>
          </a:p>
        </p:txBody>
      </p:sp>
      <p:grpSp>
        <p:nvGrpSpPr>
          <p:cNvPr id="88" name="Group 87" descr="IHS Markit Logo: Provision, deploy, and manage infrastructure the same way on public and private cloud">
            <a:extLst>
              <a:ext uri="{FF2B5EF4-FFF2-40B4-BE49-F238E27FC236}">
                <a16:creationId xmlns:a16="http://schemas.microsoft.com/office/drawing/2014/main" id="{002E4D64-4031-4D5B-AE82-7B7F813705D9}"/>
              </a:ext>
            </a:extLst>
          </p:cNvPr>
          <p:cNvGrpSpPr/>
          <p:nvPr/>
        </p:nvGrpSpPr>
        <p:grpSpPr>
          <a:xfrm>
            <a:off x="389237" y="1157619"/>
            <a:ext cx="3199422" cy="973261"/>
            <a:chOff x="446387" y="1496027"/>
            <a:chExt cx="3199422" cy="973261"/>
          </a:xfrm>
        </p:grpSpPr>
        <p:pic>
          <p:nvPicPr>
            <p:cNvPr id="89" name="Google Shape;5680;gdd8d00c579_0_3199" descr="Logo, company name&#10;&#10;Description automatically generated">
              <a:extLst>
                <a:ext uri="{FF2B5EF4-FFF2-40B4-BE49-F238E27FC236}">
                  <a16:creationId xmlns:a16="http://schemas.microsoft.com/office/drawing/2014/main" id="{88B1DDCA-D434-4114-AA4E-799549E66FB5}"/>
                </a:ext>
              </a:extLst>
            </p:cNvPr>
            <p:cNvPicPr preferRelativeResize="0"/>
            <p:nvPr/>
          </p:nvPicPr>
          <p:blipFill rotWithShape="1">
            <a:blip r:embed="rId5">
              <a:alphaModFix/>
            </a:blip>
            <a:srcRect/>
            <a:stretch/>
          </p:blipFill>
          <p:spPr>
            <a:xfrm>
              <a:off x="446387" y="1496027"/>
              <a:ext cx="1573418" cy="615212"/>
            </a:xfrm>
            <a:prstGeom prst="rect">
              <a:avLst/>
            </a:prstGeom>
            <a:noFill/>
            <a:ln>
              <a:noFill/>
            </a:ln>
          </p:spPr>
        </p:pic>
        <p:sp>
          <p:nvSpPr>
            <p:cNvPr id="93" name="Google Shape;5807;gdd8d00c579_0_3199">
              <a:extLst>
                <a:ext uri="{FF2B5EF4-FFF2-40B4-BE49-F238E27FC236}">
                  <a16:creationId xmlns:a16="http://schemas.microsoft.com/office/drawing/2014/main" id="{E6E50354-0666-4ED2-A1E7-78F682E27B90}"/>
                </a:ext>
              </a:extLst>
            </p:cNvPr>
            <p:cNvSpPr/>
            <p:nvPr/>
          </p:nvSpPr>
          <p:spPr>
            <a:xfrm>
              <a:off x="579809" y="2050572"/>
              <a:ext cx="3066000" cy="418716"/>
            </a:xfrm>
            <a:prstGeom prst="rect">
              <a:avLst/>
            </a:prstGeom>
            <a:noFill/>
            <a:ln>
              <a:noFill/>
            </a:ln>
          </p:spPr>
          <p:txBody>
            <a:bodyPr spcFirstLastPara="1" wrap="square" lIns="0" tIns="0" rIns="0" bIns="0" anchor="t" anchorCtr="0">
              <a:noAutofit/>
            </a:bodyPr>
            <a:lstStyle/>
            <a:p>
              <a:pPr>
                <a:buClr>
                  <a:srgbClr val="000000"/>
                </a:buClr>
                <a:buSzPts val="1200"/>
              </a:pPr>
              <a:r>
                <a:rPr lang="en-US" sz="1100">
                  <a:solidFill>
                    <a:schemeClr val="tx2"/>
                  </a:solidFill>
                  <a:latin typeface="Metropolis" pitchFamily="2" charset="77"/>
                </a:rPr>
                <a:t>Provision, deploy, and manage infrastructure the same way on public and private cloud</a:t>
              </a:r>
              <a:endParaRPr sz="1100">
                <a:solidFill>
                  <a:schemeClr val="tx2"/>
                </a:solidFill>
                <a:latin typeface="Metropolis" pitchFamily="2" charset="77"/>
              </a:endParaRPr>
            </a:p>
            <a:p>
              <a:pPr>
                <a:buClr>
                  <a:srgbClr val="000000"/>
                </a:buClr>
                <a:buSzPts val="1050"/>
              </a:pPr>
              <a:endParaRPr sz="1100">
                <a:solidFill>
                  <a:schemeClr val="tx2"/>
                </a:solidFill>
                <a:latin typeface="Metropolis" pitchFamily="2" charset="77"/>
              </a:endParaRPr>
            </a:p>
          </p:txBody>
        </p:sp>
      </p:grpSp>
      <p:grpSp>
        <p:nvGrpSpPr>
          <p:cNvPr id="94" name="Group 93" descr="Provident Logo: Reduced monthly operating costs by 60% by discovering 30% less capacity needed in the cloud, reducing risk with rapid app and networking dependencies, and improving efficiency and simplicity for small staff">
            <a:extLst>
              <a:ext uri="{FF2B5EF4-FFF2-40B4-BE49-F238E27FC236}">
                <a16:creationId xmlns:a16="http://schemas.microsoft.com/office/drawing/2014/main" id="{3F8866C3-48C3-4FAB-BF07-408EA60F1967}"/>
              </a:ext>
              <a:ext uri="{C183D7F6-B498-43B3-948B-1728B52AA6E4}">
                <adec:decorative xmlns:adec="http://schemas.microsoft.com/office/drawing/2017/decorative" val="0"/>
              </a:ext>
            </a:extLst>
          </p:cNvPr>
          <p:cNvGrpSpPr/>
          <p:nvPr/>
        </p:nvGrpSpPr>
        <p:grpSpPr>
          <a:xfrm>
            <a:off x="540130" y="2174424"/>
            <a:ext cx="3559064" cy="1175894"/>
            <a:chOff x="358886" y="-171450"/>
            <a:chExt cx="3559064" cy="1175894"/>
          </a:xfrm>
        </p:grpSpPr>
        <p:pic>
          <p:nvPicPr>
            <p:cNvPr id="95" name="Picture 94">
              <a:extLst>
                <a:ext uri="{FF2B5EF4-FFF2-40B4-BE49-F238E27FC236}">
                  <a16:creationId xmlns:a16="http://schemas.microsoft.com/office/drawing/2014/main" id="{6482E80C-FCB6-41D6-AC5D-12A2C70B7FC7}"/>
                </a:ext>
              </a:extLst>
            </p:cNvPr>
            <p:cNvPicPr>
              <a:picLocks noChangeAspect="1"/>
            </p:cNvPicPr>
            <p:nvPr/>
          </p:nvPicPr>
          <p:blipFill>
            <a:blip r:embed="rId6"/>
            <a:stretch>
              <a:fillRect/>
            </a:stretch>
          </p:blipFill>
          <p:spPr>
            <a:xfrm>
              <a:off x="358886" y="-171450"/>
              <a:ext cx="684383" cy="470080"/>
            </a:xfrm>
            <a:prstGeom prst="rect">
              <a:avLst/>
            </a:prstGeom>
          </p:spPr>
        </p:pic>
        <p:sp>
          <p:nvSpPr>
            <p:cNvPr id="96" name="Google Shape;5807;gdd8d00c579_0_3199">
              <a:extLst>
                <a:ext uri="{FF2B5EF4-FFF2-40B4-BE49-F238E27FC236}">
                  <a16:creationId xmlns:a16="http://schemas.microsoft.com/office/drawing/2014/main" id="{B95C7DEF-75DE-4335-AF61-B127ECDE8795}"/>
                </a:ext>
              </a:extLst>
            </p:cNvPr>
            <p:cNvSpPr/>
            <p:nvPr/>
          </p:nvSpPr>
          <p:spPr>
            <a:xfrm>
              <a:off x="420747" y="375508"/>
              <a:ext cx="3497203" cy="628936"/>
            </a:xfrm>
            <a:prstGeom prst="rect">
              <a:avLst/>
            </a:prstGeom>
            <a:noFill/>
            <a:ln>
              <a:noFill/>
            </a:ln>
          </p:spPr>
          <p:txBody>
            <a:bodyPr spcFirstLastPara="1" wrap="square" lIns="0" tIns="0" rIns="0" bIns="0" anchor="t" anchorCtr="0">
              <a:noAutofit/>
            </a:bodyPr>
            <a:lstStyle/>
            <a:p>
              <a:pPr>
                <a:buClr>
                  <a:srgbClr val="000000"/>
                </a:buClr>
                <a:buSzPts val="1200"/>
              </a:pPr>
              <a:r>
                <a:rPr lang="en-US" sz="1100">
                  <a:solidFill>
                    <a:schemeClr val="tx2"/>
                  </a:solidFill>
                  <a:latin typeface="Metropolis" pitchFamily="2" charset="77"/>
                </a:rPr>
                <a:t>Reduced monthly operating costs by 60% by discovering 30% less capacity needed in the</a:t>
              </a:r>
              <a:br>
                <a:rPr lang="en-US" sz="1100">
                  <a:solidFill>
                    <a:schemeClr val="tx2"/>
                  </a:solidFill>
                  <a:latin typeface="Metropolis" pitchFamily="2" charset="77"/>
                </a:rPr>
              </a:br>
              <a:r>
                <a:rPr lang="en-US" sz="1100">
                  <a:solidFill>
                    <a:schemeClr val="tx2"/>
                  </a:solidFill>
                  <a:latin typeface="Metropolis" pitchFamily="2" charset="77"/>
                </a:rPr>
                <a:t>cloud, reducing risk with rapid app and </a:t>
              </a:r>
              <a:br>
                <a:rPr lang="en-US" sz="1100">
                  <a:solidFill>
                    <a:schemeClr val="tx2"/>
                  </a:solidFill>
                  <a:latin typeface="Metropolis" pitchFamily="2" charset="77"/>
                </a:rPr>
              </a:br>
              <a:r>
                <a:rPr lang="en-US" sz="1100">
                  <a:solidFill>
                    <a:schemeClr val="tx2"/>
                  </a:solidFill>
                  <a:latin typeface="Metropolis" pitchFamily="2" charset="77"/>
                </a:rPr>
                <a:t>networking dependencies, and improving</a:t>
              </a:r>
              <a:br>
                <a:rPr lang="en-US" sz="1100">
                  <a:solidFill>
                    <a:schemeClr val="tx2"/>
                  </a:solidFill>
                  <a:latin typeface="Metropolis" pitchFamily="2" charset="77"/>
                </a:rPr>
              </a:br>
              <a:r>
                <a:rPr lang="en-US" sz="1100">
                  <a:solidFill>
                    <a:schemeClr val="tx2"/>
                  </a:solidFill>
                  <a:latin typeface="Metropolis" pitchFamily="2" charset="77"/>
                </a:rPr>
                <a:t>efficiency and simplicity for small staff</a:t>
              </a:r>
              <a:endParaRPr sz="1100">
                <a:solidFill>
                  <a:schemeClr val="tx2"/>
                </a:solidFill>
                <a:latin typeface="Metropolis" pitchFamily="2" charset="77"/>
              </a:endParaRPr>
            </a:p>
            <a:p>
              <a:pPr>
                <a:buClr>
                  <a:srgbClr val="000000"/>
                </a:buClr>
                <a:buSzPts val="1200"/>
              </a:pPr>
              <a:endParaRPr sz="1100">
                <a:solidFill>
                  <a:schemeClr val="tx2"/>
                </a:solidFill>
                <a:latin typeface="Metropolis" pitchFamily="2" charset="77"/>
              </a:endParaRPr>
            </a:p>
          </p:txBody>
        </p:sp>
      </p:grpSp>
      <p:grpSp>
        <p:nvGrpSpPr>
          <p:cNvPr id="97" name="Group 96" descr="Growth from Knowledge Logo: Reduced IT complexity with self-service automation supporting growth from 500 to 4K VMs with faster time to market and scale">
            <a:extLst>
              <a:ext uri="{FF2B5EF4-FFF2-40B4-BE49-F238E27FC236}">
                <a16:creationId xmlns:a16="http://schemas.microsoft.com/office/drawing/2014/main" id="{C1FCFDA9-2E7E-470B-A88A-FEE17DE2CC8B}"/>
              </a:ext>
            </a:extLst>
          </p:cNvPr>
          <p:cNvGrpSpPr/>
          <p:nvPr/>
        </p:nvGrpSpPr>
        <p:grpSpPr>
          <a:xfrm>
            <a:off x="540130" y="3722914"/>
            <a:ext cx="3105679" cy="1280434"/>
            <a:chOff x="540130" y="3046330"/>
            <a:chExt cx="3105679" cy="1280434"/>
          </a:xfrm>
        </p:grpSpPr>
        <p:sp>
          <p:nvSpPr>
            <p:cNvPr id="98" name="Google Shape;5811;gdd8d00c579_0_3199">
              <a:extLst>
                <a:ext uri="{FF2B5EF4-FFF2-40B4-BE49-F238E27FC236}">
                  <a16:creationId xmlns:a16="http://schemas.microsoft.com/office/drawing/2014/main" id="{C16D799D-64E1-420C-B9F5-30A84BEC4169}"/>
                </a:ext>
              </a:extLst>
            </p:cNvPr>
            <p:cNvSpPr/>
            <p:nvPr/>
          </p:nvSpPr>
          <p:spPr>
            <a:xfrm>
              <a:off x="579809" y="3588164"/>
              <a:ext cx="3066000" cy="738600"/>
            </a:xfrm>
            <a:prstGeom prst="rect">
              <a:avLst/>
            </a:prstGeom>
            <a:noFill/>
            <a:ln>
              <a:noFill/>
            </a:ln>
          </p:spPr>
          <p:txBody>
            <a:bodyPr spcFirstLastPara="1" wrap="square" lIns="0" tIns="0" rIns="0" bIns="0" anchor="t" anchorCtr="0">
              <a:noAutofit/>
            </a:bodyPr>
            <a:lstStyle/>
            <a:p>
              <a:pPr>
                <a:buSzPts val="1200"/>
              </a:pPr>
              <a:r>
                <a:rPr lang="en-US" sz="1100">
                  <a:solidFill>
                    <a:schemeClr val="tx2"/>
                  </a:solidFill>
                  <a:latin typeface="Metropolis" pitchFamily="2" charset="77"/>
                </a:rPr>
                <a:t>Reduced IT complexity with self-service automation supporting growth from 500 to 4K VMs with faster time to market and scale</a:t>
              </a:r>
              <a:endParaRPr sz="1100">
                <a:solidFill>
                  <a:schemeClr val="tx2"/>
                </a:solidFill>
                <a:latin typeface="Metropolis" pitchFamily="2" charset="77"/>
              </a:endParaRPr>
            </a:p>
          </p:txBody>
        </p:sp>
        <p:pic>
          <p:nvPicPr>
            <p:cNvPr id="99" name="Google Shape;5821;gdd8d00c579_0_3199" descr="Graphical user interface&#10;&#10;Description automatically generated with low confidence">
              <a:extLst>
                <a:ext uri="{FF2B5EF4-FFF2-40B4-BE49-F238E27FC236}">
                  <a16:creationId xmlns:a16="http://schemas.microsoft.com/office/drawing/2014/main" id="{2B9AAB8D-D016-4F57-88BC-66E62957B28B}"/>
                </a:ext>
              </a:extLst>
            </p:cNvPr>
            <p:cNvPicPr preferRelativeResize="0"/>
            <p:nvPr/>
          </p:nvPicPr>
          <p:blipFill rotWithShape="1">
            <a:blip r:embed="rId7">
              <a:alphaModFix/>
            </a:blip>
            <a:srcRect/>
            <a:stretch/>
          </p:blipFill>
          <p:spPr>
            <a:xfrm>
              <a:off x="540130" y="3046330"/>
              <a:ext cx="1008902" cy="435882"/>
            </a:xfrm>
            <a:prstGeom prst="rect">
              <a:avLst/>
            </a:prstGeom>
            <a:noFill/>
            <a:ln>
              <a:noFill/>
            </a:ln>
          </p:spPr>
        </p:pic>
      </p:grpSp>
      <p:grpSp>
        <p:nvGrpSpPr>
          <p:cNvPr id="100" name="Group 99" descr="Borse Stuttgart Logo: Saved 10 hours a month just on system upgrades and troubleshooting. Eliminated hardware lifecycle management with cloud based ops">
            <a:extLst>
              <a:ext uri="{FF2B5EF4-FFF2-40B4-BE49-F238E27FC236}">
                <a16:creationId xmlns:a16="http://schemas.microsoft.com/office/drawing/2014/main" id="{8584A9F7-F842-46EE-A756-2BE6F9129089}"/>
              </a:ext>
            </a:extLst>
          </p:cNvPr>
          <p:cNvGrpSpPr/>
          <p:nvPr/>
        </p:nvGrpSpPr>
        <p:grpSpPr>
          <a:xfrm>
            <a:off x="579809" y="4942113"/>
            <a:ext cx="3439741" cy="1173707"/>
            <a:chOff x="579809" y="4569760"/>
            <a:chExt cx="3439741" cy="1173707"/>
          </a:xfrm>
        </p:grpSpPr>
        <p:sp>
          <p:nvSpPr>
            <p:cNvPr id="101" name="Google Shape;5815;gdd8d00c579_0_3199">
              <a:extLst>
                <a:ext uri="{FF2B5EF4-FFF2-40B4-BE49-F238E27FC236}">
                  <a16:creationId xmlns:a16="http://schemas.microsoft.com/office/drawing/2014/main" id="{C99657F3-258A-4100-ABE6-185452735C16}"/>
                </a:ext>
              </a:extLst>
            </p:cNvPr>
            <p:cNvSpPr/>
            <p:nvPr/>
          </p:nvSpPr>
          <p:spPr>
            <a:xfrm>
              <a:off x="579809" y="5114367"/>
              <a:ext cx="3439741" cy="629100"/>
            </a:xfrm>
            <a:prstGeom prst="rect">
              <a:avLst/>
            </a:prstGeom>
            <a:noFill/>
            <a:ln>
              <a:noFill/>
            </a:ln>
          </p:spPr>
          <p:txBody>
            <a:bodyPr spcFirstLastPara="1" wrap="square" lIns="0" tIns="0" rIns="0" bIns="0" anchor="t" anchorCtr="0">
              <a:noAutofit/>
            </a:bodyPr>
            <a:lstStyle/>
            <a:p>
              <a:pPr>
                <a:buClr>
                  <a:srgbClr val="000000"/>
                </a:buClr>
                <a:buSzPts val="1200"/>
              </a:pPr>
              <a:r>
                <a:rPr lang="en-US" sz="1100">
                  <a:solidFill>
                    <a:schemeClr val="tx2"/>
                  </a:solidFill>
                  <a:latin typeface="Metropolis" pitchFamily="2" charset="77"/>
                </a:rPr>
                <a:t>Saved 10 hours a month just on system upgrades and troubleshooting. Eliminated hardware lifecycle management with cloud-based ops</a:t>
              </a:r>
              <a:endParaRPr sz="1100">
                <a:solidFill>
                  <a:schemeClr val="tx2"/>
                </a:solidFill>
                <a:latin typeface="Metropolis" pitchFamily="2" charset="77"/>
              </a:endParaRPr>
            </a:p>
          </p:txBody>
        </p:sp>
        <p:pic>
          <p:nvPicPr>
            <p:cNvPr id="102" name="Google Shape;5818;gdd8d00c579_0_3199" descr="Icon&#10;&#10;Description automatically generated">
              <a:extLst>
                <a:ext uri="{FF2B5EF4-FFF2-40B4-BE49-F238E27FC236}">
                  <a16:creationId xmlns:a16="http://schemas.microsoft.com/office/drawing/2014/main" id="{8934A955-4BEE-4107-8692-086791D5E8C1}"/>
                </a:ext>
              </a:extLst>
            </p:cNvPr>
            <p:cNvPicPr preferRelativeResize="0"/>
            <p:nvPr/>
          </p:nvPicPr>
          <p:blipFill rotWithShape="1">
            <a:blip r:embed="rId8">
              <a:alphaModFix/>
            </a:blip>
            <a:srcRect/>
            <a:stretch/>
          </p:blipFill>
          <p:spPr>
            <a:xfrm>
              <a:off x="579809" y="4569760"/>
              <a:ext cx="1061947" cy="499431"/>
            </a:xfrm>
            <a:prstGeom prst="rect">
              <a:avLst/>
            </a:prstGeom>
            <a:noFill/>
            <a:ln>
              <a:noFill/>
            </a:ln>
          </p:spPr>
        </p:pic>
      </p:grpSp>
      <p:grpSp>
        <p:nvGrpSpPr>
          <p:cNvPr id="103" name="Group 102" descr="Discovery Logo: Reduced cloud spending by 40%, unified and on-demand visibility into activity across 62 environments in 12 countries">
            <a:extLst>
              <a:ext uri="{FF2B5EF4-FFF2-40B4-BE49-F238E27FC236}">
                <a16:creationId xmlns:a16="http://schemas.microsoft.com/office/drawing/2014/main" id="{6949646F-A809-4C5A-ADD4-57A67E164CC3}"/>
              </a:ext>
              <a:ext uri="{C183D7F6-B498-43B3-948B-1728B52AA6E4}">
                <adec:decorative xmlns:adec="http://schemas.microsoft.com/office/drawing/2017/decorative" val="0"/>
              </a:ext>
            </a:extLst>
          </p:cNvPr>
          <p:cNvGrpSpPr/>
          <p:nvPr/>
        </p:nvGrpSpPr>
        <p:grpSpPr>
          <a:xfrm>
            <a:off x="8742939" y="1291886"/>
            <a:ext cx="2974026" cy="964059"/>
            <a:chOff x="8968600" y="516276"/>
            <a:chExt cx="2974026" cy="964059"/>
          </a:xfrm>
        </p:grpSpPr>
        <p:sp>
          <p:nvSpPr>
            <p:cNvPr id="104" name="Google Shape;5806;gdd8d00c579_0_3199">
              <a:extLst>
                <a:ext uri="{FF2B5EF4-FFF2-40B4-BE49-F238E27FC236}">
                  <a16:creationId xmlns:a16="http://schemas.microsoft.com/office/drawing/2014/main" id="{DFEAFFE4-CE42-40E9-A9D0-C1285E63FF4B}"/>
                </a:ext>
              </a:extLst>
            </p:cNvPr>
            <p:cNvSpPr/>
            <p:nvPr/>
          </p:nvSpPr>
          <p:spPr>
            <a:xfrm>
              <a:off x="8968600" y="931487"/>
              <a:ext cx="2859155" cy="548848"/>
            </a:xfrm>
            <a:prstGeom prst="rect">
              <a:avLst/>
            </a:prstGeom>
            <a:noFill/>
            <a:ln>
              <a:noFill/>
            </a:ln>
          </p:spPr>
          <p:txBody>
            <a:bodyPr spcFirstLastPara="1" wrap="square" lIns="0" tIns="0" rIns="0" bIns="0" anchor="t" anchorCtr="0">
              <a:noAutofit/>
            </a:bodyPr>
            <a:lstStyle/>
            <a:p>
              <a:pPr algn="r">
                <a:buClr>
                  <a:srgbClr val="000000"/>
                </a:buClr>
                <a:buSzPts val="1200"/>
              </a:pPr>
              <a:r>
                <a:rPr lang="en-US" sz="1100">
                  <a:solidFill>
                    <a:schemeClr val="tx2"/>
                  </a:solidFill>
                  <a:latin typeface="Metropolis" pitchFamily="2" charset="77"/>
                </a:rPr>
                <a:t>Reduced cloud spending by 40%, unified and on-demand visibility into activity across 62 environments in 12 countries</a:t>
              </a:r>
              <a:endParaRPr sz="1100">
                <a:solidFill>
                  <a:schemeClr val="tx2"/>
                </a:solidFill>
                <a:latin typeface="Metropolis" pitchFamily="2" charset="77"/>
              </a:endParaRPr>
            </a:p>
          </p:txBody>
        </p:sp>
        <p:pic>
          <p:nvPicPr>
            <p:cNvPr id="105" name="Google Shape;5823;gdd8d00c579_0_3199" descr="A picture containing text, clipart&#10;&#10;Description automatically generated">
              <a:extLst>
                <a:ext uri="{FF2B5EF4-FFF2-40B4-BE49-F238E27FC236}">
                  <a16:creationId xmlns:a16="http://schemas.microsoft.com/office/drawing/2014/main" id="{B8973C2A-5579-41E3-9652-79C7DAABC5A6}"/>
                </a:ext>
              </a:extLst>
            </p:cNvPr>
            <p:cNvPicPr preferRelativeResize="0"/>
            <p:nvPr/>
          </p:nvPicPr>
          <p:blipFill rotWithShape="1">
            <a:blip r:embed="rId9">
              <a:alphaModFix/>
            </a:blip>
            <a:srcRect/>
            <a:stretch/>
          </p:blipFill>
          <p:spPr>
            <a:xfrm>
              <a:off x="10646011" y="516276"/>
              <a:ext cx="1296615" cy="317256"/>
            </a:xfrm>
            <a:prstGeom prst="rect">
              <a:avLst/>
            </a:prstGeom>
            <a:noFill/>
            <a:ln>
              <a:noFill/>
            </a:ln>
          </p:spPr>
        </p:pic>
      </p:grpSp>
      <p:grpSp>
        <p:nvGrpSpPr>
          <p:cNvPr id="106" name="Group 105" descr="SAIC Logo: Automate provisioning, centralize management and monitoring across customers to optimize IT spend across hybrid cloud">
            <a:extLst>
              <a:ext uri="{FF2B5EF4-FFF2-40B4-BE49-F238E27FC236}">
                <a16:creationId xmlns:a16="http://schemas.microsoft.com/office/drawing/2014/main" id="{6B81782B-C5FE-4DAF-B9CA-A3346D8811E7}"/>
              </a:ext>
            </a:extLst>
          </p:cNvPr>
          <p:cNvGrpSpPr/>
          <p:nvPr/>
        </p:nvGrpSpPr>
        <p:grpSpPr>
          <a:xfrm>
            <a:off x="8473203" y="2457681"/>
            <a:ext cx="3135813" cy="1206937"/>
            <a:chOff x="8473203" y="1652085"/>
            <a:chExt cx="3135813" cy="1206937"/>
          </a:xfrm>
        </p:grpSpPr>
        <p:sp>
          <p:nvSpPr>
            <p:cNvPr id="107" name="Google Shape;5809;gdd8d00c579_0_3199">
              <a:extLst>
                <a:ext uri="{FF2B5EF4-FFF2-40B4-BE49-F238E27FC236}">
                  <a16:creationId xmlns:a16="http://schemas.microsoft.com/office/drawing/2014/main" id="{770DE87D-AFD0-41CD-A17F-57E3F600A3DB}"/>
                </a:ext>
              </a:extLst>
            </p:cNvPr>
            <p:cNvSpPr/>
            <p:nvPr/>
          </p:nvSpPr>
          <p:spPr>
            <a:xfrm>
              <a:off x="8473203" y="2120422"/>
              <a:ext cx="3135813" cy="738600"/>
            </a:xfrm>
            <a:prstGeom prst="rect">
              <a:avLst/>
            </a:prstGeom>
            <a:noFill/>
            <a:ln>
              <a:noFill/>
            </a:ln>
          </p:spPr>
          <p:txBody>
            <a:bodyPr spcFirstLastPara="1" wrap="square" lIns="0" tIns="0" rIns="0" bIns="0" anchor="t" anchorCtr="0">
              <a:noAutofit/>
            </a:bodyPr>
            <a:lstStyle/>
            <a:p>
              <a:pPr algn="r">
                <a:buSzPts val="1200"/>
              </a:pPr>
              <a:r>
                <a:rPr lang="en-US" sz="1100">
                  <a:solidFill>
                    <a:schemeClr val="tx2"/>
                  </a:solidFill>
                  <a:latin typeface="Metropolis" pitchFamily="2" charset="77"/>
                </a:rPr>
                <a:t>Automate provisioning, centralize management, and monitoring across customers to optimize IT spend </a:t>
              </a:r>
              <a:br>
                <a:rPr lang="en-US" sz="1100">
                  <a:solidFill>
                    <a:schemeClr val="tx2"/>
                  </a:solidFill>
                  <a:latin typeface="Metropolis" pitchFamily="2" charset="77"/>
                </a:rPr>
              </a:br>
              <a:r>
                <a:rPr lang="en-US" sz="1100">
                  <a:solidFill>
                    <a:schemeClr val="tx2"/>
                  </a:solidFill>
                  <a:latin typeface="Metropolis" pitchFamily="2" charset="77"/>
                </a:rPr>
                <a:t>across hybrid cloud</a:t>
              </a:r>
              <a:endParaRPr sz="1100">
                <a:solidFill>
                  <a:schemeClr val="tx2"/>
                </a:solidFill>
                <a:latin typeface="Metropolis" pitchFamily="2" charset="77"/>
              </a:endParaRPr>
            </a:p>
          </p:txBody>
        </p:sp>
        <p:pic>
          <p:nvPicPr>
            <p:cNvPr id="108" name="Google Shape;5820;gdd8d00c579_0_3199" descr="A blue and white logo&#10;&#10;Description automatically generated with low confidence">
              <a:extLst>
                <a:ext uri="{FF2B5EF4-FFF2-40B4-BE49-F238E27FC236}">
                  <a16:creationId xmlns:a16="http://schemas.microsoft.com/office/drawing/2014/main" id="{D47A9C6C-79CE-420B-A3E1-FED540EF6975}"/>
                </a:ext>
              </a:extLst>
            </p:cNvPr>
            <p:cNvPicPr preferRelativeResize="0"/>
            <p:nvPr/>
          </p:nvPicPr>
          <p:blipFill rotWithShape="1">
            <a:blip r:embed="rId10">
              <a:alphaModFix/>
            </a:blip>
            <a:srcRect/>
            <a:stretch/>
          </p:blipFill>
          <p:spPr>
            <a:xfrm>
              <a:off x="10795000" y="1652085"/>
              <a:ext cx="814016" cy="316557"/>
            </a:xfrm>
            <a:prstGeom prst="rect">
              <a:avLst/>
            </a:prstGeom>
            <a:noFill/>
            <a:ln>
              <a:noFill/>
            </a:ln>
          </p:spPr>
        </p:pic>
      </p:grpSp>
      <p:grpSp>
        <p:nvGrpSpPr>
          <p:cNvPr id="109" name="Group 108" descr="William Hill Logo: Visibility into unit cost by service to better predict, forecast costs and optimize for savings while also define and maintain ideal state for governance">
            <a:extLst>
              <a:ext uri="{FF2B5EF4-FFF2-40B4-BE49-F238E27FC236}">
                <a16:creationId xmlns:a16="http://schemas.microsoft.com/office/drawing/2014/main" id="{4D5F9678-3024-422D-A66B-CEFD3CEF2890}"/>
              </a:ext>
            </a:extLst>
          </p:cNvPr>
          <p:cNvGrpSpPr/>
          <p:nvPr/>
        </p:nvGrpSpPr>
        <p:grpSpPr>
          <a:xfrm>
            <a:off x="8261685" y="3735758"/>
            <a:ext cx="3347332" cy="1031800"/>
            <a:chOff x="8261685" y="3185464"/>
            <a:chExt cx="3347332" cy="1031800"/>
          </a:xfrm>
        </p:grpSpPr>
        <p:sp>
          <p:nvSpPr>
            <p:cNvPr id="110" name="Google Shape;5817;gdd8d00c579_0_3199">
              <a:extLst>
                <a:ext uri="{FF2B5EF4-FFF2-40B4-BE49-F238E27FC236}">
                  <a16:creationId xmlns:a16="http://schemas.microsoft.com/office/drawing/2014/main" id="{12999AFA-F1C8-46D4-81EA-C9376B273D16}"/>
                </a:ext>
              </a:extLst>
            </p:cNvPr>
            <p:cNvSpPr/>
            <p:nvPr/>
          </p:nvSpPr>
          <p:spPr>
            <a:xfrm>
              <a:off x="8261685" y="3588164"/>
              <a:ext cx="3347332" cy="629100"/>
            </a:xfrm>
            <a:prstGeom prst="rect">
              <a:avLst/>
            </a:prstGeom>
            <a:noFill/>
            <a:ln>
              <a:noFill/>
            </a:ln>
          </p:spPr>
          <p:txBody>
            <a:bodyPr spcFirstLastPara="1" wrap="square" lIns="0" tIns="0" rIns="0" bIns="0" anchor="t" anchorCtr="0">
              <a:noAutofit/>
            </a:bodyPr>
            <a:lstStyle/>
            <a:p>
              <a:pPr algn="r">
                <a:buClr>
                  <a:srgbClr val="000000"/>
                </a:buClr>
                <a:buSzPts val="1200"/>
              </a:pPr>
              <a:r>
                <a:rPr lang="en-US" sz="1100">
                  <a:solidFill>
                    <a:schemeClr val="tx2"/>
                  </a:solidFill>
                  <a:latin typeface="Metropolis" pitchFamily="2" charset="77"/>
                </a:rPr>
                <a:t>Visibility into unit cost by service to better predict, forecast costs, and optimize</a:t>
              </a:r>
            </a:p>
            <a:p>
              <a:pPr algn="r">
                <a:buClr>
                  <a:srgbClr val="000000"/>
                </a:buClr>
                <a:buSzPts val="1200"/>
              </a:pPr>
              <a:r>
                <a:rPr lang="en-US" sz="1100">
                  <a:solidFill>
                    <a:schemeClr val="tx2"/>
                  </a:solidFill>
                  <a:latin typeface="Metropolis" pitchFamily="2" charset="77"/>
                </a:rPr>
                <a:t>for savings while also define and </a:t>
              </a:r>
            </a:p>
            <a:p>
              <a:pPr algn="r">
                <a:buClr>
                  <a:srgbClr val="000000"/>
                </a:buClr>
                <a:buSzPts val="1200"/>
              </a:pPr>
              <a:r>
                <a:rPr lang="en-US" sz="1100">
                  <a:solidFill>
                    <a:schemeClr val="tx2"/>
                  </a:solidFill>
                  <a:latin typeface="Metropolis" pitchFamily="2" charset="77"/>
                </a:rPr>
                <a:t>maintain ideal state for governance</a:t>
              </a:r>
              <a:endParaRPr sz="1100">
                <a:solidFill>
                  <a:schemeClr val="tx2"/>
                </a:solidFill>
                <a:latin typeface="Metropolis" pitchFamily="2" charset="77"/>
              </a:endParaRPr>
            </a:p>
          </p:txBody>
        </p:sp>
        <p:pic>
          <p:nvPicPr>
            <p:cNvPr id="111" name="Google Shape;5819;gdd8d00c579_0_3199" descr="William Hill's Competitors, Revenue, Number of Employees, Funding,  Acquisitions &amp; News - Owler Company Profile">
              <a:extLst>
                <a:ext uri="{FF2B5EF4-FFF2-40B4-BE49-F238E27FC236}">
                  <a16:creationId xmlns:a16="http://schemas.microsoft.com/office/drawing/2014/main" id="{ED114DAD-E467-4813-99F4-796BA213120A}"/>
                </a:ext>
              </a:extLst>
            </p:cNvPr>
            <p:cNvPicPr preferRelativeResize="0"/>
            <p:nvPr/>
          </p:nvPicPr>
          <p:blipFill rotWithShape="1">
            <a:blip r:embed="rId11">
              <a:alphaModFix/>
            </a:blip>
            <a:srcRect/>
            <a:stretch/>
          </p:blipFill>
          <p:spPr>
            <a:xfrm>
              <a:off x="10445750" y="3185464"/>
              <a:ext cx="1163266" cy="271348"/>
            </a:xfrm>
            <a:prstGeom prst="rect">
              <a:avLst/>
            </a:prstGeom>
            <a:noFill/>
            <a:ln>
              <a:noFill/>
            </a:ln>
          </p:spPr>
        </p:pic>
      </p:grpSp>
      <p:grpSp>
        <p:nvGrpSpPr>
          <p:cNvPr id="112" name="Group 111" descr="888 Holdings Logo: Hybrid cloud deployed in 6 months with a single pane of visibility and common management tools across">
            <a:extLst>
              <a:ext uri="{FF2B5EF4-FFF2-40B4-BE49-F238E27FC236}">
                <a16:creationId xmlns:a16="http://schemas.microsoft.com/office/drawing/2014/main" id="{AE489F25-4C6A-4A84-8A4E-24FD5A16A3EF}"/>
              </a:ext>
            </a:extLst>
          </p:cNvPr>
          <p:cNvGrpSpPr/>
          <p:nvPr/>
        </p:nvGrpSpPr>
        <p:grpSpPr>
          <a:xfrm>
            <a:off x="8999620" y="5011963"/>
            <a:ext cx="2609396" cy="1045486"/>
            <a:chOff x="8999620" y="4639610"/>
            <a:chExt cx="2609396" cy="1045486"/>
          </a:xfrm>
        </p:grpSpPr>
        <p:sp>
          <p:nvSpPr>
            <p:cNvPr id="113" name="Google Shape;5813;gdd8d00c579_0_3199">
              <a:extLst>
                <a:ext uri="{FF2B5EF4-FFF2-40B4-BE49-F238E27FC236}">
                  <a16:creationId xmlns:a16="http://schemas.microsoft.com/office/drawing/2014/main" id="{5ACDBA0E-2765-4E6F-9271-6BFF949F76CC}"/>
                </a:ext>
              </a:extLst>
            </p:cNvPr>
            <p:cNvSpPr/>
            <p:nvPr/>
          </p:nvSpPr>
          <p:spPr>
            <a:xfrm>
              <a:off x="8999620" y="5114367"/>
              <a:ext cx="2609395" cy="570729"/>
            </a:xfrm>
            <a:prstGeom prst="rect">
              <a:avLst/>
            </a:prstGeom>
            <a:noFill/>
            <a:ln>
              <a:noFill/>
            </a:ln>
          </p:spPr>
          <p:txBody>
            <a:bodyPr spcFirstLastPara="1" wrap="square" lIns="0" tIns="0" rIns="0" bIns="0" anchor="t" anchorCtr="0">
              <a:noAutofit/>
            </a:bodyPr>
            <a:lstStyle/>
            <a:p>
              <a:pPr algn="r">
                <a:buClr>
                  <a:srgbClr val="000000"/>
                </a:buClr>
                <a:buSzPts val="1200"/>
              </a:pPr>
              <a:r>
                <a:rPr lang="en-US" sz="1100">
                  <a:solidFill>
                    <a:schemeClr val="tx2"/>
                  </a:solidFill>
                  <a:latin typeface="Metropolis" pitchFamily="2" charset="77"/>
                </a:rPr>
                <a:t>Hybrid cloud deployed in six months with a single pane of visibility and common management tools across</a:t>
              </a:r>
              <a:endParaRPr sz="1200">
                <a:solidFill>
                  <a:schemeClr val="tx2"/>
                </a:solidFill>
                <a:latin typeface="Metropolis" pitchFamily="2" charset="77"/>
              </a:endParaRPr>
            </a:p>
          </p:txBody>
        </p:sp>
        <p:pic>
          <p:nvPicPr>
            <p:cNvPr id="114" name="Google Shape;5822;gdd8d00c579_0_3199" descr="Logo, company name&#10;&#10;Description automatically generated">
              <a:extLst>
                <a:ext uri="{FF2B5EF4-FFF2-40B4-BE49-F238E27FC236}">
                  <a16:creationId xmlns:a16="http://schemas.microsoft.com/office/drawing/2014/main" id="{54700B36-7336-4F9E-BCC9-036F5F0922C4}"/>
                </a:ext>
              </a:extLst>
            </p:cNvPr>
            <p:cNvPicPr preferRelativeResize="0"/>
            <p:nvPr/>
          </p:nvPicPr>
          <p:blipFill rotWithShape="1">
            <a:blip r:embed="rId12">
              <a:alphaModFix/>
            </a:blip>
            <a:srcRect/>
            <a:stretch/>
          </p:blipFill>
          <p:spPr>
            <a:xfrm>
              <a:off x="10954385" y="4639610"/>
              <a:ext cx="654631" cy="327313"/>
            </a:xfrm>
            <a:prstGeom prst="rect">
              <a:avLst/>
            </a:prstGeom>
            <a:noFill/>
            <a:ln>
              <a:noFill/>
            </a:ln>
          </p:spPr>
        </p:pic>
      </p:grpSp>
    </p:spTree>
    <p:extLst>
      <p:ext uri="{BB962C8B-B14F-4D97-AF65-F5344CB8AC3E}">
        <p14:creationId xmlns:p14="http://schemas.microsoft.com/office/powerpoint/2010/main" val="324473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childTnLst>
                                </p:cTn>
                              </p:par>
                              <p:par>
                                <p:cTn id="8" presetID="64" presetClass="path" presetSubtype="0" accel="6667" decel="93333" fill="hold" nodeType="withEffect">
                                  <p:stCondLst>
                                    <p:cond delay="0"/>
                                  </p:stCondLst>
                                  <p:childTnLst>
                                    <p:animMotion origin="layout" path="M -3.53998E-6 -3.7037E-7 L -0.00221 0.04005 " pathEditMode="relative" rAng="0" ptsTypes="AA">
                                      <p:cBhvr>
                                        <p:cTn id="9" dur="750" spd="-100000" fill="hold"/>
                                        <p:tgtEl>
                                          <p:spTgt spid="88"/>
                                        </p:tgtEl>
                                        <p:attrNameLst>
                                          <p:attrName>ppt_x</p:attrName>
                                          <p:attrName>ppt_y</p:attrName>
                                        </p:attrNameLst>
                                      </p:cBhvr>
                                      <p:rCtr x="-117" y="1991"/>
                                    </p:animMotion>
                                  </p:childTnLst>
                                </p:cTn>
                              </p:par>
                              <p:par>
                                <p:cTn id="10" presetID="10" presetClass="entr" presetSubtype="0" fill="hold" nodeType="withEffect">
                                  <p:stCondLst>
                                    <p:cond delay="25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750"/>
                                        <p:tgtEl>
                                          <p:spTgt spid="94"/>
                                        </p:tgtEl>
                                      </p:cBhvr>
                                    </p:animEffect>
                                  </p:childTnLst>
                                </p:cTn>
                              </p:par>
                              <p:par>
                                <p:cTn id="13" presetID="64" presetClass="path" presetSubtype="0" accel="6667" decel="93333" fill="hold" nodeType="withEffect">
                                  <p:stCondLst>
                                    <p:cond delay="250"/>
                                  </p:stCondLst>
                                  <p:childTnLst>
                                    <p:animMotion origin="layout" path="M -3.53998E-6 -3.7037E-7 L -0.00221 0.04005 " pathEditMode="relative" rAng="0" ptsTypes="AA">
                                      <p:cBhvr>
                                        <p:cTn id="14" dur="750" spd="-100000" fill="hold"/>
                                        <p:tgtEl>
                                          <p:spTgt spid="94"/>
                                        </p:tgtEl>
                                        <p:attrNameLst>
                                          <p:attrName>ppt_x</p:attrName>
                                          <p:attrName>ppt_y</p:attrName>
                                        </p:attrNameLst>
                                      </p:cBhvr>
                                      <p:rCtr x="-117" y="1991"/>
                                    </p:animMotion>
                                  </p:childTnLst>
                                </p:cTn>
                              </p:par>
                              <p:par>
                                <p:cTn id="15" presetID="10" presetClass="entr" presetSubtype="0" fill="hold" nodeType="withEffect">
                                  <p:stCondLst>
                                    <p:cond delay="50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750"/>
                                        <p:tgtEl>
                                          <p:spTgt spid="97"/>
                                        </p:tgtEl>
                                      </p:cBhvr>
                                    </p:animEffect>
                                  </p:childTnLst>
                                </p:cTn>
                              </p:par>
                              <p:par>
                                <p:cTn id="18" presetID="64" presetClass="path" presetSubtype="0" accel="6667" decel="93333" fill="hold" nodeType="withEffect">
                                  <p:stCondLst>
                                    <p:cond delay="500"/>
                                  </p:stCondLst>
                                  <p:childTnLst>
                                    <p:animMotion origin="layout" path="M 7.13728E-7 -1.48148E-6 L -0.00221 0.04005 " pathEditMode="relative" rAng="0" ptsTypes="AA">
                                      <p:cBhvr>
                                        <p:cTn id="19" dur="750" spd="-100000" fill="hold"/>
                                        <p:tgtEl>
                                          <p:spTgt spid="97"/>
                                        </p:tgtEl>
                                        <p:attrNameLst>
                                          <p:attrName>ppt_x</p:attrName>
                                          <p:attrName>ppt_y</p:attrName>
                                        </p:attrNameLst>
                                      </p:cBhvr>
                                      <p:rCtr x="-117" y="1991"/>
                                    </p:animMotion>
                                  </p:childTnLst>
                                </p:cTn>
                              </p:par>
                              <p:par>
                                <p:cTn id="20" presetID="10" presetClass="entr" presetSubtype="0" fill="hold" nodeType="withEffect">
                                  <p:stCondLst>
                                    <p:cond delay="75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750"/>
                                        <p:tgtEl>
                                          <p:spTgt spid="100"/>
                                        </p:tgtEl>
                                      </p:cBhvr>
                                    </p:animEffect>
                                  </p:childTnLst>
                                </p:cTn>
                              </p:par>
                              <p:par>
                                <p:cTn id="23" presetID="64" presetClass="path" presetSubtype="0" accel="6667" decel="93333" fill="hold" nodeType="withEffect">
                                  <p:stCondLst>
                                    <p:cond delay="750"/>
                                  </p:stCondLst>
                                  <p:childTnLst>
                                    <p:animMotion origin="layout" path="M -7.78849E-7 1.11111E-6 L -0.00221 0.04005 " pathEditMode="relative" rAng="0" ptsTypes="AA">
                                      <p:cBhvr>
                                        <p:cTn id="24" dur="750" spd="-100000" fill="hold"/>
                                        <p:tgtEl>
                                          <p:spTgt spid="100"/>
                                        </p:tgtEl>
                                        <p:attrNameLst>
                                          <p:attrName>ppt_x</p:attrName>
                                          <p:attrName>ppt_y</p:attrName>
                                        </p:attrNameLst>
                                      </p:cBhvr>
                                      <p:rCtr x="-117" y="1991"/>
                                    </p:animMotion>
                                  </p:childTnLst>
                                </p:cTn>
                              </p:par>
                              <p:par>
                                <p:cTn id="25" presetID="10" presetClass="entr" presetSubtype="0" fill="hold" nodeType="withEffect">
                                  <p:stCondLst>
                                    <p:cond delay="100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750"/>
                                        <p:tgtEl>
                                          <p:spTgt spid="103"/>
                                        </p:tgtEl>
                                      </p:cBhvr>
                                    </p:animEffect>
                                  </p:childTnLst>
                                </p:cTn>
                              </p:par>
                              <p:par>
                                <p:cTn id="28" presetID="64" presetClass="path" presetSubtype="0" accel="6667" decel="93333" fill="hold" nodeType="withEffect">
                                  <p:stCondLst>
                                    <p:cond delay="1000"/>
                                  </p:stCondLst>
                                  <p:childTnLst>
                                    <p:animMotion origin="layout" path="M -3.53998E-6 -3.7037E-7 L -0.00221 0.04005 " pathEditMode="relative" rAng="0" ptsTypes="AA">
                                      <p:cBhvr>
                                        <p:cTn id="29" dur="750" spd="-100000" fill="hold"/>
                                        <p:tgtEl>
                                          <p:spTgt spid="103"/>
                                        </p:tgtEl>
                                        <p:attrNameLst>
                                          <p:attrName>ppt_x</p:attrName>
                                          <p:attrName>ppt_y</p:attrName>
                                        </p:attrNameLst>
                                      </p:cBhvr>
                                      <p:rCtr x="-117" y="1991"/>
                                    </p:animMotion>
                                  </p:childTnLst>
                                </p:cTn>
                              </p:par>
                              <p:par>
                                <p:cTn id="30" presetID="10" presetClass="entr" presetSubtype="0" fill="hold" nodeType="withEffect">
                                  <p:stCondLst>
                                    <p:cond delay="1250"/>
                                  </p:stCondLst>
                                  <p:childTnLst>
                                    <p:set>
                                      <p:cBhvr>
                                        <p:cTn id="31" dur="1" fill="hold">
                                          <p:stCondLst>
                                            <p:cond delay="0"/>
                                          </p:stCondLst>
                                        </p:cTn>
                                        <p:tgtEl>
                                          <p:spTgt spid="106"/>
                                        </p:tgtEl>
                                        <p:attrNameLst>
                                          <p:attrName>style.visibility</p:attrName>
                                        </p:attrNameLst>
                                      </p:cBhvr>
                                      <p:to>
                                        <p:strVal val="visible"/>
                                      </p:to>
                                    </p:set>
                                    <p:animEffect transition="in" filter="fade">
                                      <p:cBhvr>
                                        <p:cTn id="32" dur="750"/>
                                        <p:tgtEl>
                                          <p:spTgt spid="106"/>
                                        </p:tgtEl>
                                      </p:cBhvr>
                                    </p:animEffect>
                                  </p:childTnLst>
                                </p:cTn>
                              </p:par>
                              <p:par>
                                <p:cTn id="33" presetID="64" presetClass="path" presetSubtype="0" accel="6667" decel="93333" fill="hold" nodeType="withEffect">
                                  <p:stCondLst>
                                    <p:cond delay="1250"/>
                                  </p:stCondLst>
                                  <p:childTnLst>
                                    <p:animMotion origin="layout" path="M -2.23496E-6 4.07407E-6 L -0.00221 0.04004 " pathEditMode="relative" rAng="0" ptsTypes="AA">
                                      <p:cBhvr>
                                        <p:cTn id="34" dur="750" spd="-100000" fill="hold"/>
                                        <p:tgtEl>
                                          <p:spTgt spid="106"/>
                                        </p:tgtEl>
                                        <p:attrNameLst>
                                          <p:attrName>ppt_x</p:attrName>
                                          <p:attrName>ppt_y</p:attrName>
                                        </p:attrNameLst>
                                      </p:cBhvr>
                                      <p:rCtr x="-117" y="1991"/>
                                    </p:animMotion>
                                  </p:childTnLst>
                                </p:cTn>
                              </p:par>
                              <p:par>
                                <p:cTn id="35" presetID="10" presetClass="entr" presetSubtype="0" fill="hold" nodeType="withEffect">
                                  <p:stCondLst>
                                    <p:cond delay="1500"/>
                                  </p:stCondLst>
                                  <p:childTnLst>
                                    <p:set>
                                      <p:cBhvr>
                                        <p:cTn id="36" dur="1" fill="hold">
                                          <p:stCondLst>
                                            <p:cond delay="0"/>
                                          </p:stCondLst>
                                        </p:cTn>
                                        <p:tgtEl>
                                          <p:spTgt spid="109"/>
                                        </p:tgtEl>
                                        <p:attrNameLst>
                                          <p:attrName>style.visibility</p:attrName>
                                        </p:attrNameLst>
                                      </p:cBhvr>
                                      <p:to>
                                        <p:strVal val="visible"/>
                                      </p:to>
                                    </p:set>
                                    <p:animEffect transition="in" filter="fade">
                                      <p:cBhvr>
                                        <p:cTn id="37" dur="750"/>
                                        <p:tgtEl>
                                          <p:spTgt spid="109"/>
                                        </p:tgtEl>
                                      </p:cBhvr>
                                    </p:animEffect>
                                  </p:childTnLst>
                                </p:cTn>
                              </p:par>
                              <p:par>
                                <p:cTn id="38" presetID="64" presetClass="path" presetSubtype="0" accel="6667" decel="93333" fill="hold" nodeType="withEffect">
                                  <p:stCondLst>
                                    <p:cond delay="1500"/>
                                  </p:stCondLst>
                                  <p:childTnLst>
                                    <p:animMotion origin="layout" path="M 3.99583E-6 2.22222E-6 L -0.00222 0.04004 " pathEditMode="relative" rAng="0" ptsTypes="AA">
                                      <p:cBhvr>
                                        <p:cTn id="39" dur="750" spd="-100000" fill="hold"/>
                                        <p:tgtEl>
                                          <p:spTgt spid="109"/>
                                        </p:tgtEl>
                                        <p:attrNameLst>
                                          <p:attrName>ppt_x</p:attrName>
                                          <p:attrName>ppt_y</p:attrName>
                                        </p:attrNameLst>
                                      </p:cBhvr>
                                      <p:rCtr x="-117" y="1991"/>
                                    </p:animMotion>
                                  </p:childTnLst>
                                </p:cTn>
                              </p:par>
                              <p:par>
                                <p:cTn id="40" presetID="10" presetClass="entr" presetSubtype="0" fill="hold" nodeType="withEffect">
                                  <p:stCondLst>
                                    <p:cond delay="1750"/>
                                  </p:stCondLst>
                                  <p:childTnLst>
                                    <p:set>
                                      <p:cBhvr>
                                        <p:cTn id="41" dur="1" fill="hold">
                                          <p:stCondLst>
                                            <p:cond delay="0"/>
                                          </p:stCondLst>
                                        </p:cTn>
                                        <p:tgtEl>
                                          <p:spTgt spid="112"/>
                                        </p:tgtEl>
                                        <p:attrNameLst>
                                          <p:attrName>style.visibility</p:attrName>
                                        </p:attrNameLst>
                                      </p:cBhvr>
                                      <p:to>
                                        <p:strVal val="visible"/>
                                      </p:to>
                                    </p:set>
                                    <p:animEffect transition="in" filter="fade">
                                      <p:cBhvr>
                                        <p:cTn id="42" dur="750"/>
                                        <p:tgtEl>
                                          <p:spTgt spid="112"/>
                                        </p:tgtEl>
                                      </p:cBhvr>
                                    </p:animEffect>
                                  </p:childTnLst>
                                </p:cTn>
                              </p:par>
                              <p:par>
                                <p:cTn id="43" presetID="64" presetClass="path" presetSubtype="0" accel="6667" decel="93333" fill="hold" nodeType="withEffect">
                                  <p:stCondLst>
                                    <p:cond delay="1750"/>
                                  </p:stCondLst>
                                  <p:childTnLst>
                                    <p:animMotion origin="layout" path="M -2.44855E-6 -4.81481E-6 L -0.00221 0.04005 " pathEditMode="relative" rAng="0" ptsTypes="AA">
                                      <p:cBhvr>
                                        <p:cTn id="44" dur="750" spd="-100000" fill="hold"/>
                                        <p:tgtEl>
                                          <p:spTgt spid="112"/>
                                        </p:tgtEl>
                                        <p:attrNameLst>
                                          <p:attrName>ppt_x</p:attrName>
                                          <p:attrName>ppt_y</p:attrName>
                                        </p:attrNameLst>
                                      </p:cBhvr>
                                      <p:rCtr x="-117"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BB74C14-178A-9F48-8AA5-8357C4345F42}"/>
              </a:ext>
            </a:extLst>
          </p:cNvPr>
          <p:cNvSpPr>
            <a:spLocks noGrp="1"/>
          </p:cNvSpPr>
          <p:nvPr>
            <p:ph type="body" sz="quarter" idx="21"/>
          </p:nvPr>
        </p:nvSpPr>
        <p:spPr>
          <a:xfrm>
            <a:off x="112364" y="1270595"/>
            <a:ext cx="4184196" cy="641332"/>
          </a:xfrm>
        </p:spPr>
        <p:txBody>
          <a:bodyPr/>
          <a:lstStyle/>
          <a:p>
            <a:pPr algn="ctr">
              <a:spcBef>
                <a:spcPts val="0"/>
              </a:spcBef>
              <a:buClr>
                <a:schemeClr val="bg1"/>
              </a:buClr>
              <a:buNone/>
            </a:pPr>
            <a:r>
              <a:rPr lang="en-US" sz="1699"/>
              <a:t>#1 IDC Market Share</a:t>
            </a:r>
          </a:p>
        </p:txBody>
      </p:sp>
      <p:sp>
        <p:nvSpPr>
          <p:cNvPr id="6" name="Title 5">
            <a:extLst>
              <a:ext uri="{FF2B5EF4-FFF2-40B4-BE49-F238E27FC236}">
                <a16:creationId xmlns:a16="http://schemas.microsoft.com/office/drawing/2014/main" id="{E227EA76-8EE8-5648-B9A5-5A808EEE9FFF}"/>
              </a:ext>
            </a:extLst>
          </p:cNvPr>
          <p:cNvSpPr>
            <a:spLocks noGrp="1"/>
          </p:cNvSpPr>
          <p:nvPr>
            <p:ph type="title"/>
          </p:nvPr>
        </p:nvSpPr>
        <p:spPr/>
        <p:txBody>
          <a:bodyPr/>
          <a:lstStyle/>
          <a:p>
            <a:r>
              <a:rPr lang="en-US" dirty="0"/>
              <a:t>VMware Cloud Management Recognized by the Industry</a:t>
            </a:r>
          </a:p>
        </p:txBody>
      </p:sp>
      <p:sp>
        <p:nvSpPr>
          <p:cNvPr id="13" name="Text Placeholder 12">
            <a:extLst>
              <a:ext uri="{FF2B5EF4-FFF2-40B4-BE49-F238E27FC236}">
                <a16:creationId xmlns:a16="http://schemas.microsoft.com/office/drawing/2014/main" id="{36A6E57B-843F-FB45-BB80-06302380619D}"/>
              </a:ext>
            </a:extLst>
          </p:cNvPr>
          <p:cNvSpPr>
            <a:spLocks noGrp="1"/>
          </p:cNvSpPr>
          <p:nvPr>
            <p:ph type="body" sz="quarter" idx="23"/>
          </p:nvPr>
        </p:nvSpPr>
        <p:spPr>
          <a:xfrm>
            <a:off x="4407304" y="1270594"/>
            <a:ext cx="4805416" cy="641334"/>
          </a:xfrm>
        </p:spPr>
        <p:txBody>
          <a:bodyPr/>
          <a:lstStyle/>
          <a:p>
            <a:pPr algn="ctr">
              <a:spcBef>
                <a:spcPts val="0"/>
              </a:spcBef>
              <a:buClr>
                <a:schemeClr val="bg1"/>
              </a:buClr>
              <a:buNone/>
            </a:pPr>
            <a:r>
              <a:rPr lang="en-US" sz="1699"/>
              <a:t>A LEADER in The Forrester Wave</a:t>
            </a:r>
            <a:r>
              <a:rPr lang="en-US" sz="1699">
                <a:latin typeface="Arial" panose="020B0604020202020204" pitchFamily="34" charset="0"/>
                <a:cs typeface="Arial" panose="020B0604020202020204" pitchFamily="34" charset="0"/>
              </a:rPr>
              <a:t>™</a:t>
            </a:r>
          </a:p>
        </p:txBody>
      </p:sp>
      <p:sp>
        <p:nvSpPr>
          <p:cNvPr id="25" name="Text Placeholder 12">
            <a:extLst>
              <a:ext uri="{FF2B5EF4-FFF2-40B4-BE49-F238E27FC236}">
                <a16:creationId xmlns:a16="http://schemas.microsoft.com/office/drawing/2014/main" id="{EDCFAE17-DEA0-48CA-8C30-0B0E6AE3064C}"/>
              </a:ext>
            </a:extLst>
          </p:cNvPr>
          <p:cNvSpPr txBox="1">
            <a:spLocks/>
          </p:cNvSpPr>
          <p:nvPr/>
        </p:nvSpPr>
        <p:spPr>
          <a:xfrm>
            <a:off x="9323464" y="1262937"/>
            <a:ext cx="2743360" cy="641334"/>
          </a:xfrm>
          <a:prstGeom prst="rect">
            <a:avLst/>
          </a:prstGeom>
          <a:solidFill>
            <a:schemeClr val="accent5"/>
          </a:solidFill>
          <a:ln>
            <a:solidFill>
              <a:schemeClr val="accent5"/>
            </a:solidFill>
          </a:ln>
        </p:spPr>
        <p:txBody>
          <a:bodyPr vert="horz" lIns="182832" tIns="91416" rIns="182832" bIns="91416" rtlCol="0" anchor="ctr">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800" kern="1200">
                <a:solidFill>
                  <a:schemeClr val="bg1"/>
                </a:solidFill>
                <a:latin typeface="+mn-lt"/>
                <a:ea typeface="+mn-ea"/>
                <a:cs typeface="+mn-cs"/>
              </a:defRPr>
            </a:lvl1pPr>
            <a:lvl2pPr marL="0" indent="0" algn="l" defTabSz="914400" rtl="0" eaLnBrk="1" latinLnBrk="0" hangingPunct="1">
              <a:lnSpc>
                <a:spcPct val="100000"/>
              </a:lnSpc>
              <a:spcBef>
                <a:spcPts val="300"/>
              </a:spcBef>
              <a:buClr>
                <a:schemeClr val="tx2"/>
              </a:buClr>
              <a:buSzPct val="90000"/>
              <a:buFont typeface="Open Sans" panose="020B0606030504020204" pitchFamily="34" charset="0"/>
              <a:buChar char="​"/>
              <a:defRPr sz="18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Pct val="90000"/>
              <a:buFont typeface="Arial" panose="020B0604020202020204" pitchFamily="34" charset="0"/>
              <a:buNone/>
              <a:tabLst/>
              <a:defRPr/>
            </a:pPr>
            <a:r>
              <a:rPr kumimoji="0" lang="en-US" sz="1699" b="0" i="0" u="none" strike="noStrike" kern="1200" cap="none" spc="0" normalizeH="0" baseline="0" noProof="0">
                <a:ln>
                  <a:noFill/>
                </a:ln>
                <a:solidFill>
                  <a:srgbClr val="FFFFFF"/>
                </a:solidFill>
                <a:effectLst/>
                <a:uLnTx/>
                <a:uFillTx/>
                <a:latin typeface="Metropolis"/>
                <a:ea typeface="+mn-ea"/>
                <a:cs typeface="+mn-cs"/>
              </a:rPr>
              <a:t>#1 OMDIA Universe</a:t>
            </a:r>
          </a:p>
        </p:txBody>
      </p:sp>
      <p:sp>
        <p:nvSpPr>
          <p:cNvPr id="35" name="TextBox 34">
            <a:extLst>
              <a:ext uri="{FF2B5EF4-FFF2-40B4-BE49-F238E27FC236}">
                <a16:creationId xmlns:a16="http://schemas.microsoft.com/office/drawing/2014/main" id="{0B4FDE87-3596-4F88-A8B1-7540A1ADD635}"/>
              </a:ext>
            </a:extLst>
          </p:cNvPr>
          <p:cNvSpPr txBox="1"/>
          <p:nvPr/>
        </p:nvSpPr>
        <p:spPr>
          <a:xfrm>
            <a:off x="478929" y="4049786"/>
            <a:ext cx="1339441"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IDC IT Automation and Configuration</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Management Market Share</a:t>
            </a:r>
          </a:p>
        </p:txBody>
      </p:sp>
      <p:sp>
        <p:nvSpPr>
          <p:cNvPr id="37" name="TextBox 36">
            <a:extLst>
              <a:ext uri="{FF2B5EF4-FFF2-40B4-BE49-F238E27FC236}">
                <a16:creationId xmlns:a16="http://schemas.microsoft.com/office/drawing/2014/main" id="{F1F58AA5-7311-4A9A-B451-136AC38EFF69}"/>
              </a:ext>
            </a:extLst>
          </p:cNvPr>
          <p:cNvSpPr txBox="1"/>
          <p:nvPr/>
        </p:nvSpPr>
        <p:spPr>
          <a:xfrm>
            <a:off x="2458868" y="4053756"/>
            <a:ext cx="1550034"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IDC WW </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Cloud Systems and Service Management</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Market Share</a:t>
            </a:r>
          </a:p>
        </p:txBody>
      </p:sp>
      <p:pic>
        <p:nvPicPr>
          <p:cNvPr id="26" name="Picture 25">
            <a:extLst>
              <a:ext uri="{FF2B5EF4-FFF2-40B4-BE49-F238E27FC236}">
                <a16:creationId xmlns:a16="http://schemas.microsoft.com/office/drawing/2014/main" id="{49D500E4-BDF1-445A-8DD4-8873E327393D}"/>
              </a:ext>
            </a:extLst>
          </p:cNvPr>
          <p:cNvPicPr>
            <a:picLocks noChangeAspect="1"/>
          </p:cNvPicPr>
          <p:nvPr/>
        </p:nvPicPr>
        <p:blipFill>
          <a:blip r:embed="rId3"/>
          <a:stretch>
            <a:fillRect/>
          </a:stretch>
        </p:blipFill>
        <p:spPr>
          <a:xfrm>
            <a:off x="9398651" y="2286000"/>
            <a:ext cx="2592983" cy="1576681"/>
          </a:xfrm>
          <a:prstGeom prst="rect">
            <a:avLst/>
          </a:prstGeom>
        </p:spPr>
      </p:pic>
      <p:sp>
        <p:nvSpPr>
          <p:cNvPr id="12" name="TextBox 11">
            <a:extLst>
              <a:ext uri="{FF2B5EF4-FFF2-40B4-BE49-F238E27FC236}">
                <a16:creationId xmlns:a16="http://schemas.microsoft.com/office/drawing/2014/main" id="{458CD328-CB4B-4E70-BE33-402406B23B96}"/>
              </a:ext>
            </a:extLst>
          </p:cNvPr>
          <p:cNvSpPr txBox="1"/>
          <p:nvPr/>
        </p:nvSpPr>
        <p:spPr>
          <a:xfrm>
            <a:off x="9471582" y="4070967"/>
            <a:ext cx="2435929" cy="55399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OMDIA Selecting a </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Hybrid &amp; Multicloud</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Management Solution</a:t>
            </a:r>
          </a:p>
        </p:txBody>
      </p:sp>
      <p:cxnSp>
        <p:nvCxnSpPr>
          <p:cNvPr id="30" name="Straight Connector 29">
            <a:extLst>
              <a:ext uri="{FF2B5EF4-FFF2-40B4-BE49-F238E27FC236}">
                <a16:creationId xmlns:a16="http://schemas.microsoft.com/office/drawing/2014/main" id="{09E49B9C-0877-4547-A215-CA2FDF083EF0}"/>
              </a:ext>
            </a:extLst>
          </p:cNvPr>
          <p:cNvCxnSpPr>
            <a:cxnSpLocks/>
          </p:cNvCxnSpPr>
          <p:nvPr/>
        </p:nvCxnSpPr>
        <p:spPr bwMode="gray">
          <a:xfrm flipH="1">
            <a:off x="4360422" y="1915399"/>
            <a:ext cx="383" cy="28606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5AEE42-D972-4CF5-9513-E1BFA4973769}"/>
              </a:ext>
            </a:extLst>
          </p:cNvPr>
          <p:cNvCxnSpPr>
            <a:cxnSpLocks/>
          </p:cNvCxnSpPr>
          <p:nvPr/>
        </p:nvCxnSpPr>
        <p:spPr bwMode="gray">
          <a:xfrm>
            <a:off x="9288405" y="1940799"/>
            <a:ext cx="34676" cy="28606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8EC3D73-B5C4-450C-BF3A-D3466E404CCD}"/>
              </a:ext>
            </a:extLst>
          </p:cNvPr>
          <p:cNvSpPr/>
          <p:nvPr/>
        </p:nvSpPr>
        <p:spPr>
          <a:xfrm>
            <a:off x="2322523" y="5683299"/>
            <a:ext cx="2046277" cy="641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Source: IDC, Worldwide Cloud System and Service Management Software Market Shares, 2019: SaaS and ITOM Drive Growth, Doc #US45083420, May 2020</a:t>
            </a:r>
            <a:r>
              <a:rPr kumimoji="0" lang="en-US" sz="700" b="0" i="0" u="none" strike="noStrike" kern="1200" cap="none" spc="0" normalizeH="0" baseline="0" noProof="0">
                <a:ln>
                  <a:noFill/>
                </a:ln>
                <a:solidFill>
                  <a:srgbClr val="FFFFFF"/>
                </a:solidFill>
                <a:effectLst/>
                <a:uLnTx/>
                <a:uFillTx/>
                <a:latin typeface="Metropolis"/>
                <a:ea typeface="+mn-ea"/>
                <a:cs typeface="+mn-cs"/>
              </a:rPr>
              <a:t>Cloud Mgt Market Share</a:t>
            </a:r>
          </a:p>
        </p:txBody>
      </p:sp>
      <p:sp>
        <p:nvSpPr>
          <p:cNvPr id="49" name="Rectangle 48">
            <a:extLst>
              <a:ext uri="{FF2B5EF4-FFF2-40B4-BE49-F238E27FC236}">
                <a16:creationId xmlns:a16="http://schemas.microsoft.com/office/drawing/2014/main" id="{AEDECC6E-C66A-4798-B947-6E0A33F84F7A}"/>
              </a:ext>
            </a:extLst>
          </p:cNvPr>
          <p:cNvSpPr/>
          <p:nvPr/>
        </p:nvSpPr>
        <p:spPr>
          <a:xfrm>
            <a:off x="177961" y="5847408"/>
            <a:ext cx="1930721" cy="3131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Source: IDC, Worldwide IT Automation and Configuration Management Software Market Shares, 2019: Market Expands Ahead of Coronavirus Impact, Doc# US46397520, June 2020</a:t>
            </a:r>
          </a:p>
        </p:txBody>
      </p:sp>
      <p:sp>
        <p:nvSpPr>
          <p:cNvPr id="50" name="TextBox 49">
            <a:extLst>
              <a:ext uri="{FF2B5EF4-FFF2-40B4-BE49-F238E27FC236}">
                <a16:creationId xmlns:a16="http://schemas.microsoft.com/office/drawing/2014/main" id="{BB1926D0-B897-4F33-B48C-7AC490114BFE}"/>
              </a:ext>
            </a:extLst>
          </p:cNvPr>
          <p:cNvSpPr txBox="1"/>
          <p:nvPr/>
        </p:nvSpPr>
        <p:spPr>
          <a:xfrm>
            <a:off x="4620032" y="5734921"/>
            <a:ext cx="4668373" cy="1046440"/>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The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is copyrighted by Forrester Research, Inc. Forrester and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are trademarks of Forrester Research, Inc. The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is a graphical representation of Forrester’s call on a market and is plotted using a detailed spreadsheet with exposed scores, weightings, and comments. Forrester does not endorse any vendor, product, or service depicted in the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Information is based on best available resources. Opinions reflect judgment at the time and are subject to change.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mn-cs"/>
              </a:rPr>
              <a:t>Forrester, Inc., The Forrester Wave™: Hybrid Cloud Management, Q4 2020, November 30,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mn-cs"/>
              </a:rPr>
              <a:t>Forrester, Inc., The Forrester Wave™: Infrastructure Automation Platforms, Q3 2020, August 10,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mn-cs"/>
              </a:rPr>
              <a:t>Forrester, Inc., The Forrester Wave™: Cloud Cost Management and Optimization, Q4 2020, October 28, 2020</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700" b="0" i="0" u="none" strike="noStrike" kern="1200" cap="none" spc="0" normalizeH="0" baseline="0" noProof="0">
              <a:ln>
                <a:noFill/>
              </a:ln>
              <a:solidFill>
                <a:srgbClr val="717074"/>
              </a:solidFill>
              <a:effectLst/>
              <a:uLnTx/>
              <a:uFillTx/>
              <a:latin typeface="Metropolis"/>
              <a:ea typeface="+mn-ea"/>
              <a:cs typeface="+mn-cs"/>
            </a:endParaRPr>
          </a:p>
        </p:txBody>
      </p:sp>
      <p:sp>
        <p:nvSpPr>
          <p:cNvPr id="24" name="TextBox 23">
            <a:extLst>
              <a:ext uri="{FF2B5EF4-FFF2-40B4-BE49-F238E27FC236}">
                <a16:creationId xmlns:a16="http://schemas.microsoft.com/office/drawing/2014/main" id="{4F51064E-0B58-4367-8AA3-2575529A1C72}"/>
              </a:ext>
            </a:extLst>
          </p:cNvPr>
          <p:cNvSpPr txBox="1"/>
          <p:nvPr/>
        </p:nvSpPr>
        <p:spPr>
          <a:xfrm>
            <a:off x="6205866" y="4057742"/>
            <a:ext cx="1330914"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Forrester Infrastructure Automation Wave</a:t>
            </a:r>
            <a:r>
              <a:rPr kumimoji="0" lang="en-US" sz="900" b="0" i="0" u="none" strike="noStrike" kern="1200" cap="none" spc="0" normalizeH="0" baseline="0" noProof="0">
                <a:ln>
                  <a:noFill/>
                </a:ln>
                <a:solidFill>
                  <a:srgbClr val="717074"/>
                </a:solidFill>
                <a:effectLst/>
                <a:uLnTx/>
                <a:uFillTx/>
                <a:latin typeface="Calibri" panose="020F0502020204030204" pitchFamily="34" charset="0"/>
                <a:ea typeface="+mn-ea"/>
                <a:cs typeface="Calibri" panose="020F0502020204030204" pitchFamily="34" charset="0"/>
              </a:rPr>
              <a:t>™</a:t>
            </a:r>
          </a:p>
        </p:txBody>
      </p:sp>
      <p:pic>
        <p:nvPicPr>
          <p:cNvPr id="52" name="Content Placeholder 17">
            <a:extLst>
              <a:ext uri="{FF2B5EF4-FFF2-40B4-BE49-F238E27FC236}">
                <a16:creationId xmlns:a16="http://schemas.microsoft.com/office/drawing/2014/main" id="{B76119A4-1F53-484E-BD1F-4E49E597D74B}"/>
              </a:ext>
            </a:extLst>
          </p:cNvPr>
          <p:cNvPicPr>
            <a:picLocks noChangeAspect="1"/>
          </p:cNvPicPr>
          <p:nvPr/>
        </p:nvPicPr>
        <p:blipFill rotWithShape="1">
          <a:blip r:embed="rId4"/>
          <a:srcRect t="868" b="11512"/>
          <a:stretch/>
        </p:blipFill>
        <p:spPr>
          <a:xfrm>
            <a:off x="6059790" y="2020832"/>
            <a:ext cx="1619711" cy="1911644"/>
          </a:xfrm>
          <a:prstGeom prst="rect">
            <a:avLst/>
          </a:prstGeom>
          <a:noFill/>
        </p:spPr>
      </p:pic>
      <p:pic>
        <p:nvPicPr>
          <p:cNvPr id="51" name="Picture 50">
            <a:extLst>
              <a:ext uri="{FF2B5EF4-FFF2-40B4-BE49-F238E27FC236}">
                <a16:creationId xmlns:a16="http://schemas.microsoft.com/office/drawing/2014/main" id="{D8276AB5-F003-40F6-8676-CA3B8BF509BC}"/>
              </a:ext>
            </a:extLst>
          </p:cNvPr>
          <p:cNvPicPr>
            <a:picLocks noChangeAspect="1"/>
          </p:cNvPicPr>
          <p:nvPr/>
        </p:nvPicPr>
        <p:blipFill rotWithShape="1">
          <a:blip r:embed="rId5"/>
          <a:srcRect l="4277"/>
          <a:stretch/>
        </p:blipFill>
        <p:spPr>
          <a:xfrm>
            <a:off x="4435859" y="2020832"/>
            <a:ext cx="1555309" cy="1911644"/>
          </a:xfrm>
          <a:prstGeom prst="rect">
            <a:avLst/>
          </a:prstGeom>
        </p:spPr>
      </p:pic>
      <p:sp>
        <p:nvSpPr>
          <p:cNvPr id="33" name="TextBox 32">
            <a:extLst>
              <a:ext uri="{FF2B5EF4-FFF2-40B4-BE49-F238E27FC236}">
                <a16:creationId xmlns:a16="http://schemas.microsoft.com/office/drawing/2014/main" id="{B15AA909-95C3-4CB7-BB4C-A35B2BBE3CEB}"/>
              </a:ext>
            </a:extLst>
          </p:cNvPr>
          <p:cNvSpPr txBox="1"/>
          <p:nvPr/>
        </p:nvSpPr>
        <p:spPr>
          <a:xfrm>
            <a:off x="4812191" y="4054310"/>
            <a:ext cx="997902"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Forrester Hybrid Cloud Management Wave</a:t>
            </a:r>
            <a:r>
              <a:rPr kumimoji="0" lang="en-US" sz="900" b="0" i="0" u="none" strike="noStrike" kern="1200" cap="none" spc="0" normalizeH="0" baseline="0" noProof="0">
                <a:ln>
                  <a:noFill/>
                </a:ln>
                <a:solidFill>
                  <a:srgbClr val="717074"/>
                </a:solidFill>
                <a:effectLst/>
                <a:uLnTx/>
                <a:uFillTx/>
                <a:latin typeface="Calibri" panose="020F0502020204030204" pitchFamily="34" charset="0"/>
                <a:ea typeface="+mn-ea"/>
                <a:cs typeface="Calibri" panose="020F0502020204030204" pitchFamily="34" charset="0"/>
              </a:rPr>
              <a:t>™</a:t>
            </a:r>
          </a:p>
        </p:txBody>
      </p:sp>
      <p:sp>
        <p:nvSpPr>
          <p:cNvPr id="31" name="TextBox 30">
            <a:extLst>
              <a:ext uri="{FF2B5EF4-FFF2-40B4-BE49-F238E27FC236}">
                <a16:creationId xmlns:a16="http://schemas.microsoft.com/office/drawing/2014/main" id="{A8F3E991-F078-408E-8BCD-3675A880E246}"/>
              </a:ext>
            </a:extLst>
          </p:cNvPr>
          <p:cNvSpPr txBox="1"/>
          <p:nvPr/>
        </p:nvSpPr>
        <p:spPr>
          <a:xfrm>
            <a:off x="7754101" y="4057345"/>
            <a:ext cx="1427472" cy="923330"/>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Forrester </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Cloud Cost Management and Optimization Wave</a:t>
            </a:r>
            <a:r>
              <a:rPr kumimoji="0" lang="en-US" sz="900" b="0" i="0" u="none" strike="noStrike" kern="1200" cap="none" spc="0" normalizeH="0" baseline="0" noProof="0">
                <a:ln>
                  <a:noFill/>
                </a:ln>
                <a:solidFill>
                  <a:srgbClr val="717074"/>
                </a:solidFill>
                <a:effectLst/>
                <a:uLnTx/>
                <a:uFillTx/>
                <a:latin typeface="Calibri" panose="020F0502020204030204" pitchFamily="34" charset="0"/>
                <a:ea typeface="+mn-ea"/>
                <a:cs typeface="Calibri" panose="020F0502020204030204" pitchFamily="34" charset="0"/>
              </a:rPr>
              <a:t>™</a:t>
            </a:r>
          </a:p>
        </p:txBody>
      </p:sp>
      <p:pic>
        <p:nvPicPr>
          <p:cNvPr id="53" name="Picture 52" descr="Chart&#10;&#10;Description automatically generated">
            <a:extLst>
              <a:ext uri="{FF2B5EF4-FFF2-40B4-BE49-F238E27FC236}">
                <a16:creationId xmlns:a16="http://schemas.microsoft.com/office/drawing/2014/main" id="{154E3099-6F0C-47EB-9AF6-33606E5E38B8}"/>
              </a:ext>
            </a:extLst>
          </p:cNvPr>
          <p:cNvPicPr>
            <a:picLocks noChangeAspect="1"/>
          </p:cNvPicPr>
          <p:nvPr/>
        </p:nvPicPr>
        <p:blipFill rotWithShape="1">
          <a:blip r:embed="rId6"/>
          <a:srcRect l="15467" r="8508"/>
          <a:stretch/>
        </p:blipFill>
        <p:spPr>
          <a:xfrm>
            <a:off x="7754100" y="2020832"/>
            <a:ext cx="1469784" cy="1920439"/>
          </a:xfrm>
          <a:prstGeom prst="rect">
            <a:avLst/>
          </a:prstGeom>
        </p:spPr>
      </p:pic>
      <p:sp>
        <p:nvSpPr>
          <p:cNvPr id="36" name="Rectangle 35">
            <a:extLst>
              <a:ext uri="{FF2B5EF4-FFF2-40B4-BE49-F238E27FC236}">
                <a16:creationId xmlns:a16="http://schemas.microsoft.com/office/drawing/2014/main" id="{B4235778-E80E-4E8C-9547-AC6486B3B350}"/>
              </a:ext>
            </a:extLst>
          </p:cNvPr>
          <p:cNvSpPr/>
          <p:nvPr/>
        </p:nvSpPr>
        <p:spPr>
          <a:xfrm>
            <a:off x="9917736" y="5644309"/>
            <a:ext cx="2046277" cy="641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Source: OMDIA Universe, Selecting a Hybrid and Multicloud Management Solution, 2020-2021</a:t>
            </a:r>
            <a:r>
              <a:rPr kumimoji="0" lang="en-US" sz="700" b="0" i="0" u="none" strike="noStrike" kern="1200" cap="none" spc="0" normalizeH="0" baseline="0" noProof="0">
                <a:ln>
                  <a:noFill/>
                </a:ln>
                <a:solidFill>
                  <a:srgbClr val="FFFFFF"/>
                </a:solidFill>
                <a:effectLst/>
                <a:uLnTx/>
                <a:uFillTx/>
                <a:latin typeface="Metropolis"/>
                <a:ea typeface="+mn-ea"/>
                <a:cs typeface="+mn-cs"/>
              </a:rPr>
              <a:t>Mgt Market Share</a:t>
            </a:r>
          </a:p>
        </p:txBody>
      </p:sp>
      <p:grpSp>
        <p:nvGrpSpPr>
          <p:cNvPr id="27" name="Group 26">
            <a:extLst>
              <a:ext uri="{FF2B5EF4-FFF2-40B4-BE49-F238E27FC236}">
                <a16:creationId xmlns:a16="http://schemas.microsoft.com/office/drawing/2014/main" id="{B6D204FF-B84F-4DDD-88DD-6F58B177CF87}"/>
              </a:ext>
            </a:extLst>
          </p:cNvPr>
          <p:cNvGrpSpPr/>
          <p:nvPr/>
        </p:nvGrpSpPr>
        <p:grpSpPr>
          <a:xfrm>
            <a:off x="129815" y="2035025"/>
            <a:ext cx="2159100" cy="2199427"/>
            <a:chOff x="2210075" y="2687297"/>
            <a:chExt cx="2159100" cy="2199427"/>
          </a:xfrm>
        </p:grpSpPr>
        <p:sp>
          <p:nvSpPr>
            <p:cNvPr id="28" name="TextBox 27">
              <a:extLst>
                <a:ext uri="{FF2B5EF4-FFF2-40B4-BE49-F238E27FC236}">
                  <a16:creationId xmlns:a16="http://schemas.microsoft.com/office/drawing/2014/main" id="{7D5226FE-BA9D-4725-B8DA-F6C995875050}"/>
                </a:ext>
              </a:extLst>
            </p:cNvPr>
            <p:cNvSpPr txBox="1"/>
            <p:nvPr/>
          </p:nvSpPr>
          <p:spPr>
            <a:xfrm>
              <a:off x="2579994" y="4702058"/>
              <a:ext cx="1419262" cy="184666"/>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717074"/>
                </a:solidFill>
                <a:effectLst/>
                <a:uLnTx/>
                <a:uFillTx/>
                <a:latin typeface="Metropolis"/>
                <a:ea typeface="+mn-ea"/>
                <a:cs typeface="+mn-cs"/>
              </a:endParaRPr>
            </a:p>
          </p:txBody>
        </p:sp>
        <p:pic>
          <p:nvPicPr>
            <p:cNvPr id="29" name="Picture 28">
              <a:extLst>
                <a:ext uri="{FF2B5EF4-FFF2-40B4-BE49-F238E27FC236}">
                  <a16:creationId xmlns:a16="http://schemas.microsoft.com/office/drawing/2014/main" id="{78A58887-23B3-4030-9077-7CB67D5992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0075" y="2687297"/>
              <a:ext cx="2159100" cy="1830646"/>
            </a:xfrm>
            <a:prstGeom prst="rect">
              <a:avLst/>
            </a:prstGeom>
          </p:spPr>
        </p:pic>
      </p:grpSp>
      <p:pic>
        <p:nvPicPr>
          <p:cNvPr id="32" name="Picture 31">
            <a:extLst>
              <a:ext uri="{FF2B5EF4-FFF2-40B4-BE49-F238E27FC236}">
                <a16:creationId xmlns:a16="http://schemas.microsoft.com/office/drawing/2014/main" id="{FC428487-752D-4316-B45B-89575733EC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8682" y="2032035"/>
            <a:ext cx="2226723" cy="1830646"/>
          </a:xfrm>
          <a:prstGeom prst="rect">
            <a:avLst/>
          </a:prstGeom>
        </p:spPr>
      </p:pic>
    </p:spTree>
    <p:extLst>
      <p:ext uri="{BB962C8B-B14F-4D97-AF65-F5344CB8AC3E}">
        <p14:creationId xmlns:p14="http://schemas.microsoft.com/office/powerpoint/2010/main" val="171450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3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 Right Wing">
            <a:extLst>
              <a:ext uri="{FF2B5EF4-FFF2-40B4-BE49-F238E27FC236}">
                <a16:creationId xmlns:a16="http://schemas.microsoft.com/office/drawing/2014/main" id="{C02EB09E-13AD-4511-9DDD-8C752E402857}"/>
              </a:ext>
              <a:ext uri="{C183D7F6-B498-43B3-948B-1728B52AA6E4}">
                <adec:decorative xmlns:adec="http://schemas.microsoft.com/office/drawing/2017/decorative" val="1"/>
              </a:ext>
            </a:extLst>
          </p:cNvPr>
          <p:cNvSpPr/>
          <p:nvPr/>
        </p:nvSpPr>
        <p:spPr>
          <a:xfrm>
            <a:off x="6050237" y="2513931"/>
            <a:ext cx="6137001" cy="238377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2" name="!! Left Wing">
            <a:extLst>
              <a:ext uri="{FF2B5EF4-FFF2-40B4-BE49-F238E27FC236}">
                <a16:creationId xmlns:a16="http://schemas.microsoft.com/office/drawing/2014/main" id="{8EABE74A-1A9B-4681-96D2-BB97691F67B5}"/>
              </a:ext>
              <a:ext uri="{C183D7F6-B498-43B3-948B-1728B52AA6E4}">
                <adec:decorative xmlns:adec="http://schemas.microsoft.com/office/drawing/2017/decorative" val="1"/>
              </a:ext>
            </a:extLst>
          </p:cNvPr>
          <p:cNvSpPr/>
          <p:nvPr/>
        </p:nvSpPr>
        <p:spPr>
          <a:xfrm>
            <a:off x="1588" y="2513931"/>
            <a:ext cx="6137001" cy="238377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Oval 84">
            <a:extLst>
              <a:ext uri="{FF2B5EF4-FFF2-40B4-BE49-F238E27FC236}">
                <a16:creationId xmlns:a16="http://schemas.microsoft.com/office/drawing/2014/main" id="{96E8A53E-5437-B949-9084-F00BC2AA1872}"/>
              </a:ext>
            </a:extLst>
          </p:cNvPr>
          <p:cNvSpPr/>
          <p:nvPr/>
        </p:nvSpPr>
        <p:spPr>
          <a:xfrm>
            <a:off x="4215797" y="1764173"/>
            <a:ext cx="3478317" cy="3422223"/>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GB" sz="1200">
              <a:solidFill>
                <a:schemeClr val="bg1"/>
              </a:solidFill>
            </a:endParaRPr>
          </a:p>
        </p:txBody>
      </p:sp>
      <p:grpSp>
        <p:nvGrpSpPr>
          <p:cNvPr id="47" name="Group 46">
            <a:extLst>
              <a:ext uri="{FF2B5EF4-FFF2-40B4-BE49-F238E27FC236}">
                <a16:creationId xmlns:a16="http://schemas.microsoft.com/office/drawing/2014/main" id="{F0C96883-524E-5844-9499-B63512F75F43}"/>
              </a:ext>
            </a:extLst>
          </p:cNvPr>
          <p:cNvGrpSpPr/>
          <p:nvPr/>
        </p:nvGrpSpPr>
        <p:grpSpPr>
          <a:xfrm>
            <a:off x="4069996" y="4126022"/>
            <a:ext cx="3970088" cy="464141"/>
            <a:chOff x="4526977" y="1518809"/>
            <a:chExt cx="3429000" cy="529041"/>
          </a:xfrm>
          <a:noFill/>
        </p:grpSpPr>
        <p:sp>
          <p:nvSpPr>
            <p:cNvPr id="48" name="Rectangle 47">
              <a:extLst>
                <a:ext uri="{FF2B5EF4-FFF2-40B4-BE49-F238E27FC236}">
                  <a16:creationId xmlns:a16="http://schemas.microsoft.com/office/drawing/2014/main" id="{2CF89172-3EB4-334A-A112-B2E491AAD49E}"/>
                </a:ext>
              </a:extLst>
            </p:cNvPr>
            <p:cNvSpPr/>
            <p:nvPr/>
          </p:nvSpPr>
          <p:spPr>
            <a:xfrm>
              <a:off x="4526977" y="1518809"/>
              <a:ext cx="3429000" cy="529041"/>
            </a:xfrm>
            <a:prstGeom prst="rect">
              <a:avLst/>
            </a:prstGeom>
            <a:grp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 name="TextBox 48">
              <a:extLst>
                <a:ext uri="{FF2B5EF4-FFF2-40B4-BE49-F238E27FC236}">
                  <a16:creationId xmlns:a16="http://schemas.microsoft.com/office/drawing/2014/main" id="{A3E04334-7BBE-AA4B-80C7-4C05A6B68912}"/>
                </a:ext>
              </a:extLst>
            </p:cNvPr>
            <p:cNvSpPr txBox="1"/>
            <p:nvPr/>
          </p:nvSpPr>
          <p:spPr>
            <a:xfrm>
              <a:off x="4592284" y="1599239"/>
              <a:ext cx="3204867" cy="381000"/>
            </a:xfrm>
            <a:prstGeom prst="rect">
              <a:avLst/>
            </a:prstGeom>
            <a:grpFill/>
            <a:ln>
              <a:noFill/>
            </a:ln>
          </p:spPr>
          <p:txBody>
            <a:bodyPr wrap="none" lIns="0" tIns="0" rIns="0" bIns="0" rtlCol="0">
              <a:noAutofit/>
            </a:bodyPr>
            <a:lstStyle/>
            <a:p>
              <a:pPr algn="ctr">
                <a:lnSpc>
                  <a:spcPct val="130000"/>
                </a:lnSpc>
              </a:pPr>
              <a:r>
                <a:rPr lang="en-US" sz="1799">
                  <a:solidFill>
                    <a:schemeClr val="accent6"/>
                  </a:solidFill>
                </a:rPr>
                <a:t>Security</a:t>
              </a:r>
            </a:p>
          </p:txBody>
        </p:sp>
      </p:grpSp>
      <p:grpSp>
        <p:nvGrpSpPr>
          <p:cNvPr id="50" name="Group 49">
            <a:extLst>
              <a:ext uri="{FF2B5EF4-FFF2-40B4-BE49-F238E27FC236}">
                <a16:creationId xmlns:a16="http://schemas.microsoft.com/office/drawing/2014/main" id="{9DD57A01-1BE7-B44F-96F4-42BA5A50C4C2}"/>
              </a:ext>
            </a:extLst>
          </p:cNvPr>
          <p:cNvGrpSpPr/>
          <p:nvPr/>
        </p:nvGrpSpPr>
        <p:grpSpPr>
          <a:xfrm>
            <a:off x="3994384" y="2438357"/>
            <a:ext cx="3970088" cy="464141"/>
            <a:chOff x="4329613" y="2606861"/>
            <a:chExt cx="3200400" cy="529041"/>
          </a:xfrm>
          <a:noFill/>
        </p:grpSpPr>
        <p:sp>
          <p:nvSpPr>
            <p:cNvPr id="51" name="Rectangle 50">
              <a:extLst>
                <a:ext uri="{FF2B5EF4-FFF2-40B4-BE49-F238E27FC236}">
                  <a16:creationId xmlns:a16="http://schemas.microsoft.com/office/drawing/2014/main" id="{1D15140B-3206-8445-B396-F42E9609F889}"/>
                </a:ext>
              </a:extLst>
            </p:cNvPr>
            <p:cNvSpPr/>
            <p:nvPr/>
          </p:nvSpPr>
          <p:spPr>
            <a:xfrm>
              <a:off x="4329613" y="2606861"/>
              <a:ext cx="3200400" cy="529041"/>
            </a:xfrm>
            <a:prstGeom prst="rect">
              <a:avLst/>
            </a:prstGeom>
            <a:grp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 name="TextBox 51">
              <a:extLst>
                <a:ext uri="{FF2B5EF4-FFF2-40B4-BE49-F238E27FC236}">
                  <a16:creationId xmlns:a16="http://schemas.microsoft.com/office/drawing/2014/main" id="{9FAD33EF-3DD2-6448-91BC-D49ECE22B2CB}"/>
                </a:ext>
              </a:extLst>
            </p:cNvPr>
            <p:cNvSpPr txBox="1"/>
            <p:nvPr/>
          </p:nvSpPr>
          <p:spPr>
            <a:xfrm>
              <a:off x="4390566" y="2687291"/>
              <a:ext cx="2991209" cy="381000"/>
            </a:xfrm>
            <a:prstGeom prst="rect">
              <a:avLst/>
            </a:prstGeom>
            <a:grpFill/>
            <a:ln>
              <a:noFill/>
            </a:ln>
          </p:spPr>
          <p:txBody>
            <a:bodyPr wrap="none" lIns="0" tIns="0" rIns="0" bIns="0" rtlCol="0">
              <a:noAutofit/>
            </a:bodyPr>
            <a:lstStyle/>
            <a:p>
              <a:pPr algn="ctr">
                <a:lnSpc>
                  <a:spcPct val="130000"/>
                </a:lnSpc>
              </a:pPr>
              <a:r>
                <a:rPr lang="en-US" sz="1799">
                  <a:solidFill>
                    <a:schemeClr val="accent5"/>
                  </a:solidFill>
                </a:rPr>
                <a:t>Delivery</a:t>
              </a:r>
            </a:p>
          </p:txBody>
        </p:sp>
      </p:grpSp>
      <p:grpSp>
        <p:nvGrpSpPr>
          <p:cNvPr id="53" name="Group 52">
            <a:extLst>
              <a:ext uri="{FF2B5EF4-FFF2-40B4-BE49-F238E27FC236}">
                <a16:creationId xmlns:a16="http://schemas.microsoft.com/office/drawing/2014/main" id="{6B33C5A9-CA92-2F47-839D-B5451F754A56}"/>
              </a:ext>
            </a:extLst>
          </p:cNvPr>
          <p:cNvGrpSpPr/>
          <p:nvPr/>
        </p:nvGrpSpPr>
        <p:grpSpPr>
          <a:xfrm>
            <a:off x="3984310" y="3006886"/>
            <a:ext cx="3970088" cy="464141"/>
            <a:chOff x="4374577" y="1366409"/>
            <a:chExt cx="3429000" cy="529041"/>
          </a:xfrm>
        </p:grpSpPr>
        <p:sp>
          <p:nvSpPr>
            <p:cNvPr id="54" name="Rectangle 53">
              <a:extLst>
                <a:ext uri="{FF2B5EF4-FFF2-40B4-BE49-F238E27FC236}">
                  <a16:creationId xmlns:a16="http://schemas.microsoft.com/office/drawing/2014/main" id="{F4D74BFA-B97E-0A42-A321-A00C61FD590E}"/>
                </a:ext>
              </a:extLst>
            </p:cNvPr>
            <p:cNvSpPr/>
            <p:nvPr/>
          </p:nvSpPr>
          <p:spPr>
            <a:xfrm>
              <a:off x="4374577" y="1366409"/>
              <a:ext cx="3429000" cy="529041"/>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5" name="TextBox 54">
              <a:extLst>
                <a:ext uri="{FF2B5EF4-FFF2-40B4-BE49-F238E27FC236}">
                  <a16:creationId xmlns:a16="http://schemas.microsoft.com/office/drawing/2014/main" id="{A03632B2-C8EA-6142-9272-EBC2A583962C}"/>
                </a:ext>
              </a:extLst>
            </p:cNvPr>
            <p:cNvSpPr txBox="1"/>
            <p:nvPr/>
          </p:nvSpPr>
          <p:spPr>
            <a:xfrm>
              <a:off x="4439884" y="1446839"/>
              <a:ext cx="3204867" cy="381000"/>
            </a:xfrm>
            <a:prstGeom prst="rect">
              <a:avLst/>
            </a:prstGeom>
            <a:noFill/>
          </p:spPr>
          <p:txBody>
            <a:bodyPr wrap="none" lIns="0" tIns="0" rIns="0" bIns="0" rtlCol="0">
              <a:noAutofit/>
            </a:bodyPr>
            <a:lstStyle/>
            <a:p>
              <a:pPr algn="ctr">
                <a:lnSpc>
                  <a:spcPct val="130000"/>
                </a:lnSpc>
              </a:pPr>
              <a:r>
                <a:rPr lang="en-US" sz="1799">
                  <a:solidFill>
                    <a:schemeClr val="accent1"/>
                  </a:solidFill>
                </a:rPr>
                <a:t>Performance</a:t>
              </a:r>
            </a:p>
          </p:txBody>
        </p:sp>
      </p:grpSp>
      <p:grpSp>
        <p:nvGrpSpPr>
          <p:cNvPr id="56" name="Group 55">
            <a:extLst>
              <a:ext uri="{FF2B5EF4-FFF2-40B4-BE49-F238E27FC236}">
                <a16:creationId xmlns:a16="http://schemas.microsoft.com/office/drawing/2014/main" id="{958CB3A3-AEE2-8247-8DAC-C93F26168EFC}"/>
              </a:ext>
            </a:extLst>
          </p:cNvPr>
          <p:cNvGrpSpPr/>
          <p:nvPr/>
        </p:nvGrpSpPr>
        <p:grpSpPr>
          <a:xfrm>
            <a:off x="4052535" y="3572827"/>
            <a:ext cx="3970088" cy="464141"/>
            <a:chOff x="4526977" y="1518809"/>
            <a:chExt cx="3429000" cy="529041"/>
          </a:xfrm>
          <a:noFill/>
        </p:grpSpPr>
        <p:sp>
          <p:nvSpPr>
            <p:cNvPr id="57" name="Rectangle 56">
              <a:extLst>
                <a:ext uri="{FF2B5EF4-FFF2-40B4-BE49-F238E27FC236}">
                  <a16:creationId xmlns:a16="http://schemas.microsoft.com/office/drawing/2014/main" id="{7C6683F6-20E0-6E46-ACAE-3096C1B3A3B0}"/>
                </a:ext>
              </a:extLst>
            </p:cNvPr>
            <p:cNvSpPr/>
            <p:nvPr/>
          </p:nvSpPr>
          <p:spPr>
            <a:xfrm>
              <a:off x="4526977" y="1518809"/>
              <a:ext cx="3429000" cy="529041"/>
            </a:xfrm>
            <a:prstGeom prst="rect">
              <a:avLst/>
            </a:prstGeom>
            <a:grp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8" name="TextBox 57">
              <a:extLst>
                <a:ext uri="{FF2B5EF4-FFF2-40B4-BE49-F238E27FC236}">
                  <a16:creationId xmlns:a16="http://schemas.microsoft.com/office/drawing/2014/main" id="{0A22E32B-F379-BF47-9C31-96C0E8146511}"/>
                </a:ext>
              </a:extLst>
            </p:cNvPr>
            <p:cNvSpPr txBox="1"/>
            <p:nvPr/>
          </p:nvSpPr>
          <p:spPr>
            <a:xfrm>
              <a:off x="4592284" y="1599239"/>
              <a:ext cx="3204867" cy="381000"/>
            </a:xfrm>
            <a:prstGeom prst="rect">
              <a:avLst/>
            </a:prstGeom>
            <a:grpFill/>
            <a:ln>
              <a:solidFill>
                <a:schemeClr val="accent2"/>
              </a:solidFill>
            </a:ln>
          </p:spPr>
          <p:txBody>
            <a:bodyPr wrap="none" lIns="0" tIns="0" rIns="0" bIns="0" rtlCol="0">
              <a:noAutofit/>
            </a:bodyPr>
            <a:lstStyle/>
            <a:p>
              <a:pPr algn="ctr">
                <a:lnSpc>
                  <a:spcPct val="130000"/>
                </a:lnSpc>
              </a:pPr>
              <a:r>
                <a:rPr lang="en-US" sz="1799">
                  <a:solidFill>
                    <a:schemeClr val="accent2"/>
                  </a:solidFill>
                </a:rPr>
                <a:t>Cost</a:t>
              </a:r>
            </a:p>
          </p:txBody>
        </p:sp>
      </p:grpSp>
      <p:sp>
        <p:nvSpPr>
          <p:cNvPr id="3" name="Title 2">
            <a:extLst>
              <a:ext uri="{FF2B5EF4-FFF2-40B4-BE49-F238E27FC236}">
                <a16:creationId xmlns:a16="http://schemas.microsoft.com/office/drawing/2014/main" id="{95286B3C-D01C-3C47-A384-35A685AE3D7F}"/>
              </a:ext>
            </a:extLst>
          </p:cNvPr>
          <p:cNvSpPr>
            <a:spLocks noGrp="1"/>
          </p:cNvSpPr>
          <p:nvPr>
            <p:ph type="title"/>
          </p:nvPr>
        </p:nvSpPr>
        <p:spPr/>
        <p:txBody>
          <a:bodyPr/>
          <a:lstStyle/>
          <a:p>
            <a:r>
              <a:rPr lang="en-AU">
                <a:sym typeface="Arial"/>
              </a:rPr>
              <a:t>VMware Cloud Operating Model Tenets</a:t>
            </a:r>
            <a:endParaRPr lang="en-US"/>
          </a:p>
        </p:txBody>
      </p:sp>
      <p:grpSp>
        <p:nvGrpSpPr>
          <p:cNvPr id="87" name="Group 86">
            <a:extLst>
              <a:ext uri="{FF2B5EF4-FFF2-40B4-BE49-F238E27FC236}">
                <a16:creationId xmlns:a16="http://schemas.microsoft.com/office/drawing/2014/main" id="{A69321DE-86E7-C547-8579-D52811371826}"/>
              </a:ext>
            </a:extLst>
          </p:cNvPr>
          <p:cNvGrpSpPr/>
          <p:nvPr/>
        </p:nvGrpSpPr>
        <p:grpSpPr>
          <a:xfrm>
            <a:off x="3999992" y="1577112"/>
            <a:ext cx="3829383" cy="3777570"/>
            <a:chOff x="3999447" y="1742173"/>
            <a:chExt cx="3830380" cy="3778554"/>
          </a:xfrm>
        </p:grpSpPr>
        <p:sp>
          <p:nvSpPr>
            <p:cNvPr id="90" name="TextBox 89">
              <a:extLst>
                <a:ext uri="{FF2B5EF4-FFF2-40B4-BE49-F238E27FC236}">
                  <a16:creationId xmlns:a16="http://schemas.microsoft.com/office/drawing/2014/main" id="{1D76F85E-1716-1747-95B1-D5F41082D02D}"/>
                </a:ext>
              </a:extLst>
            </p:cNvPr>
            <p:cNvSpPr txBox="1"/>
            <p:nvPr/>
          </p:nvSpPr>
          <p:spPr>
            <a:xfrm>
              <a:off x="3999447" y="1742173"/>
              <a:ext cx="3830380" cy="3778554"/>
            </a:xfrm>
            <a:prstGeom prst="rect">
              <a:avLst/>
            </a:prstGeom>
          </p:spPr>
          <p:txBody>
            <a:bodyPr spcFirstLastPara="1" wrap="square" lIns="0" tIns="0" rIns="0" bIns="0" numCol="1" rtlCol="0">
              <a:prstTxWarp prst="textArchDown">
                <a:avLst/>
              </a:prstTxWarp>
              <a:spAutoFit/>
            </a:bodyPr>
            <a:lstStyle/>
            <a:p>
              <a:pPr algn="ctr">
                <a:spcAft>
                  <a:spcPts val="600"/>
                </a:spcAft>
              </a:pPr>
              <a:r>
                <a:rPr lang="en-US" sz="1400">
                  <a:solidFill>
                    <a:schemeClr val="bg1"/>
                  </a:solidFill>
                  <a:latin typeface="Metropolis Medium" pitchFamily="2" charset="77"/>
                </a:rPr>
                <a:t>Process</a:t>
              </a:r>
            </a:p>
          </p:txBody>
        </p:sp>
        <p:grpSp>
          <p:nvGrpSpPr>
            <p:cNvPr id="91" name="Group 90">
              <a:extLst>
                <a:ext uri="{FF2B5EF4-FFF2-40B4-BE49-F238E27FC236}">
                  <a16:creationId xmlns:a16="http://schemas.microsoft.com/office/drawing/2014/main" id="{6F9FBC32-AB85-724C-BFB5-76FCDF8B6133}"/>
                </a:ext>
              </a:extLst>
            </p:cNvPr>
            <p:cNvGrpSpPr/>
            <p:nvPr/>
          </p:nvGrpSpPr>
          <p:grpSpPr>
            <a:xfrm>
              <a:off x="4158306" y="1806819"/>
              <a:ext cx="3649264" cy="3649262"/>
              <a:chOff x="4158306" y="1806819"/>
              <a:chExt cx="3649264" cy="3649262"/>
            </a:xfrm>
          </p:grpSpPr>
          <p:sp>
            <p:nvSpPr>
              <p:cNvPr id="92" name="Arc 91">
                <a:extLst>
                  <a:ext uri="{FF2B5EF4-FFF2-40B4-BE49-F238E27FC236}">
                    <a16:creationId xmlns:a16="http://schemas.microsoft.com/office/drawing/2014/main" id="{717E3664-3ABA-6041-9E7F-B4899D63AAB0}"/>
                  </a:ext>
                </a:extLst>
              </p:cNvPr>
              <p:cNvSpPr/>
              <p:nvPr/>
            </p:nvSpPr>
            <p:spPr bwMode="gray">
              <a:xfrm>
                <a:off x="4158306" y="1806819"/>
                <a:ext cx="3649264" cy="3649262"/>
              </a:xfrm>
              <a:prstGeom prst="arc">
                <a:avLst>
                  <a:gd name="adj1" fmla="val 21424123"/>
                  <a:gd name="adj2" fmla="val 4557064"/>
                </a:avLst>
              </a:prstGeom>
              <a:ln w="12700">
                <a:solidFill>
                  <a:schemeClr val="bg1"/>
                </a:solidFill>
                <a:miter lim="8000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93" name="Arc 92">
                <a:extLst>
                  <a:ext uri="{FF2B5EF4-FFF2-40B4-BE49-F238E27FC236}">
                    <a16:creationId xmlns:a16="http://schemas.microsoft.com/office/drawing/2014/main" id="{8DDA35B1-4045-E64A-B068-B42B30266336}"/>
                  </a:ext>
                </a:extLst>
              </p:cNvPr>
              <p:cNvSpPr/>
              <p:nvPr/>
            </p:nvSpPr>
            <p:spPr bwMode="gray">
              <a:xfrm>
                <a:off x="4158306" y="1806819"/>
                <a:ext cx="3649264" cy="3649262"/>
              </a:xfrm>
              <a:prstGeom prst="arc">
                <a:avLst>
                  <a:gd name="adj1" fmla="val 13648482"/>
                  <a:gd name="adj2" fmla="val 19424576"/>
                </a:avLst>
              </a:prstGeom>
              <a:ln w="12700">
                <a:solidFill>
                  <a:schemeClr val="bg1"/>
                </a:solidFill>
                <a:miter lim="8000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108" name="Arc 107">
                <a:extLst>
                  <a:ext uri="{FF2B5EF4-FFF2-40B4-BE49-F238E27FC236}">
                    <a16:creationId xmlns:a16="http://schemas.microsoft.com/office/drawing/2014/main" id="{B2A4AA8F-F117-3447-9CBD-3C3CD17C8AFC}"/>
                  </a:ext>
                </a:extLst>
              </p:cNvPr>
              <p:cNvSpPr/>
              <p:nvPr/>
            </p:nvSpPr>
            <p:spPr bwMode="gray">
              <a:xfrm>
                <a:off x="4158306" y="1806819"/>
                <a:ext cx="3649264" cy="3649262"/>
              </a:xfrm>
              <a:prstGeom prst="arc">
                <a:avLst>
                  <a:gd name="adj1" fmla="val 6635650"/>
                  <a:gd name="adj2" fmla="val 10924277"/>
                </a:avLst>
              </a:prstGeom>
              <a:ln w="12700">
                <a:solidFill>
                  <a:schemeClr val="bg1"/>
                </a:solidFill>
                <a:miter lim="8000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grpSp>
      <p:sp>
        <p:nvSpPr>
          <p:cNvPr id="86" name="Doughnut 85">
            <a:extLst>
              <a:ext uri="{FF2B5EF4-FFF2-40B4-BE49-F238E27FC236}">
                <a16:creationId xmlns:a16="http://schemas.microsoft.com/office/drawing/2014/main" id="{4096C962-07D0-9340-905A-8F531AB4ABEB}"/>
              </a:ext>
            </a:extLst>
          </p:cNvPr>
          <p:cNvSpPr/>
          <p:nvPr/>
        </p:nvSpPr>
        <p:spPr>
          <a:xfrm>
            <a:off x="3532248" y="1022438"/>
            <a:ext cx="4873213" cy="4873213"/>
          </a:xfrm>
          <a:prstGeom prst="donut">
            <a:avLst>
              <a:gd name="adj" fmla="val 15314"/>
            </a:avLst>
          </a:prstGeom>
          <a:solidFill>
            <a:schemeClr val="bg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26" name="Group 125">
            <a:extLst>
              <a:ext uri="{FF2B5EF4-FFF2-40B4-BE49-F238E27FC236}">
                <a16:creationId xmlns:a16="http://schemas.microsoft.com/office/drawing/2014/main" id="{83E75FC7-D3DA-944A-A3E7-46E7FBBC9BB0}"/>
              </a:ext>
            </a:extLst>
          </p:cNvPr>
          <p:cNvGrpSpPr/>
          <p:nvPr/>
        </p:nvGrpSpPr>
        <p:grpSpPr>
          <a:xfrm>
            <a:off x="3651132" y="1170809"/>
            <a:ext cx="4626025" cy="4563435"/>
            <a:chOff x="3650496" y="1335764"/>
            <a:chExt cx="4627230" cy="4564624"/>
          </a:xfrm>
        </p:grpSpPr>
        <p:sp>
          <p:nvSpPr>
            <p:cNvPr id="127" name="TextBox 126">
              <a:extLst>
                <a:ext uri="{FF2B5EF4-FFF2-40B4-BE49-F238E27FC236}">
                  <a16:creationId xmlns:a16="http://schemas.microsoft.com/office/drawing/2014/main" id="{FB3C942B-75F5-E042-B04F-0262ECE66A4E}"/>
                </a:ext>
              </a:extLst>
            </p:cNvPr>
            <p:cNvSpPr txBox="1"/>
            <p:nvPr/>
          </p:nvSpPr>
          <p:spPr>
            <a:xfrm>
              <a:off x="3859507" y="1531356"/>
              <a:ext cx="4257798" cy="4200188"/>
            </a:xfrm>
            <a:prstGeom prst="rect">
              <a:avLst/>
            </a:prstGeom>
          </p:spPr>
          <p:txBody>
            <a:bodyPr spcFirstLastPara="1" wrap="square" lIns="0" tIns="0" rIns="0" bIns="0" numCol="1" rtlCol="0">
              <a:prstTxWarp prst="textArchUp">
                <a:avLst>
                  <a:gd name="adj" fmla="val 5434163"/>
                </a:avLst>
              </a:prstTxWarp>
              <a:spAutoFit/>
            </a:bodyPr>
            <a:lstStyle/>
            <a:p>
              <a:pPr algn="ctr">
                <a:spcAft>
                  <a:spcPts val="600"/>
                </a:spcAft>
              </a:pPr>
              <a:r>
                <a:rPr lang="en-US" sz="1600">
                  <a:solidFill>
                    <a:schemeClr val="tx2"/>
                  </a:solidFill>
                  <a:latin typeface="Metropolis Medium" pitchFamily="2" charset="77"/>
                </a:rPr>
                <a:t>VMware Cloud Operating Model</a:t>
              </a:r>
            </a:p>
          </p:txBody>
        </p:sp>
        <p:sp>
          <p:nvSpPr>
            <p:cNvPr id="128" name="TextBox 127">
              <a:extLst>
                <a:ext uri="{FF2B5EF4-FFF2-40B4-BE49-F238E27FC236}">
                  <a16:creationId xmlns:a16="http://schemas.microsoft.com/office/drawing/2014/main" id="{CCAD13C8-76DD-BA48-BD16-E0D8490AF7E3}"/>
                </a:ext>
              </a:extLst>
            </p:cNvPr>
            <p:cNvSpPr txBox="1"/>
            <p:nvPr/>
          </p:nvSpPr>
          <p:spPr>
            <a:xfrm>
              <a:off x="3650496" y="1335764"/>
              <a:ext cx="4627230" cy="4564624"/>
            </a:xfrm>
            <a:prstGeom prst="rect">
              <a:avLst/>
            </a:prstGeom>
          </p:spPr>
          <p:txBody>
            <a:bodyPr spcFirstLastPara="1" wrap="square" lIns="0" tIns="0" rIns="0" bIns="0" numCol="1" rtlCol="0">
              <a:prstTxWarp prst="textArchDown">
                <a:avLst/>
              </a:prstTxWarp>
              <a:spAutoFit/>
            </a:bodyPr>
            <a:lstStyle/>
            <a:p>
              <a:pPr algn="ctr">
                <a:spcAft>
                  <a:spcPts val="600"/>
                </a:spcAft>
              </a:pPr>
              <a:r>
                <a:rPr lang="en-US" sz="1100">
                  <a:latin typeface="Metropolis Medium" pitchFamily="2" charset="77"/>
                </a:rPr>
                <a:t>Powered by VMware Cloud Management</a:t>
              </a:r>
            </a:p>
          </p:txBody>
        </p:sp>
      </p:grpSp>
      <p:sp>
        <p:nvSpPr>
          <p:cNvPr id="133" name="Rectangle 132">
            <a:extLst>
              <a:ext uri="{FF2B5EF4-FFF2-40B4-BE49-F238E27FC236}">
                <a16:creationId xmlns:a16="http://schemas.microsoft.com/office/drawing/2014/main" id="{97862FD7-F16D-456F-9F63-9F87789AF748}"/>
              </a:ext>
            </a:extLst>
          </p:cNvPr>
          <p:cNvSpPr/>
          <p:nvPr/>
        </p:nvSpPr>
        <p:spPr>
          <a:xfrm>
            <a:off x="1587" y="3216762"/>
            <a:ext cx="3554504" cy="456962"/>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775" tIns="99775" rIns="99775" bIns="99775" numCol="1" spcCol="1270" anchor="t" anchorCtr="0">
            <a:noAutofit/>
          </a:bodyPr>
          <a:lstStyle/>
          <a:p>
            <a:pPr algn="ctr" defTabSz="844044">
              <a:lnSpc>
                <a:spcPct val="90000"/>
              </a:lnSpc>
              <a:spcBef>
                <a:spcPct val="0"/>
              </a:spcBef>
            </a:pPr>
            <a:r>
              <a:rPr lang="en-US" sz="1600">
                <a:solidFill>
                  <a:schemeClr val="accent2"/>
                </a:solidFill>
                <a:latin typeface="Metropolis Semi Bold" panose="00000700000000000000" pitchFamily="2" charset="0"/>
              </a:rPr>
              <a:t>Build VMware Clouds</a:t>
            </a:r>
          </a:p>
        </p:txBody>
      </p:sp>
      <p:sp>
        <p:nvSpPr>
          <p:cNvPr id="134" name="TextBox 133">
            <a:extLst>
              <a:ext uri="{FF2B5EF4-FFF2-40B4-BE49-F238E27FC236}">
                <a16:creationId xmlns:a16="http://schemas.microsoft.com/office/drawing/2014/main" id="{B57CF54C-F866-4342-AD81-A97CFE32A525}"/>
              </a:ext>
            </a:extLst>
          </p:cNvPr>
          <p:cNvSpPr txBox="1"/>
          <p:nvPr/>
        </p:nvSpPr>
        <p:spPr>
          <a:xfrm>
            <a:off x="453652" y="3856687"/>
            <a:ext cx="2650379" cy="723087"/>
          </a:xfrm>
          <a:prstGeom prst="rect">
            <a:avLst/>
          </a:prstGeom>
          <a:ln>
            <a:noFill/>
          </a:ln>
        </p:spPr>
        <p:txBody>
          <a:bodyPr wrap="square" lIns="0" tIns="0" rIns="0" bIns="0" rtlCol="0" anchor="t">
            <a:spAutoFit/>
          </a:bodyPr>
          <a:lstStyle/>
          <a:p>
            <a:pPr algn="ctr">
              <a:spcAft>
                <a:spcPts val="600"/>
              </a:spcAft>
            </a:pPr>
            <a:r>
              <a:rPr lang="en-US" sz="1400">
                <a:solidFill>
                  <a:srgbClr val="3F3F3F"/>
                </a:solidFill>
                <a:latin typeface="Metropolis"/>
              </a:rPr>
              <a:t>Transform </a:t>
            </a:r>
            <a:r>
              <a:rPr lang="en-US" sz="1400" err="1">
                <a:solidFill>
                  <a:srgbClr val="3F3F3F"/>
                </a:solidFill>
                <a:latin typeface="Metropolis"/>
              </a:rPr>
              <a:t>ITOps</a:t>
            </a:r>
            <a:endParaRPr lang="en-US" sz="1400">
              <a:solidFill>
                <a:srgbClr val="3F3F3F"/>
              </a:solidFill>
              <a:latin typeface="Metropolis"/>
            </a:endParaRPr>
          </a:p>
          <a:p>
            <a:pPr algn="ctr">
              <a:spcAft>
                <a:spcPts val="600"/>
              </a:spcAft>
            </a:pPr>
            <a:r>
              <a:rPr lang="en-US" sz="1400">
                <a:solidFill>
                  <a:srgbClr val="3F3F3F"/>
                </a:solidFill>
                <a:latin typeface="Metropolis"/>
              </a:rPr>
              <a:t>Cloud experience </a:t>
            </a:r>
            <a:br>
              <a:rPr lang="en-US" sz="1400">
                <a:solidFill>
                  <a:srgbClr val="3F3F3F"/>
                </a:solidFill>
                <a:latin typeface="Metropolis"/>
              </a:rPr>
            </a:br>
            <a:r>
              <a:rPr lang="en-US" sz="1400">
                <a:solidFill>
                  <a:srgbClr val="3F3F3F"/>
                </a:solidFill>
                <a:latin typeface="Metropolis"/>
              </a:rPr>
              <a:t>out-of-the-box</a:t>
            </a:r>
          </a:p>
        </p:txBody>
      </p:sp>
      <p:sp>
        <p:nvSpPr>
          <p:cNvPr id="135" name="Rectangle 134">
            <a:extLst>
              <a:ext uri="{FF2B5EF4-FFF2-40B4-BE49-F238E27FC236}">
                <a16:creationId xmlns:a16="http://schemas.microsoft.com/office/drawing/2014/main" id="{7BBB0D50-6EF4-4788-A3C4-05C66D265B6F}"/>
              </a:ext>
            </a:extLst>
          </p:cNvPr>
          <p:cNvSpPr/>
          <p:nvPr/>
        </p:nvSpPr>
        <p:spPr>
          <a:xfrm>
            <a:off x="8404373" y="3216761"/>
            <a:ext cx="3810426" cy="456962"/>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9775" tIns="99775" rIns="99775" bIns="99775" numCol="1" spcCol="1270" anchor="t" anchorCtr="0">
            <a:noAutofit/>
          </a:bodyPr>
          <a:lstStyle/>
          <a:p>
            <a:pPr algn="ctr" defTabSz="844044">
              <a:lnSpc>
                <a:spcPct val="90000"/>
              </a:lnSpc>
              <a:spcBef>
                <a:spcPct val="0"/>
              </a:spcBef>
            </a:pPr>
            <a:r>
              <a:rPr lang="en-US" sz="1600">
                <a:solidFill>
                  <a:schemeClr val="accent2"/>
                </a:solidFill>
                <a:latin typeface="Metropolis Semi Bold" panose="00000700000000000000" pitchFamily="2" charset="0"/>
              </a:rPr>
              <a:t>Embrace Multi-Cloud</a:t>
            </a:r>
          </a:p>
        </p:txBody>
      </p:sp>
      <p:sp>
        <p:nvSpPr>
          <p:cNvPr id="136" name="TextBox 135">
            <a:extLst>
              <a:ext uri="{FF2B5EF4-FFF2-40B4-BE49-F238E27FC236}">
                <a16:creationId xmlns:a16="http://schemas.microsoft.com/office/drawing/2014/main" id="{274792D7-D476-4157-B953-FF2B600348BF}"/>
              </a:ext>
            </a:extLst>
          </p:cNvPr>
          <p:cNvSpPr txBox="1"/>
          <p:nvPr/>
        </p:nvSpPr>
        <p:spPr>
          <a:xfrm>
            <a:off x="8984397" y="3856687"/>
            <a:ext cx="2650379" cy="723087"/>
          </a:xfrm>
          <a:prstGeom prst="rect">
            <a:avLst/>
          </a:prstGeom>
          <a:ln>
            <a:noFill/>
          </a:ln>
        </p:spPr>
        <p:txBody>
          <a:bodyPr wrap="square" lIns="0" tIns="0" rIns="0" bIns="0" rtlCol="0" anchor="t">
            <a:spAutoFit/>
          </a:bodyPr>
          <a:lstStyle/>
          <a:p>
            <a:pPr algn="ctr">
              <a:spcAft>
                <a:spcPts val="600"/>
              </a:spcAft>
            </a:pPr>
            <a:r>
              <a:rPr lang="en-US" sz="1400">
                <a:solidFill>
                  <a:srgbClr val="3F3F3F"/>
                </a:solidFill>
                <a:latin typeface="Metropolis"/>
              </a:rPr>
              <a:t>Align </a:t>
            </a:r>
            <a:r>
              <a:rPr lang="en-US" sz="1400" err="1">
                <a:solidFill>
                  <a:srgbClr val="3F3F3F"/>
                </a:solidFill>
                <a:latin typeface="Metropolis"/>
              </a:rPr>
              <a:t>CloudOps</a:t>
            </a:r>
            <a:endParaRPr lang="en-US" sz="1400">
              <a:solidFill>
                <a:srgbClr val="3F3F3F"/>
              </a:solidFill>
              <a:latin typeface="Metropolis"/>
            </a:endParaRPr>
          </a:p>
          <a:p>
            <a:pPr algn="ctr">
              <a:spcAft>
                <a:spcPts val="600"/>
              </a:spcAft>
            </a:pPr>
            <a:r>
              <a:rPr lang="en-US" sz="1400">
                <a:solidFill>
                  <a:schemeClr val="tx2"/>
                </a:solidFill>
              </a:rPr>
              <a:t>Unified management</a:t>
            </a:r>
            <a:br>
              <a:rPr lang="en-US" sz="1400">
                <a:solidFill>
                  <a:schemeClr val="tx2"/>
                </a:solidFill>
              </a:rPr>
            </a:br>
            <a:r>
              <a:rPr lang="en-US" sz="1400">
                <a:solidFill>
                  <a:schemeClr val="tx2"/>
                </a:solidFill>
              </a:rPr>
              <a:t>across multiple clouds</a:t>
            </a:r>
          </a:p>
        </p:txBody>
      </p:sp>
      <p:grpSp>
        <p:nvGrpSpPr>
          <p:cNvPr id="137" name="Group 136">
            <a:extLst>
              <a:ext uri="{FF2B5EF4-FFF2-40B4-BE49-F238E27FC236}">
                <a16:creationId xmlns:a16="http://schemas.microsoft.com/office/drawing/2014/main" id="{A0A85349-347B-439C-ADCD-3CE21A054533}"/>
              </a:ext>
              <a:ext uri="{C183D7F6-B498-43B3-948B-1728B52AA6E4}">
                <adec:decorative xmlns:adec="http://schemas.microsoft.com/office/drawing/2017/decorative" val="1"/>
              </a:ext>
            </a:extLst>
          </p:cNvPr>
          <p:cNvGrpSpPr/>
          <p:nvPr/>
        </p:nvGrpSpPr>
        <p:grpSpPr>
          <a:xfrm>
            <a:off x="1253436" y="1980858"/>
            <a:ext cx="1050811" cy="1050811"/>
            <a:chOff x="1252173" y="2154098"/>
            <a:chExt cx="1051085" cy="1051085"/>
          </a:xfrm>
        </p:grpSpPr>
        <p:sp>
          <p:nvSpPr>
            <p:cNvPr id="138" name="Oval 137">
              <a:extLst>
                <a:ext uri="{FF2B5EF4-FFF2-40B4-BE49-F238E27FC236}">
                  <a16:creationId xmlns:a16="http://schemas.microsoft.com/office/drawing/2014/main" id="{4BE49E96-CFD8-4A68-9EC3-79D03E18C497}"/>
                </a:ext>
              </a:extLst>
            </p:cNvPr>
            <p:cNvSpPr/>
            <p:nvPr/>
          </p:nvSpPr>
          <p:spPr>
            <a:xfrm>
              <a:off x="1252173" y="2154098"/>
              <a:ext cx="1051085" cy="1051085"/>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39" name="Group 138" descr="VMware Cloud&#10;">
              <a:extLst>
                <a:ext uri="{FF2B5EF4-FFF2-40B4-BE49-F238E27FC236}">
                  <a16:creationId xmlns:a16="http://schemas.microsoft.com/office/drawing/2014/main" id="{9CE51B18-FF95-48E0-8480-D24A67EA3575}"/>
                </a:ext>
              </a:extLst>
            </p:cNvPr>
            <p:cNvGrpSpPr/>
            <p:nvPr/>
          </p:nvGrpSpPr>
          <p:grpSpPr>
            <a:xfrm>
              <a:off x="1477266" y="2400136"/>
              <a:ext cx="600899" cy="559008"/>
              <a:chOff x="1848945" y="3181375"/>
              <a:chExt cx="600899" cy="559008"/>
            </a:xfrm>
          </p:grpSpPr>
          <p:sp>
            <p:nvSpPr>
              <p:cNvPr id="140" name="Picture Placeholder 93">
                <a:extLst>
                  <a:ext uri="{FF2B5EF4-FFF2-40B4-BE49-F238E27FC236}">
                    <a16:creationId xmlns:a16="http://schemas.microsoft.com/office/drawing/2014/main" id="{F55499B8-26B4-4EFE-B630-643BAA83CB86}"/>
                  </a:ext>
                </a:extLst>
              </p:cNvPr>
              <p:cNvSpPr/>
              <p:nvPr/>
            </p:nvSpPr>
            <p:spPr>
              <a:xfrm>
                <a:off x="1848945" y="3181375"/>
                <a:ext cx="600899" cy="343362"/>
              </a:xfrm>
              <a:custGeom>
                <a:avLst/>
                <a:gdLst>
                  <a:gd name="connsiteX0" fmla="*/ 517627 w 600899"/>
                  <a:gd name="connsiteY0" fmla="*/ 128706 h 343362"/>
                  <a:gd name="connsiteX1" fmla="*/ 391135 w 600899"/>
                  <a:gd name="connsiteY1" fmla="*/ 0 h 343362"/>
                  <a:gd name="connsiteX2" fmla="*/ 387909 w 600899"/>
                  <a:gd name="connsiteY2" fmla="*/ 0 h 343362"/>
                  <a:gd name="connsiteX3" fmla="*/ 267742 w 600899"/>
                  <a:gd name="connsiteY3" fmla="*/ 87722 h 343362"/>
                  <a:gd name="connsiteX4" fmla="*/ 222900 w 600899"/>
                  <a:gd name="connsiteY4" fmla="*/ 76970 h 343362"/>
                  <a:gd name="connsiteX5" fmla="*/ 220181 w 600899"/>
                  <a:gd name="connsiteY5" fmla="*/ 76970 h 343362"/>
                  <a:gd name="connsiteX6" fmla="*/ 112030 w 600899"/>
                  <a:gd name="connsiteY6" fmla="*/ 165515 h 343362"/>
                  <a:gd name="connsiteX7" fmla="*/ 90273 w 600899"/>
                  <a:gd name="connsiteY7" fmla="*/ 162416 h 343362"/>
                  <a:gd name="connsiteX8" fmla="*/ 88123 w 600899"/>
                  <a:gd name="connsiteY8" fmla="*/ 162416 h 343362"/>
                  <a:gd name="connsiteX9" fmla="*/ 21 w 600899"/>
                  <a:gd name="connsiteY9" fmla="*/ 248494 h 343362"/>
                  <a:gd name="connsiteX10" fmla="*/ 91981 w 600899"/>
                  <a:gd name="connsiteY10" fmla="*/ 343363 h 343362"/>
                  <a:gd name="connsiteX11" fmla="*/ 142578 w 600899"/>
                  <a:gd name="connsiteY11" fmla="*/ 343363 h 343362"/>
                  <a:gd name="connsiteX12" fmla="*/ 142578 w 600899"/>
                  <a:gd name="connsiteY12" fmla="*/ 327551 h 343362"/>
                  <a:gd name="connsiteX13" fmla="*/ 91981 w 600899"/>
                  <a:gd name="connsiteY13" fmla="*/ 327551 h 343362"/>
                  <a:gd name="connsiteX14" fmla="*/ 15390 w 600899"/>
                  <a:gd name="connsiteY14" fmla="*/ 248873 h 343362"/>
                  <a:gd name="connsiteX15" fmla="*/ 88123 w 600899"/>
                  <a:gd name="connsiteY15" fmla="*/ 177848 h 343362"/>
                  <a:gd name="connsiteX16" fmla="*/ 89957 w 600899"/>
                  <a:gd name="connsiteY16" fmla="*/ 177848 h 343362"/>
                  <a:gd name="connsiteX17" fmla="*/ 107793 w 600899"/>
                  <a:gd name="connsiteY17" fmla="*/ 180378 h 343362"/>
                  <a:gd name="connsiteX18" fmla="*/ 123920 w 600899"/>
                  <a:gd name="connsiteY18" fmla="*/ 184868 h 343362"/>
                  <a:gd name="connsiteX19" fmla="*/ 127462 w 600899"/>
                  <a:gd name="connsiteY19" fmla="*/ 168424 h 343362"/>
                  <a:gd name="connsiteX20" fmla="*/ 220181 w 600899"/>
                  <a:gd name="connsiteY20" fmla="*/ 92529 h 343362"/>
                  <a:gd name="connsiteX21" fmla="*/ 222458 w 600899"/>
                  <a:gd name="connsiteY21" fmla="*/ 92529 h 343362"/>
                  <a:gd name="connsiteX22" fmla="*/ 260848 w 600899"/>
                  <a:gd name="connsiteY22" fmla="*/ 101700 h 343362"/>
                  <a:gd name="connsiteX23" fmla="*/ 276280 w 600899"/>
                  <a:gd name="connsiteY23" fmla="*/ 109352 h 343362"/>
                  <a:gd name="connsiteX24" fmla="*/ 282605 w 600899"/>
                  <a:gd name="connsiteY24" fmla="*/ 93351 h 343362"/>
                  <a:gd name="connsiteX25" fmla="*/ 387972 w 600899"/>
                  <a:gd name="connsiteY25" fmla="*/ 15748 h 343362"/>
                  <a:gd name="connsiteX26" fmla="*/ 390818 w 600899"/>
                  <a:gd name="connsiteY26" fmla="*/ 15748 h 343362"/>
                  <a:gd name="connsiteX27" fmla="*/ 501878 w 600899"/>
                  <a:gd name="connsiteY27" fmla="*/ 130097 h 343362"/>
                  <a:gd name="connsiteX28" fmla="*/ 503017 w 600899"/>
                  <a:gd name="connsiteY28" fmla="*/ 143189 h 343362"/>
                  <a:gd name="connsiteX29" fmla="*/ 516109 w 600899"/>
                  <a:gd name="connsiteY29" fmla="*/ 144454 h 343362"/>
                  <a:gd name="connsiteX30" fmla="*/ 585047 w 600899"/>
                  <a:gd name="connsiteY30" fmla="*/ 237236 h 343362"/>
                  <a:gd name="connsiteX31" fmla="*/ 509152 w 600899"/>
                  <a:gd name="connsiteY31" fmla="*/ 326349 h 343362"/>
                  <a:gd name="connsiteX32" fmla="*/ 487395 w 600899"/>
                  <a:gd name="connsiteY32" fmla="*/ 326349 h 343362"/>
                  <a:gd name="connsiteX33" fmla="*/ 487395 w 600899"/>
                  <a:gd name="connsiteY33" fmla="*/ 342161 h 343362"/>
                  <a:gd name="connsiteX34" fmla="*/ 509152 w 600899"/>
                  <a:gd name="connsiteY34" fmla="*/ 342161 h 343362"/>
                  <a:gd name="connsiteX35" fmla="*/ 600858 w 600899"/>
                  <a:gd name="connsiteY35" fmla="*/ 237552 h 343362"/>
                  <a:gd name="connsiteX36" fmla="*/ 517627 w 600899"/>
                  <a:gd name="connsiteY36" fmla="*/ 128706 h 34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899" h="343362">
                    <a:moveTo>
                      <a:pt x="517627" y="128706"/>
                    </a:moveTo>
                    <a:cubicBezTo>
                      <a:pt x="511302" y="57617"/>
                      <a:pt x="457606" y="1581"/>
                      <a:pt x="391135" y="0"/>
                    </a:cubicBezTo>
                    <a:lnTo>
                      <a:pt x="387909" y="0"/>
                    </a:lnTo>
                    <a:cubicBezTo>
                      <a:pt x="334150" y="0"/>
                      <a:pt x="287727" y="36050"/>
                      <a:pt x="267742" y="87722"/>
                    </a:cubicBezTo>
                    <a:cubicBezTo>
                      <a:pt x="253737" y="80969"/>
                      <a:pt x="238445" y="77303"/>
                      <a:pt x="222900" y="76970"/>
                    </a:cubicBezTo>
                    <a:lnTo>
                      <a:pt x="220181" y="76970"/>
                    </a:lnTo>
                    <a:cubicBezTo>
                      <a:pt x="167731" y="77207"/>
                      <a:pt x="122615" y="114144"/>
                      <a:pt x="112030" y="165515"/>
                    </a:cubicBezTo>
                    <a:cubicBezTo>
                      <a:pt x="104941" y="163552"/>
                      <a:pt x="97629" y="162510"/>
                      <a:pt x="90273" y="162416"/>
                    </a:cubicBezTo>
                    <a:lnTo>
                      <a:pt x="88123" y="162416"/>
                    </a:lnTo>
                    <a:cubicBezTo>
                      <a:pt x="40341" y="162636"/>
                      <a:pt x="1352" y="200729"/>
                      <a:pt x="21" y="248494"/>
                    </a:cubicBezTo>
                    <a:cubicBezTo>
                      <a:pt x="-1117" y="297319"/>
                      <a:pt x="43408" y="342034"/>
                      <a:pt x="91981" y="343363"/>
                    </a:cubicBezTo>
                    <a:lnTo>
                      <a:pt x="142578" y="343363"/>
                    </a:lnTo>
                    <a:lnTo>
                      <a:pt x="142578" y="327551"/>
                    </a:lnTo>
                    <a:lnTo>
                      <a:pt x="91981" y="327551"/>
                    </a:lnTo>
                    <a:cubicBezTo>
                      <a:pt x="51693" y="326413"/>
                      <a:pt x="14505" y="288212"/>
                      <a:pt x="15390" y="248873"/>
                    </a:cubicBezTo>
                    <a:cubicBezTo>
                      <a:pt x="16417" y="209416"/>
                      <a:pt x="48652" y="177937"/>
                      <a:pt x="88123" y="177848"/>
                    </a:cubicBezTo>
                    <a:lnTo>
                      <a:pt x="89957" y="177848"/>
                    </a:lnTo>
                    <a:cubicBezTo>
                      <a:pt x="95986" y="177931"/>
                      <a:pt x="101979" y="178781"/>
                      <a:pt x="107793" y="180378"/>
                    </a:cubicBezTo>
                    <a:lnTo>
                      <a:pt x="123920" y="184868"/>
                    </a:lnTo>
                    <a:lnTo>
                      <a:pt x="127462" y="168424"/>
                    </a:lnTo>
                    <a:cubicBezTo>
                      <a:pt x="136788" y="124538"/>
                      <a:pt x="175318" y="93000"/>
                      <a:pt x="220181" y="92529"/>
                    </a:cubicBezTo>
                    <a:lnTo>
                      <a:pt x="222458" y="92529"/>
                    </a:lnTo>
                    <a:cubicBezTo>
                      <a:pt x="235761" y="92817"/>
                      <a:pt x="248850" y="95943"/>
                      <a:pt x="260848" y="101700"/>
                    </a:cubicBezTo>
                    <a:lnTo>
                      <a:pt x="276280" y="109352"/>
                    </a:lnTo>
                    <a:lnTo>
                      <a:pt x="282605" y="93351"/>
                    </a:lnTo>
                    <a:cubicBezTo>
                      <a:pt x="300819" y="46106"/>
                      <a:pt x="342182" y="15748"/>
                      <a:pt x="387972" y="15748"/>
                    </a:cubicBezTo>
                    <a:lnTo>
                      <a:pt x="390818" y="15748"/>
                    </a:lnTo>
                    <a:cubicBezTo>
                      <a:pt x="448309" y="17203"/>
                      <a:pt x="496060" y="66345"/>
                      <a:pt x="501878" y="130097"/>
                    </a:cubicBezTo>
                    <a:lnTo>
                      <a:pt x="503017" y="143189"/>
                    </a:lnTo>
                    <a:lnTo>
                      <a:pt x="516109" y="144454"/>
                    </a:lnTo>
                    <a:cubicBezTo>
                      <a:pt x="555954" y="148249"/>
                      <a:pt x="586312" y="188726"/>
                      <a:pt x="585047" y="237236"/>
                    </a:cubicBezTo>
                    <a:cubicBezTo>
                      <a:pt x="583782" y="285745"/>
                      <a:pt x="550262" y="326349"/>
                      <a:pt x="509152" y="326349"/>
                    </a:cubicBezTo>
                    <a:lnTo>
                      <a:pt x="487395" y="326349"/>
                    </a:lnTo>
                    <a:lnTo>
                      <a:pt x="487395" y="342161"/>
                    </a:lnTo>
                    <a:lnTo>
                      <a:pt x="509152" y="342161"/>
                    </a:lnTo>
                    <a:cubicBezTo>
                      <a:pt x="558610" y="342161"/>
                      <a:pt x="599593" y="295612"/>
                      <a:pt x="600858" y="237552"/>
                    </a:cubicBezTo>
                    <a:cubicBezTo>
                      <a:pt x="602313" y="180504"/>
                      <a:pt x="565377" y="133259"/>
                      <a:pt x="517627" y="128706"/>
                    </a:cubicBezTo>
                    <a:close/>
                  </a:path>
                </a:pathLst>
              </a:custGeom>
              <a:solidFill>
                <a:schemeClr val="accent2"/>
              </a:solidFill>
              <a:ln w="6271" cap="flat">
                <a:noFill/>
                <a:prstDash val="solid"/>
                <a:miter/>
              </a:ln>
            </p:spPr>
            <p:txBody>
              <a:bodyPr rtlCol="0" anchor="ctr"/>
              <a:lstStyle/>
              <a:p>
                <a:endParaRPr lang="en-US" sz="1799"/>
              </a:p>
            </p:txBody>
          </p:sp>
          <p:sp>
            <p:nvSpPr>
              <p:cNvPr id="150" name="Picture Placeholder 93">
                <a:extLst>
                  <a:ext uri="{FF2B5EF4-FFF2-40B4-BE49-F238E27FC236}">
                    <a16:creationId xmlns:a16="http://schemas.microsoft.com/office/drawing/2014/main" id="{0FCAC2E0-C27B-491F-A6DE-74C1E968AC4E}"/>
                  </a:ext>
                </a:extLst>
              </p:cNvPr>
              <p:cNvSpPr/>
              <p:nvPr/>
            </p:nvSpPr>
            <p:spPr>
              <a:xfrm>
                <a:off x="2007082" y="3351317"/>
                <a:ext cx="315406" cy="389066"/>
              </a:xfrm>
              <a:custGeom>
                <a:avLst/>
                <a:gdLst>
                  <a:gd name="connsiteX0" fmla="*/ 315218 w 315406"/>
                  <a:gd name="connsiteY0" fmla="*/ 52494 h 389066"/>
                  <a:gd name="connsiteX1" fmla="*/ 315218 w 315406"/>
                  <a:gd name="connsiteY1" fmla="*/ 47055 h 389066"/>
                  <a:gd name="connsiteX2" fmla="*/ 158242 w 315406"/>
                  <a:gd name="connsiteY2" fmla="*/ 0 h 389066"/>
                  <a:gd name="connsiteX3" fmla="*/ 158242 w 315406"/>
                  <a:gd name="connsiteY3" fmla="*/ 0 h 389066"/>
                  <a:gd name="connsiteX4" fmla="*/ 126 w 315406"/>
                  <a:gd name="connsiteY4" fmla="*/ 46929 h 389066"/>
                  <a:gd name="connsiteX5" fmla="*/ 158242 w 315406"/>
                  <a:gd name="connsiteY5" fmla="*/ 93920 h 389066"/>
                  <a:gd name="connsiteX6" fmla="*/ 158242 w 315406"/>
                  <a:gd name="connsiteY6" fmla="*/ 93920 h 389066"/>
                  <a:gd name="connsiteX7" fmla="*/ 266266 w 315406"/>
                  <a:gd name="connsiteY7" fmla="*/ 82283 h 389066"/>
                  <a:gd name="connsiteX8" fmla="*/ 299533 w 315406"/>
                  <a:gd name="connsiteY8" fmla="*/ 69634 h 389066"/>
                  <a:gd name="connsiteX9" fmla="*/ 299533 w 315406"/>
                  <a:gd name="connsiteY9" fmla="*/ 148818 h 389066"/>
                  <a:gd name="connsiteX10" fmla="*/ 158305 w 315406"/>
                  <a:gd name="connsiteY10" fmla="*/ 177721 h 389066"/>
                  <a:gd name="connsiteX11" fmla="*/ 158305 w 315406"/>
                  <a:gd name="connsiteY11" fmla="*/ 177721 h 389066"/>
                  <a:gd name="connsiteX12" fmla="*/ 53886 w 315406"/>
                  <a:gd name="connsiteY12" fmla="*/ 166463 h 389066"/>
                  <a:gd name="connsiteX13" fmla="*/ 15938 w 315406"/>
                  <a:gd name="connsiteY13" fmla="*/ 146478 h 389066"/>
                  <a:gd name="connsiteX14" fmla="*/ 15938 w 315406"/>
                  <a:gd name="connsiteY14" fmla="*/ 95375 h 389066"/>
                  <a:gd name="connsiteX15" fmla="*/ 0 w 315406"/>
                  <a:gd name="connsiteY15" fmla="*/ 95375 h 389066"/>
                  <a:gd name="connsiteX16" fmla="*/ 0 w 315406"/>
                  <a:gd name="connsiteY16" fmla="*/ 146478 h 389066"/>
                  <a:gd name="connsiteX17" fmla="*/ 49838 w 315406"/>
                  <a:gd name="connsiteY17" fmla="*/ 181769 h 389066"/>
                  <a:gd name="connsiteX18" fmla="*/ 158115 w 315406"/>
                  <a:gd name="connsiteY18" fmla="*/ 193533 h 389066"/>
                  <a:gd name="connsiteX19" fmla="*/ 158115 w 315406"/>
                  <a:gd name="connsiteY19" fmla="*/ 193533 h 389066"/>
                  <a:gd name="connsiteX20" fmla="*/ 299343 w 315406"/>
                  <a:gd name="connsiteY20" fmla="*/ 169120 h 389066"/>
                  <a:gd name="connsiteX21" fmla="*/ 299343 w 315406"/>
                  <a:gd name="connsiteY21" fmla="*/ 243624 h 389066"/>
                  <a:gd name="connsiteX22" fmla="*/ 158115 w 315406"/>
                  <a:gd name="connsiteY22" fmla="*/ 272464 h 389066"/>
                  <a:gd name="connsiteX23" fmla="*/ 158115 w 315406"/>
                  <a:gd name="connsiteY23" fmla="*/ 272464 h 389066"/>
                  <a:gd name="connsiteX24" fmla="*/ 15938 w 315406"/>
                  <a:gd name="connsiteY24" fmla="*/ 241284 h 389066"/>
                  <a:gd name="connsiteX25" fmla="*/ 15938 w 315406"/>
                  <a:gd name="connsiteY25" fmla="*/ 190117 h 389066"/>
                  <a:gd name="connsiteX26" fmla="*/ 0 w 315406"/>
                  <a:gd name="connsiteY26" fmla="*/ 190117 h 389066"/>
                  <a:gd name="connsiteX27" fmla="*/ 0 w 315406"/>
                  <a:gd name="connsiteY27" fmla="*/ 241284 h 389066"/>
                  <a:gd name="connsiteX28" fmla="*/ 158115 w 315406"/>
                  <a:gd name="connsiteY28" fmla="*/ 288275 h 389066"/>
                  <a:gd name="connsiteX29" fmla="*/ 158115 w 315406"/>
                  <a:gd name="connsiteY29" fmla="*/ 288275 h 389066"/>
                  <a:gd name="connsiteX30" fmla="*/ 299407 w 315406"/>
                  <a:gd name="connsiteY30" fmla="*/ 263926 h 389066"/>
                  <a:gd name="connsiteX31" fmla="*/ 299407 w 315406"/>
                  <a:gd name="connsiteY31" fmla="*/ 344185 h 389066"/>
                  <a:gd name="connsiteX32" fmla="*/ 262028 w 315406"/>
                  <a:gd name="connsiteY32" fmla="*/ 362083 h 389066"/>
                  <a:gd name="connsiteX33" fmla="*/ 158115 w 315406"/>
                  <a:gd name="connsiteY33" fmla="*/ 373151 h 389066"/>
                  <a:gd name="connsiteX34" fmla="*/ 158115 w 315406"/>
                  <a:gd name="connsiteY34" fmla="*/ 373151 h 389066"/>
                  <a:gd name="connsiteX35" fmla="*/ 15938 w 315406"/>
                  <a:gd name="connsiteY35" fmla="*/ 341908 h 389066"/>
                  <a:gd name="connsiteX36" fmla="*/ 15938 w 315406"/>
                  <a:gd name="connsiteY36" fmla="*/ 290805 h 389066"/>
                  <a:gd name="connsiteX37" fmla="*/ 0 w 315406"/>
                  <a:gd name="connsiteY37" fmla="*/ 290805 h 389066"/>
                  <a:gd name="connsiteX38" fmla="*/ 0 w 315406"/>
                  <a:gd name="connsiteY38" fmla="*/ 341971 h 389066"/>
                  <a:gd name="connsiteX39" fmla="*/ 158115 w 315406"/>
                  <a:gd name="connsiteY39" fmla="*/ 389026 h 389066"/>
                  <a:gd name="connsiteX40" fmla="*/ 158115 w 315406"/>
                  <a:gd name="connsiteY40" fmla="*/ 389026 h 389066"/>
                  <a:gd name="connsiteX41" fmla="*/ 265949 w 315406"/>
                  <a:gd name="connsiteY41" fmla="*/ 377326 h 389066"/>
                  <a:gd name="connsiteX42" fmla="*/ 315155 w 315406"/>
                  <a:gd name="connsiteY42" fmla="*/ 342098 h 389066"/>
                  <a:gd name="connsiteX43" fmla="*/ 262281 w 315406"/>
                  <a:gd name="connsiteY43" fmla="*/ 66977 h 389066"/>
                  <a:gd name="connsiteX44" fmla="*/ 158115 w 315406"/>
                  <a:gd name="connsiteY44" fmla="*/ 78109 h 389066"/>
                  <a:gd name="connsiteX45" fmla="*/ 158115 w 315406"/>
                  <a:gd name="connsiteY45" fmla="*/ 78109 h 389066"/>
                  <a:gd name="connsiteX46" fmla="*/ 15875 w 315406"/>
                  <a:gd name="connsiteY46" fmla="*/ 46929 h 389066"/>
                  <a:gd name="connsiteX47" fmla="*/ 158115 w 315406"/>
                  <a:gd name="connsiteY47" fmla="*/ 15812 h 389066"/>
                  <a:gd name="connsiteX48" fmla="*/ 158115 w 315406"/>
                  <a:gd name="connsiteY48" fmla="*/ 15812 h 389066"/>
                  <a:gd name="connsiteX49" fmla="*/ 300355 w 315406"/>
                  <a:gd name="connsiteY49" fmla="*/ 47055 h 389066"/>
                  <a:gd name="connsiteX50" fmla="*/ 262281 w 315406"/>
                  <a:gd name="connsiteY50" fmla="*/ 66977 h 38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15406" h="389066">
                    <a:moveTo>
                      <a:pt x="315218" y="52494"/>
                    </a:moveTo>
                    <a:cubicBezTo>
                      <a:pt x="315470" y="50690"/>
                      <a:pt x="315470" y="48859"/>
                      <a:pt x="315218" y="47055"/>
                    </a:cubicBezTo>
                    <a:cubicBezTo>
                      <a:pt x="315218" y="14800"/>
                      <a:pt x="234390" y="63"/>
                      <a:pt x="158242" y="0"/>
                    </a:cubicBezTo>
                    <a:lnTo>
                      <a:pt x="158242" y="0"/>
                    </a:lnTo>
                    <a:cubicBezTo>
                      <a:pt x="82346" y="0"/>
                      <a:pt x="126" y="14673"/>
                      <a:pt x="126" y="46929"/>
                    </a:cubicBezTo>
                    <a:cubicBezTo>
                      <a:pt x="126" y="79184"/>
                      <a:pt x="82346" y="93920"/>
                      <a:pt x="158242" y="93920"/>
                    </a:cubicBezTo>
                    <a:lnTo>
                      <a:pt x="158242" y="93920"/>
                    </a:lnTo>
                    <a:cubicBezTo>
                      <a:pt x="194588" y="94434"/>
                      <a:pt x="230862" y="90527"/>
                      <a:pt x="266266" y="82283"/>
                    </a:cubicBezTo>
                    <a:cubicBezTo>
                      <a:pt x="277881" y="79608"/>
                      <a:pt x="289075" y="75351"/>
                      <a:pt x="299533" y="69634"/>
                    </a:cubicBezTo>
                    <a:lnTo>
                      <a:pt x="299533" y="148818"/>
                    </a:lnTo>
                    <a:cubicBezTo>
                      <a:pt x="293208" y="159823"/>
                      <a:pt x="244066" y="177721"/>
                      <a:pt x="158305" y="177721"/>
                    </a:cubicBezTo>
                    <a:lnTo>
                      <a:pt x="158305" y="177721"/>
                    </a:lnTo>
                    <a:cubicBezTo>
                      <a:pt x="123172" y="178191"/>
                      <a:pt x="88111" y="174410"/>
                      <a:pt x="53886" y="166463"/>
                    </a:cubicBezTo>
                    <a:cubicBezTo>
                      <a:pt x="25931" y="159190"/>
                      <a:pt x="15938" y="150525"/>
                      <a:pt x="15938" y="146478"/>
                    </a:cubicBezTo>
                    <a:lnTo>
                      <a:pt x="15938" y="95375"/>
                    </a:lnTo>
                    <a:lnTo>
                      <a:pt x="0" y="95375"/>
                    </a:lnTo>
                    <a:lnTo>
                      <a:pt x="0" y="146478"/>
                    </a:lnTo>
                    <a:cubicBezTo>
                      <a:pt x="0" y="161277"/>
                      <a:pt x="16760" y="173104"/>
                      <a:pt x="49838" y="181769"/>
                    </a:cubicBezTo>
                    <a:cubicBezTo>
                      <a:pt x="85326" y="190027"/>
                      <a:pt x="121681" y="193977"/>
                      <a:pt x="158115" y="193533"/>
                    </a:cubicBezTo>
                    <a:lnTo>
                      <a:pt x="158115" y="193533"/>
                    </a:lnTo>
                    <a:cubicBezTo>
                      <a:pt x="213392" y="193533"/>
                      <a:pt x="271642" y="185753"/>
                      <a:pt x="299343" y="169120"/>
                    </a:cubicBezTo>
                    <a:lnTo>
                      <a:pt x="299343" y="243624"/>
                    </a:lnTo>
                    <a:cubicBezTo>
                      <a:pt x="293019" y="254628"/>
                      <a:pt x="243813" y="272464"/>
                      <a:pt x="158115" y="272464"/>
                    </a:cubicBezTo>
                    <a:lnTo>
                      <a:pt x="158115" y="272464"/>
                    </a:lnTo>
                    <a:cubicBezTo>
                      <a:pt x="66155" y="272464"/>
                      <a:pt x="15938" y="251846"/>
                      <a:pt x="15938" y="241284"/>
                    </a:cubicBezTo>
                    <a:lnTo>
                      <a:pt x="15938" y="190117"/>
                    </a:lnTo>
                    <a:lnTo>
                      <a:pt x="0" y="190117"/>
                    </a:lnTo>
                    <a:lnTo>
                      <a:pt x="0" y="241284"/>
                    </a:lnTo>
                    <a:cubicBezTo>
                      <a:pt x="0" y="273539"/>
                      <a:pt x="81904" y="288275"/>
                      <a:pt x="158115" y="288275"/>
                    </a:cubicBezTo>
                    <a:lnTo>
                      <a:pt x="158115" y="288275"/>
                    </a:lnTo>
                    <a:cubicBezTo>
                      <a:pt x="213392" y="288275"/>
                      <a:pt x="271958" y="280559"/>
                      <a:pt x="299407" y="263926"/>
                    </a:cubicBezTo>
                    <a:lnTo>
                      <a:pt x="299407" y="344185"/>
                    </a:lnTo>
                    <a:cubicBezTo>
                      <a:pt x="296750" y="348675"/>
                      <a:pt x="285872" y="355885"/>
                      <a:pt x="262028" y="362083"/>
                    </a:cubicBezTo>
                    <a:cubicBezTo>
                      <a:pt x="227968" y="369976"/>
                      <a:pt x="193074" y="373693"/>
                      <a:pt x="158115" y="373151"/>
                    </a:cubicBezTo>
                    <a:lnTo>
                      <a:pt x="158115" y="373151"/>
                    </a:lnTo>
                    <a:cubicBezTo>
                      <a:pt x="66092" y="373151"/>
                      <a:pt x="15938" y="352470"/>
                      <a:pt x="15938" y="341908"/>
                    </a:cubicBezTo>
                    <a:lnTo>
                      <a:pt x="15938" y="290805"/>
                    </a:lnTo>
                    <a:lnTo>
                      <a:pt x="0" y="290805"/>
                    </a:lnTo>
                    <a:lnTo>
                      <a:pt x="0" y="341971"/>
                    </a:lnTo>
                    <a:cubicBezTo>
                      <a:pt x="0" y="374227"/>
                      <a:pt x="81840" y="388963"/>
                      <a:pt x="158115" y="389026"/>
                    </a:cubicBezTo>
                    <a:lnTo>
                      <a:pt x="158115" y="389026"/>
                    </a:lnTo>
                    <a:cubicBezTo>
                      <a:pt x="194401" y="389513"/>
                      <a:pt x="230612" y="385579"/>
                      <a:pt x="265949" y="377326"/>
                    </a:cubicBezTo>
                    <a:cubicBezTo>
                      <a:pt x="299027" y="368724"/>
                      <a:pt x="315155" y="356897"/>
                      <a:pt x="315155" y="342098"/>
                    </a:cubicBezTo>
                    <a:close/>
                    <a:moveTo>
                      <a:pt x="262281" y="66977"/>
                    </a:moveTo>
                    <a:cubicBezTo>
                      <a:pt x="228139" y="74900"/>
                      <a:pt x="193160" y="78638"/>
                      <a:pt x="158115" y="78109"/>
                    </a:cubicBezTo>
                    <a:lnTo>
                      <a:pt x="158115" y="78109"/>
                    </a:lnTo>
                    <a:cubicBezTo>
                      <a:pt x="66092" y="78109"/>
                      <a:pt x="15875" y="57491"/>
                      <a:pt x="15875" y="46929"/>
                    </a:cubicBezTo>
                    <a:cubicBezTo>
                      <a:pt x="15875" y="36366"/>
                      <a:pt x="65966" y="15812"/>
                      <a:pt x="158115" y="15812"/>
                    </a:cubicBezTo>
                    <a:lnTo>
                      <a:pt x="158115" y="15812"/>
                    </a:lnTo>
                    <a:cubicBezTo>
                      <a:pt x="250138" y="15812"/>
                      <a:pt x="300355" y="36493"/>
                      <a:pt x="300355" y="47055"/>
                    </a:cubicBezTo>
                    <a:cubicBezTo>
                      <a:pt x="300355" y="51103"/>
                      <a:pt x="290173" y="59578"/>
                      <a:pt x="262281" y="66977"/>
                    </a:cubicBezTo>
                    <a:close/>
                  </a:path>
                </a:pathLst>
              </a:custGeom>
              <a:solidFill>
                <a:schemeClr val="accent2"/>
              </a:solidFill>
              <a:ln w="6271" cap="flat">
                <a:noFill/>
                <a:prstDash val="solid"/>
                <a:miter/>
              </a:ln>
            </p:spPr>
            <p:txBody>
              <a:bodyPr rtlCol="0" anchor="ctr"/>
              <a:lstStyle/>
              <a:p>
                <a:endParaRPr lang="en-US" sz="1799"/>
              </a:p>
            </p:txBody>
          </p:sp>
        </p:grpSp>
      </p:grpSp>
      <p:grpSp>
        <p:nvGrpSpPr>
          <p:cNvPr id="151" name="Group 150">
            <a:extLst>
              <a:ext uri="{FF2B5EF4-FFF2-40B4-BE49-F238E27FC236}">
                <a16:creationId xmlns:a16="http://schemas.microsoft.com/office/drawing/2014/main" id="{F35A6283-2CB6-4D9D-9866-ABD869260161}"/>
              </a:ext>
              <a:ext uri="{C183D7F6-B498-43B3-948B-1728B52AA6E4}">
                <adec:decorative xmlns:adec="http://schemas.microsoft.com/office/drawing/2017/decorative" val="1"/>
              </a:ext>
            </a:extLst>
          </p:cNvPr>
          <p:cNvGrpSpPr/>
          <p:nvPr/>
        </p:nvGrpSpPr>
        <p:grpSpPr>
          <a:xfrm>
            <a:off x="9784181" y="2007680"/>
            <a:ext cx="1050811" cy="1050811"/>
            <a:chOff x="9788969" y="2180927"/>
            <a:chExt cx="1051085" cy="1051085"/>
          </a:xfrm>
        </p:grpSpPr>
        <p:sp>
          <p:nvSpPr>
            <p:cNvPr id="152" name="Oval 151">
              <a:extLst>
                <a:ext uri="{FF2B5EF4-FFF2-40B4-BE49-F238E27FC236}">
                  <a16:creationId xmlns:a16="http://schemas.microsoft.com/office/drawing/2014/main" id="{93145BC8-9ADF-4EDE-AD78-C5DE4C51A086}"/>
                </a:ext>
              </a:extLst>
            </p:cNvPr>
            <p:cNvSpPr/>
            <p:nvPr/>
          </p:nvSpPr>
          <p:spPr>
            <a:xfrm>
              <a:off x="9788969" y="2180927"/>
              <a:ext cx="1051085" cy="1051085"/>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53" name="Picture Placeholder 84" descr="Multi-Cloud Ops&#10;">
              <a:extLst>
                <a:ext uri="{FF2B5EF4-FFF2-40B4-BE49-F238E27FC236}">
                  <a16:creationId xmlns:a16="http://schemas.microsoft.com/office/drawing/2014/main" id="{F57ABD3E-CAAB-42E8-B622-1C4B087CFB1F}"/>
                </a:ext>
              </a:extLst>
            </p:cNvPr>
            <p:cNvGrpSpPr/>
            <p:nvPr/>
          </p:nvGrpSpPr>
          <p:grpSpPr>
            <a:xfrm>
              <a:off x="9988059" y="2495611"/>
              <a:ext cx="652904" cy="421716"/>
              <a:chOff x="1845792" y="2075703"/>
              <a:chExt cx="600234" cy="387697"/>
            </a:xfrm>
            <a:solidFill>
              <a:schemeClr val="accent2"/>
            </a:solidFill>
          </p:grpSpPr>
          <p:sp>
            <p:nvSpPr>
              <p:cNvPr id="154" name="Picture Placeholder 84">
                <a:extLst>
                  <a:ext uri="{FF2B5EF4-FFF2-40B4-BE49-F238E27FC236}">
                    <a16:creationId xmlns:a16="http://schemas.microsoft.com/office/drawing/2014/main" id="{95C45BE0-AD1F-4675-9AEE-F79C9FCD2F3B}"/>
                  </a:ext>
                </a:extLst>
              </p:cNvPr>
              <p:cNvSpPr/>
              <p:nvPr/>
            </p:nvSpPr>
            <p:spPr>
              <a:xfrm>
                <a:off x="2278407" y="2129462"/>
                <a:ext cx="167619" cy="152422"/>
              </a:xfrm>
              <a:custGeom>
                <a:avLst/>
                <a:gdLst>
                  <a:gd name="connsiteX0" fmla="*/ 130287 w 167619"/>
                  <a:gd name="connsiteY0" fmla="*/ 57554 h 152422"/>
                  <a:gd name="connsiteX1" fmla="*/ 73998 w 167619"/>
                  <a:gd name="connsiteY1" fmla="*/ 0 h 152422"/>
                  <a:gd name="connsiteX2" fmla="*/ 72733 w 167619"/>
                  <a:gd name="connsiteY2" fmla="*/ 0 h 152422"/>
                  <a:gd name="connsiteX3" fmla="*/ 18974 w 167619"/>
                  <a:gd name="connsiteY3" fmla="*/ 39213 h 152422"/>
                  <a:gd name="connsiteX4" fmla="*/ 0 w 167619"/>
                  <a:gd name="connsiteY4" fmla="*/ 34785 h 152422"/>
                  <a:gd name="connsiteX5" fmla="*/ 7590 w 167619"/>
                  <a:gd name="connsiteY5" fmla="*/ 51862 h 152422"/>
                  <a:gd name="connsiteX6" fmla="*/ 12017 w 167619"/>
                  <a:gd name="connsiteY6" fmla="*/ 53127 h 152422"/>
                  <a:gd name="connsiteX7" fmla="*/ 27196 w 167619"/>
                  <a:gd name="connsiteY7" fmla="*/ 60716 h 152422"/>
                  <a:gd name="connsiteX8" fmla="*/ 33520 w 167619"/>
                  <a:gd name="connsiteY8" fmla="*/ 44905 h 152422"/>
                  <a:gd name="connsiteX9" fmla="*/ 72100 w 167619"/>
                  <a:gd name="connsiteY9" fmla="*/ 15812 h 152422"/>
                  <a:gd name="connsiteX10" fmla="*/ 73365 w 167619"/>
                  <a:gd name="connsiteY10" fmla="*/ 15812 h 152422"/>
                  <a:gd name="connsiteX11" fmla="*/ 114475 w 167619"/>
                  <a:gd name="connsiteY11" fmla="*/ 58819 h 152422"/>
                  <a:gd name="connsiteX12" fmla="*/ 115740 w 167619"/>
                  <a:gd name="connsiteY12" fmla="*/ 72100 h 152422"/>
                  <a:gd name="connsiteX13" fmla="*/ 129022 w 167619"/>
                  <a:gd name="connsiteY13" fmla="*/ 73365 h 152422"/>
                  <a:gd name="connsiteX14" fmla="*/ 151790 w 167619"/>
                  <a:gd name="connsiteY14" fmla="*/ 105621 h 152422"/>
                  <a:gd name="connsiteX15" fmla="*/ 126492 w 167619"/>
                  <a:gd name="connsiteY15" fmla="*/ 136611 h 152422"/>
                  <a:gd name="connsiteX16" fmla="*/ 125860 w 167619"/>
                  <a:gd name="connsiteY16" fmla="*/ 136611 h 152422"/>
                  <a:gd name="connsiteX17" fmla="*/ 120800 w 167619"/>
                  <a:gd name="connsiteY17" fmla="*/ 136611 h 152422"/>
                  <a:gd name="connsiteX18" fmla="*/ 71468 w 167619"/>
                  <a:gd name="connsiteY18" fmla="*/ 136611 h 152422"/>
                  <a:gd name="connsiteX19" fmla="*/ 73998 w 167619"/>
                  <a:gd name="connsiteY19" fmla="*/ 152423 h 152422"/>
                  <a:gd name="connsiteX20" fmla="*/ 121432 w 167619"/>
                  <a:gd name="connsiteY20" fmla="*/ 152423 h 152422"/>
                  <a:gd name="connsiteX21" fmla="*/ 125860 w 167619"/>
                  <a:gd name="connsiteY21" fmla="*/ 152423 h 152422"/>
                  <a:gd name="connsiteX22" fmla="*/ 126492 w 167619"/>
                  <a:gd name="connsiteY22" fmla="*/ 152423 h 152422"/>
                  <a:gd name="connsiteX23" fmla="*/ 167602 w 167619"/>
                  <a:gd name="connsiteY23" fmla="*/ 105621 h 152422"/>
                  <a:gd name="connsiteX24" fmla="*/ 130287 w 167619"/>
                  <a:gd name="connsiteY24" fmla="*/ 57554 h 15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619" h="152422">
                    <a:moveTo>
                      <a:pt x="130287" y="57554"/>
                    </a:moveTo>
                    <a:cubicBezTo>
                      <a:pt x="127124" y="25931"/>
                      <a:pt x="103723" y="1265"/>
                      <a:pt x="73998" y="0"/>
                    </a:cubicBezTo>
                    <a:cubicBezTo>
                      <a:pt x="73365" y="0"/>
                      <a:pt x="72733" y="0"/>
                      <a:pt x="72733" y="0"/>
                    </a:cubicBezTo>
                    <a:cubicBezTo>
                      <a:pt x="48699" y="0"/>
                      <a:pt x="27828" y="15812"/>
                      <a:pt x="18974" y="39213"/>
                    </a:cubicBezTo>
                    <a:cubicBezTo>
                      <a:pt x="13282" y="36683"/>
                      <a:pt x="6957" y="34785"/>
                      <a:pt x="0" y="34785"/>
                    </a:cubicBezTo>
                    <a:cubicBezTo>
                      <a:pt x="3162" y="40477"/>
                      <a:pt x="5692" y="46170"/>
                      <a:pt x="7590" y="51862"/>
                    </a:cubicBezTo>
                    <a:cubicBezTo>
                      <a:pt x="8854" y="52494"/>
                      <a:pt x="10752" y="52494"/>
                      <a:pt x="12017" y="53127"/>
                    </a:cubicBezTo>
                    <a:lnTo>
                      <a:pt x="27196" y="60716"/>
                    </a:lnTo>
                    <a:lnTo>
                      <a:pt x="33520" y="44905"/>
                    </a:lnTo>
                    <a:cubicBezTo>
                      <a:pt x="40477" y="27196"/>
                      <a:pt x="55656" y="15812"/>
                      <a:pt x="72100" y="15812"/>
                    </a:cubicBezTo>
                    <a:lnTo>
                      <a:pt x="73365" y="15812"/>
                    </a:lnTo>
                    <a:cubicBezTo>
                      <a:pt x="94237" y="16444"/>
                      <a:pt x="111945" y="34785"/>
                      <a:pt x="114475" y="58819"/>
                    </a:cubicBezTo>
                    <a:lnTo>
                      <a:pt x="115740" y="72100"/>
                    </a:lnTo>
                    <a:lnTo>
                      <a:pt x="129022" y="73365"/>
                    </a:lnTo>
                    <a:cubicBezTo>
                      <a:pt x="142304" y="74630"/>
                      <a:pt x="152423" y="88544"/>
                      <a:pt x="151790" y="105621"/>
                    </a:cubicBezTo>
                    <a:cubicBezTo>
                      <a:pt x="151158" y="122697"/>
                      <a:pt x="140406" y="136611"/>
                      <a:pt x="126492" y="136611"/>
                    </a:cubicBezTo>
                    <a:lnTo>
                      <a:pt x="125860" y="136611"/>
                    </a:lnTo>
                    <a:cubicBezTo>
                      <a:pt x="125227" y="136611"/>
                      <a:pt x="123962" y="136611"/>
                      <a:pt x="120800" y="136611"/>
                    </a:cubicBezTo>
                    <a:cubicBezTo>
                      <a:pt x="112578" y="136611"/>
                      <a:pt x="93604" y="136611"/>
                      <a:pt x="71468" y="136611"/>
                    </a:cubicBezTo>
                    <a:cubicBezTo>
                      <a:pt x="72733" y="141671"/>
                      <a:pt x="73365" y="146731"/>
                      <a:pt x="73998" y="152423"/>
                    </a:cubicBezTo>
                    <a:cubicBezTo>
                      <a:pt x="95501" y="152423"/>
                      <a:pt x="113210" y="152423"/>
                      <a:pt x="121432" y="152423"/>
                    </a:cubicBezTo>
                    <a:cubicBezTo>
                      <a:pt x="123962" y="152423"/>
                      <a:pt x="125227" y="152423"/>
                      <a:pt x="125860" y="152423"/>
                    </a:cubicBezTo>
                    <a:cubicBezTo>
                      <a:pt x="125860" y="152423"/>
                      <a:pt x="126492" y="152423"/>
                      <a:pt x="126492" y="152423"/>
                    </a:cubicBezTo>
                    <a:cubicBezTo>
                      <a:pt x="148628" y="152423"/>
                      <a:pt x="166969" y="131552"/>
                      <a:pt x="167602" y="105621"/>
                    </a:cubicBezTo>
                    <a:cubicBezTo>
                      <a:pt x="168234" y="80322"/>
                      <a:pt x="151790" y="59451"/>
                      <a:pt x="130287" y="57554"/>
                    </a:cubicBezTo>
                    <a:close/>
                  </a:path>
                </a:pathLst>
              </a:custGeom>
              <a:solidFill>
                <a:schemeClr val="accent2"/>
              </a:solidFill>
              <a:ln w="6271" cap="flat">
                <a:noFill/>
                <a:prstDash val="solid"/>
                <a:miter/>
              </a:ln>
            </p:spPr>
            <p:txBody>
              <a:bodyPr rtlCol="0" anchor="ctr"/>
              <a:lstStyle/>
              <a:p>
                <a:endParaRPr lang="en-US" sz="1799"/>
              </a:p>
            </p:txBody>
          </p:sp>
          <p:sp>
            <p:nvSpPr>
              <p:cNvPr id="155" name="Picture Placeholder 84">
                <a:extLst>
                  <a:ext uri="{FF2B5EF4-FFF2-40B4-BE49-F238E27FC236}">
                    <a16:creationId xmlns:a16="http://schemas.microsoft.com/office/drawing/2014/main" id="{6F72ED1C-0FE0-4BCC-80FE-4623926A718B}"/>
                  </a:ext>
                </a:extLst>
              </p:cNvPr>
              <p:cNvSpPr/>
              <p:nvPr/>
            </p:nvSpPr>
            <p:spPr>
              <a:xfrm>
                <a:off x="1845792" y="2075703"/>
                <a:ext cx="270705" cy="180251"/>
              </a:xfrm>
              <a:custGeom>
                <a:avLst/>
                <a:gdLst>
                  <a:gd name="connsiteX0" fmla="*/ 53772 w 270705"/>
                  <a:gd name="connsiteY0" fmla="*/ 179619 h 180251"/>
                  <a:gd name="connsiteX1" fmla="*/ 61361 w 270705"/>
                  <a:gd name="connsiteY1" fmla="*/ 179619 h 180251"/>
                  <a:gd name="connsiteX2" fmla="*/ 76540 w 270705"/>
                  <a:gd name="connsiteY2" fmla="*/ 163807 h 180251"/>
                  <a:gd name="connsiteX3" fmla="*/ 53772 w 270705"/>
                  <a:gd name="connsiteY3" fmla="*/ 163807 h 180251"/>
                  <a:gd name="connsiteX4" fmla="*/ 48712 w 270705"/>
                  <a:gd name="connsiteY4" fmla="*/ 163807 h 180251"/>
                  <a:gd name="connsiteX5" fmla="*/ 15824 w 270705"/>
                  <a:gd name="connsiteY5" fmla="*/ 130287 h 180251"/>
                  <a:gd name="connsiteX6" fmla="*/ 46182 w 270705"/>
                  <a:gd name="connsiteY6" fmla="*/ 100561 h 180251"/>
                  <a:gd name="connsiteX7" fmla="*/ 46815 w 270705"/>
                  <a:gd name="connsiteY7" fmla="*/ 100561 h 180251"/>
                  <a:gd name="connsiteX8" fmla="*/ 54404 w 270705"/>
                  <a:gd name="connsiteY8" fmla="*/ 101826 h 180251"/>
                  <a:gd name="connsiteX9" fmla="*/ 70848 w 270705"/>
                  <a:gd name="connsiteY9" fmla="*/ 106253 h 180251"/>
                  <a:gd name="connsiteX10" fmla="*/ 74643 w 270705"/>
                  <a:gd name="connsiteY10" fmla="*/ 89809 h 180251"/>
                  <a:gd name="connsiteX11" fmla="*/ 115753 w 270705"/>
                  <a:gd name="connsiteY11" fmla="*/ 55656 h 180251"/>
                  <a:gd name="connsiteX12" fmla="*/ 117018 w 270705"/>
                  <a:gd name="connsiteY12" fmla="*/ 55656 h 180251"/>
                  <a:gd name="connsiteX13" fmla="*/ 134094 w 270705"/>
                  <a:gd name="connsiteY13" fmla="*/ 59451 h 180251"/>
                  <a:gd name="connsiteX14" fmla="*/ 149273 w 270705"/>
                  <a:gd name="connsiteY14" fmla="*/ 67041 h 180251"/>
                  <a:gd name="connsiteX15" fmla="*/ 155598 w 270705"/>
                  <a:gd name="connsiteY15" fmla="*/ 51229 h 180251"/>
                  <a:gd name="connsiteX16" fmla="*/ 203665 w 270705"/>
                  <a:gd name="connsiteY16" fmla="*/ 15179 h 180251"/>
                  <a:gd name="connsiteX17" fmla="*/ 204930 w 270705"/>
                  <a:gd name="connsiteY17" fmla="*/ 15179 h 180251"/>
                  <a:gd name="connsiteX18" fmla="*/ 256159 w 270705"/>
                  <a:gd name="connsiteY18" fmla="*/ 68306 h 180251"/>
                  <a:gd name="connsiteX19" fmla="*/ 256791 w 270705"/>
                  <a:gd name="connsiteY19" fmla="*/ 72733 h 180251"/>
                  <a:gd name="connsiteX20" fmla="*/ 270705 w 270705"/>
                  <a:gd name="connsiteY20" fmla="*/ 58186 h 180251"/>
                  <a:gd name="connsiteX21" fmla="*/ 205562 w 270705"/>
                  <a:gd name="connsiteY21" fmla="*/ 0 h 180251"/>
                  <a:gd name="connsiteX22" fmla="*/ 203665 w 270705"/>
                  <a:gd name="connsiteY22" fmla="*/ 0 h 180251"/>
                  <a:gd name="connsiteX23" fmla="*/ 140419 w 270705"/>
                  <a:gd name="connsiteY23" fmla="*/ 46170 h 180251"/>
                  <a:gd name="connsiteX24" fmla="*/ 117018 w 270705"/>
                  <a:gd name="connsiteY24" fmla="*/ 40477 h 180251"/>
                  <a:gd name="connsiteX25" fmla="*/ 115753 w 270705"/>
                  <a:gd name="connsiteY25" fmla="*/ 40477 h 180251"/>
                  <a:gd name="connsiteX26" fmla="*/ 58831 w 270705"/>
                  <a:gd name="connsiteY26" fmla="*/ 86647 h 180251"/>
                  <a:gd name="connsiteX27" fmla="*/ 47447 w 270705"/>
                  <a:gd name="connsiteY27" fmla="*/ 84750 h 180251"/>
                  <a:gd name="connsiteX28" fmla="*/ 46182 w 270705"/>
                  <a:gd name="connsiteY28" fmla="*/ 84750 h 180251"/>
                  <a:gd name="connsiteX29" fmla="*/ 13 w 270705"/>
                  <a:gd name="connsiteY29" fmla="*/ 130287 h 180251"/>
                  <a:gd name="connsiteX30" fmla="*/ 48079 w 270705"/>
                  <a:gd name="connsiteY30" fmla="*/ 180251 h 180251"/>
                  <a:gd name="connsiteX31" fmla="*/ 53772 w 270705"/>
                  <a:gd name="connsiteY31" fmla="*/ 179619 h 1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0705" h="180251">
                    <a:moveTo>
                      <a:pt x="53772" y="179619"/>
                    </a:moveTo>
                    <a:cubicBezTo>
                      <a:pt x="55669" y="179619"/>
                      <a:pt x="58199" y="179619"/>
                      <a:pt x="61361" y="179619"/>
                    </a:cubicBezTo>
                    <a:cubicBezTo>
                      <a:pt x="65788" y="173927"/>
                      <a:pt x="70848" y="168234"/>
                      <a:pt x="76540" y="163807"/>
                    </a:cubicBezTo>
                    <a:cubicBezTo>
                      <a:pt x="66421" y="163807"/>
                      <a:pt x="58831" y="163807"/>
                      <a:pt x="53772" y="163807"/>
                    </a:cubicBezTo>
                    <a:cubicBezTo>
                      <a:pt x="51242" y="163807"/>
                      <a:pt x="49344" y="163807"/>
                      <a:pt x="48712" y="163807"/>
                    </a:cubicBezTo>
                    <a:cubicBezTo>
                      <a:pt x="31636" y="163175"/>
                      <a:pt x="15192" y="146731"/>
                      <a:pt x="15824" y="130287"/>
                    </a:cubicBezTo>
                    <a:cubicBezTo>
                      <a:pt x="16456" y="113843"/>
                      <a:pt x="29738" y="100561"/>
                      <a:pt x="46182" y="100561"/>
                    </a:cubicBezTo>
                    <a:lnTo>
                      <a:pt x="46815" y="100561"/>
                    </a:lnTo>
                    <a:cubicBezTo>
                      <a:pt x="49344" y="100561"/>
                      <a:pt x="51874" y="101194"/>
                      <a:pt x="54404" y="101826"/>
                    </a:cubicBezTo>
                    <a:lnTo>
                      <a:pt x="70848" y="106253"/>
                    </a:lnTo>
                    <a:lnTo>
                      <a:pt x="74643" y="89809"/>
                    </a:lnTo>
                    <a:cubicBezTo>
                      <a:pt x="79070" y="70203"/>
                      <a:pt x="96146" y="55656"/>
                      <a:pt x="115753" y="55656"/>
                    </a:cubicBezTo>
                    <a:lnTo>
                      <a:pt x="117018" y="55656"/>
                    </a:lnTo>
                    <a:cubicBezTo>
                      <a:pt x="123342" y="55656"/>
                      <a:pt x="129034" y="56921"/>
                      <a:pt x="134094" y="59451"/>
                    </a:cubicBezTo>
                    <a:lnTo>
                      <a:pt x="149273" y="67041"/>
                    </a:lnTo>
                    <a:lnTo>
                      <a:pt x="155598" y="51229"/>
                    </a:lnTo>
                    <a:cubicBezTo>
                      <a:pt x="163820" y="29093"/>
                      <a:pt x="182793" y="15179"/>
                      <a:pt x="203665" y="15179"/>
                    </a:cubicBezTo>
                    <a:cubicBezTo>
                      <a:pt x="204297" y="15179"/>
                      <a:pt x="204297" y="15179"/>
                      <a:pt x="204930" y="15179"/>
                    </a:cubicBezTo>
                    <a:cubicBezTo>
                      <a:pt x="231493" y="15812"/>
                      <a:pt x="252997" y="38580"/>
                      <a:pt x="256159" y="68306"/>
                    </a:cubicBezTo>
                    <a:lnTo>
                      <a:pt x="256791" y="72733"/>
                    </a:lnTo>
                    <a:cubicBezTo>
                      <a:pt x="261219" y="67041"/>
                      <a:pt x="265646" y="62614"/>
                      <a:pt x="270705" y="58186"/>
                    </a:cubicBezTo>
                    <a:cubicBezTo>
                      <a:pt x="263748" y="25298"/>
                      <a:pt x="237817" y="632"/>
                      <a:pt x="205562" y="0"/>
                    </a:cubicBezTo>
                    <a:cubicBezTo>
                      <a:pt x="204930" y="0"/>
                      <a:pt x="204297" y="0"/>
                      <a:pt x="203665" y="0"/>
                    </a:cubicBezTo>
                    <a:cubicBezTo>
                      <a:pt x="175204" y="0"/>
                      <a:pt x="151170" y="18974"/>
                      <a:pt x="140419" y="46170"/>
                    </a:cubicBezTo>
                    <a:cubicBezTo>
                      <a:pt x="133462" y="42375"/>
                      <a:pt x="125240" y="40477"/>
                      <a:pt x="117018" y="40477"/>
                    </a:cubicBezTo>
                    <a:cubicBezTo>
                      <a:pt x="116385" y="40477"/>
                      <a:pt x="115753" y="40477"/>
                      <a:pt x="115753" y="40477"/>
                    </a:cubicBezTo>
                    <a:cubicBezTo>
                      <a:pt x="87924" y="40477"/>
                      <a:pt x="64523" y="60084"/>
                      <a:pt x="58831" y="86647"/>
                    </a:cubicBezTo>
                    <a:cubicBezTo>
                      <a:pt x="55037" y="85382"/>
                      <a:pt x="51242" y="85382"/>
                      <a:pt x="47447" y="84750"/>
                    </a:cubicBezTo>
                    <a:cubicBezTo>
                      <a:pt x="46815" y="84750"/>
                      <a:pt x="46815" y="84750"/>
                      <a:pt x="46182" y="84750"/>
                    </a:cubicBezTo>
                    <a:cubicBezTo>
                      <a:pt x="20884" y="84750"/>
                      <a:pt x="645" y="104988"/>
                      <a:pt x="13" y="130287"/>
                    </a:cubicBezTo>
                    <a:cubicBezTo>
                      <a:pt x="-620" y="156218"/>
                      <a:pt x="22781" y="179619"/>
                      <a:pt x="48079" y="180251"/>
                    </a:cubicBezTo>
                    <a:cubicBezTo>
                      <a:pt x="48712" y="179619"/>
                      <a:pt x="50609" y="179619"/>
                      <a:pt x="53772" y="179619"/>
                    </a:cubicBezTo>
                    <a:close/>
                  </a:path>
                </a:pathLst>
              </a:custGeom>
              <a:solidFill>
                <a:schemeClr val="accent2"/>
              </a:solidFill>
              <a:ln w="6271" cap="flat">
                <a:noFill/>
                <a:prstDash val="solid"/>
                <a:miter/>
              </a:ln>
            </p:spPr>
            <p:txBody>
              <a:bodyPr rtlCol="0" anchor="ctr"/>
              <a:lstStyle/>
              <a:p>
                <a:endParaRPr lang="en-US" sz="1799"/>
              </a:p>
            </p:txBody>
          </p:sp>
          <p:sp>
            <p:nvSpPr>
              <p:cNvPr id="156" name="Picture Placeholder 84">
                <a:extLst>
                  <a:ext uri="{FF2B5EF4-FFF2-40B4-BE49-F238E27FC236}">
                    <a16:creationId xmlns:a16="http://schemas.microsoft.com/office/drawing/2014/main" id="{B7F14E6C-C6B4-4D81-BFB1-08B0C4E53DE6}"/>
                  </a:ext>
                </a:extLst>
              </p:cNvPr>
              <p:cNvSpPr/>
              <p:nvPr/>
            </p:nvSpPr>
            <p:spPr>
              <a:xfrm>
                <a:off x="1907776" y="2122505"/>
                <a:ext cx="428280" cy="245394"/>
              </a:xfrm>
              <a:custGeom>
                <a:avLst/>
                <a:gdLst>
                  <a:gd name="connsiteX0" fmla="*/ 369998 w 428280"/>
                  <a:gd name="connsiteY0" fmla="*/ 91707 h 245394"/>
                  <a:gd name="connsiteX1" fmla="*/ 279557 w 428280"/>
                  <a:gd name="connsiteY1" fmla="*/ 0 h 245394"/>
                  <a:gd name="connsiteX2" fmla="*/ 277027 w 428280"/>
                  <a:gd name="connsiteY2" fmla="*/ 0 h 245394"/>
                  <a:gd name="connsiteX3" fmla="*/ 191012 w 428280"/>
                  <a:gd name="connsiteY3" fmla="*/ 62614 h 245394"/>
                  <a:gd name="connsiteX4" fmla="*/ 158757 w 428280"/>
                  <a:gd name="connsiteY4" fmla="*/ 55024 h 245394"/>
                  <a:gd name="connsiteX5" fmla="*/ 156859 w 428280"/>
                  <a:gd name="connsiteY5" fmla="*/ 55024 h 245394"/>
                  <a:gd name="connsiteX6" fmla="*/ 79699 w 428280"/>
                  <a:gd name="connsiteY6" fmla="*/ 118270 h 245394"/>
                  <a:gd name="connsiteX7" fmla="*/ 63888 w 428280"/>
                  <a:gd name="connsiteY7" fmla="*/ 116373 h 245394"/>
                  <a:gd name="connsiteX8" fmla="*/ 62623 w 428280"/>
                  <a:gd name="connsiteY8" fmla="*/ 116373 h 245394"/>
                  <a:gd name="connsiteX9" fmla="*/ 9 w 428280"/>
                  <a:gd name="connsiteY9" fmla="*/ 177721 h 245394"/>
                  <a:gd name="connsiteX10" fmla="*/ 65785 w 428280"/>
                  <a:gd name="connsiteY10" fmla="*/ 245394 h 245394"/>
                  <a:gd name="connsiteX11" fmla="*/ 73375 w 428280"/>
                  <a:gd name="connsiteY11" fmla="*/ 245394 h 245394"/>
                  <a:gd name="connsiteX12" fmla="*/ 87921 w 428280"/>
                  <a:gd name="connsiteY12" fmla="*/ 245394 h 245394"/>
                  <a:gd name="connsiteX13" fmla="*/ 87921 w 428280"/>
                  <a:gd name="connsiteY13" fmla="*/ 228951 h 245394"/>
                  <a:gd name="connsiteX14" fmla="*/ 73375 w 428280"/>
                  <a:gd name="connsiteY14" fmla="*/ 228951 h 245394"/>
                  <a:gd name="connsiteX15" fmla="*/ 66418 w 428280"/>
                  <a:gd name="connsiteY15" fmla="*/ 228951 h 245394"/>
                  <a:gd name="connsiteX16" fmla="*/ 16453 w 428280"/>
                  <a:gd name="connsiteY16" fmla="*/ 177721 h 245394"/>
                  <a:gd name="connsiteX17" fmla="*/ 63255 w 428280"/>
                  <a:gd name="connsiteY17" fmla="*/ 131552 h 245394"/>
                  <a:gd name="connsiteX18" fmla="*/ 64520 w 428280"/>
                  <a:gd name="connsiteY18" fmla="*/ 131552 h 245394"/>
                  <a:gd name="connsiteX19" fmla="*/ 75905 w 428280"/>
                  <a:gd name="connsiteY19" fmla="*/ 133449 h 245394"/>
                  <a:gd name="connsiteX20" fmla="*/ 92349 w 428280"/>
                  <a:gd name="connsiteY20" fmla="*/ 137876 h 245394"/>
                  <a:gd name="connsiteX21" fmla="*/ 96143 w 428280"/>
                  <a:gd name="connsiteY21" fmla="*/ 121432 h 245394"/>
                  <a:gd name="connsiteX22" fmla="*/ 158124 w 428280"/>
                  <a:gd name="connsiteY22" fmla="*/ 70836 h 245394"/>
                  <a:gd name="connsiteX23" fmla="*/ 159389 w 428280"/>
                  <a:gd name="connsiteY23" fmla="*/ 70836 h 245394"/>
                  <a:gd name="connsiteX24" fmla="*/ 184688 w 428280"/>
                  <a:gd name="connsiteY24" fmla="*/ 77160 h 245394"/>
                  <a:gd name="connsiteX25" fmla="*/ 199867 w 428280"/>
                  <a:gd name="connsiteY25" fmla="*/ 84750 h 245394"/>
                  <a:gd name="connsiteX26" fmla="*/ 206191 w 428280"/>
                  <a:gd name="connsiteY26" fmla="*/ 68938 h 245394"/>
                  <a:gd name="connsiteX27" fmla="*/ 277027 w 428280"/>
                  <a:gd name="connsiteY27" fmla="*/ 16444 h 245394"/>
                  <a:gd name="connsiteX28" fmla="*/ 278924 w 428280"/>
                  <a:gd name="connsiteY28" fmla="*/ 16444 h 245394"/>
                  <a:gd name="connsiteX29" fmla="*/ 353554 w 428280"/>
                  <a:gd name="connsiteY29" fmla="*/ 94237 h 245394"/>
                  <a:gd name="connsiteX30" fmla="*/ 354819 w 428280"/>
                  <a:gd name="connsiteY30" fmla="*/ 107518 h 245394"/>
                  <a:gd name="connsiteX31" fmla="*/ 368101 w 428280"/>
                  <a:gd name="connsiteY31" fmla="*/ 108783 h 245394"/>
                  <a:gd name="connsiteX32" fmla="*/ 413006 w 428280"/>
                  <a:gd name="connsiteY32" fmla="*/ 170132 h 245394"/>
                  <a:gd name="connsiteX33" fmla="*/ 363674 w 428280"/>
                  <a:gd name="connsiteY33" fmla="*/ 229583 h 245394"/>
                  <a:gd name="connsiteX34" fmla="*/ 362409 w 428280"/>
                  <a:gd name="connsiteY34" fmla="*/ 229583 h 245394"/>
                  <a:gd name="connsiteX35" fmla="*/ 359247 w 428280"/>
                  <a:gd name="connsiteY35" fmla="*/ 229583 h 245394"/>
                  <a:gd name="connsiteX36" fmla="*/ 359247 w 428280"/>
                  <a:gd name="connsiteY36" fmla="*/ 245394 h 245394"/>
                  <a:gd name="connsiteX37" fmla="*/ 361776 w 428280"/>
                  <a:gd name="connsiteY37" fmla="*/ 245394 h 245394"/>
                  <a:gd name="connsiteX38" fmla="*/ 363041 w 428280"/>
                  <a:gd name="connsiteY38" fmla="*/ 245394 h 245394"/>
                  <a:gd name="connsiteX39" fmla="*/ 428185 w 428280"/>
                  <a:gd name="connsiteY39" fmla="*/ 170764 h 245394"/>
                  <a:gd name="connsiteX40" fmla="*/ 369998 w 428280"/>
                  <a:gd name="connsiteY40" fmla="*/ 91707 h 24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280" h="245394">
                    <a:moveTo>
                      <a:pt x="369998" y="91707"/>
                    </a:moveTo>
                    <a:cubicBezTo>
                      <a:pt x="364939" y="41110"/>
                      <a:pt x="326991" y="1265"/>
                      <a:pt x="279557" y="0"/>
                    </a:cubicBezTo>
                    <a:cubicBezTo>
                      <a:pt x="278924" y="0"/>
                      <a:pt x="278292" y="0"/>
                      <a:pt x="277027" y="0"/>
                    </a:cubicBezTo>
                    <a:cubicBezTo>
                      <a:pt x="238447" y="0"/>
                      <a:pt x="205559" y="25931"/>
                      <a:pt x="191012" y="62614"/>
                    </a:cubicBezTo>
                    <a:cubicBezTo>
                      <a:pt x="181525" y="58186"/>
                      <a:pt x="170774" y="55024"/>
                      <a:pt x="158757" y="55024"/>
                    </a:cubicBezTo>
                    <a:cubicBezTo>
                      <a:pt x="158124" y="55024"/>
                      <a:pt x="157492" y="55024"/>
                      <a:pt x="156859" y="55024"/>
                    </a:cubicBezTo>
                    <a:cubicBezTo>
                      <a:pt x="118912" y="55024"/>
                      <a:pt x="87289" y="81587"/>
                      <a:pt x="79699" y="118270"/>
                    </a:cubicBezTo>
                    <a:cubicBezTo>
                      <a:pt x="74640" y="117005"/>
                      <a:pt x="69580" y="116373"/>
                      <a:pt x="63888" y="116373"/>
                    </a:cubicBezTo>
                    <a:cubicBezTo>
                      <a:pt x="63255" y="116373"/>
                      <a:pt x="62623" y="116373"/>
                      <a:pt x="62623" y="116373"/>
                    </a:cubicBezTo>
                    <a:cubicBezTo>
                      <a:pt x="28470" y="116373"/>
                      <a:pt x="642" y="143568"/>
                      <a:pt x="9" y="177721"/>
                    </a:cubicBezTo>
                    <a:cubicBezTo>
                      <a:pt x="-623" y="212507"/>
                      <a:pt x="31000" y="244762"/>
                      <a:pt x="65785" y="245394"/>
                    </a:cubicBezTo>
                    <a:cubicBezTo>
                      <a:pt x="66418" y="245394"/>
                      <a:pt x="68947" y="245394"/>
                      <a:pt x="73375" y="245394"/>
                    </a:cubicBezTo>
                    <a:cubicBezTo>
                      <a:pt x="77169" y="245394"/>
                      <a:pt x="81597" y="245394"/>
                      <a:pt x="87921" y="245394"/>
                    </a:cubicBezTo>
                    <a:lnTo>
                      <a:pt x="87921" y="228951"/>
                    </a:lnTo>
                    <a:cubicBezTo>
                      <a:pt x="82229" y="228951"/>
                      <a:pt x="77169" y="228951"/>
                      <a:pt x="73375" y="228951"/>
                    </a:cubicBezTo>
                    <a:cubicBezTo>
                      <a:pt x="69580" y="228951"/>
                      <a:pt x="67050" y="228951"/>
                      <a:pt x="66418" y="228951"/>
                    </a:cubicBezTo>
                    <a:cubicBezTo>
                      <a:pt x="39854" y="228318"/>
                      <a:pt x="15821" y="203020"/>
                      <a:pt x="16453" y="177721"/>
                    </a:cubicBezTo>
                    <a:cubicBezTo>
                      <a:pt x="17086" y="152423"/>
                      <a:pt x="37957" y="131552"/>
                      <a:pt x="63255" y="131552"/>
                    </a:cubicBezTo>
                    <a:lnTo>
                      <a:pt x="64520" y="131552"/>
                    </a:lnTo>
                    <a:cubicBezTo>
                      <a:pt x="68315" y="131552"/>
                      <a:pt x="72742" y="132184"/>
                      <a:pt x="75905" y="133449"/>
                    </a:cubicBezTo>
                    <a:lnTo>
                      <a:pt x="92349" y="137876"/>
                    </a:lnTo>
                    <a:lnTo>
                      <a:pt x="96143" y="121432"/>
                    </a:lnTo>
                    <a:cubicBezTo>
                      <a:pt x="102468" y="92339"/>
                      <a:pt x="128399" y="70836"/>
                      <a:pt x="158124" y="70836"/>
                    </a:cubicBezTo>
                    <a:cubicBezTo>
                      <a:pt x="158757" y="70836"/>
                      <a:pt x="159389" y="70836"/>
                      <a:pt x="159389" y="70836"/>
                    </a:cubicBezTo>
                    <a:cubicBezTo>
                      <a:pt x="168244" y="70836"/>
                      <a:pt x="177098" y="73365"/>
                      <a:pt x="184688" y="77160"/>
                    </a:cubicBezTo>
                    <a:lnTo>
                      <a:pt x="199867" y="84750"/>
                    </a:lnTo>
                    <a:lnTo>
                      <a:pt x="206191" y="68938"/>
                    </a:lnTo>
                    <a:cubicBezTo>
                      <a:pt x="218841" y="37315"/>
                      <a:pt x="246669" y="16444"/>
                      <a:pt x="277027" y="16444"/>
                    </a:cubicBezTo>
                    <a:cubicBezTo>
                      <a:pt x="277659" y="16444"/>
                      <a:pt x="278292" y="16444"/>
                      <a:pt x="278924" y="16444"/>
                    </a:cubicBezTo>
                    <a:cubicBezTo>
                      <a:pt x="317504" y="17076"/>
                      <a:pt x="349760" y="50597"/>
                      <a:pt x="353554" y="94237"/>
                    </a:cubicBezTo>
                    <a:lnTo>
                      <a:pt x="354819" y="107518"/>
                    </a:lnTo>
                    <a:lnTo>
                      <a:pt x="368101" y="108783"/>
                    </a:lnTo>
                    <a:cubicBezTo>
                      <a:pt x="394032" y="111313"/>
                      <a:pt x="414271" y="138509"/>
                      <a:pt x="413006" y="170132"/>
                    </a:cubicBezTo>
                    <a:cubicBezTo>
                      <a:pt x="412373" y="203020"/>
                      <a:pt x="390237" y="229583"/>
                      <a:pt x="363674" y="229583"/>
                    </a:cubicBezTo>
                    <a:lnTo>
                      <a:pt x="362409" y="229583"/>
                    </a:lnTo>
                    <a:cubicBezTo>
                      <a:pt x="361776" y="229583"/>
                      <a:pt x="361144" y="229583"/>
                      <a:pt x="359247" y="229583"/>
                    </a:cubicBezTo>
                    <a:lnTo>
                      <a:pt x="359247" y="245394"/>
                    </a:lnTo>
                    <a:cubicBezTo>
                      <a:pt x="360512" y="245394"/>
                      <a:pt x="361144" y="245394"/>
                      <a:pt x="361776" y="245394"/>
                    </a:cubicBezTo>
                    <a:cubicBezTo>
                      <a:pt x="362409" y="245394"/>
                      <a:pt x="363041" y="245394"/>
                      <a:pt x="363041" y="245394"/>
                    </a:cubicBezTo>
                    <a:cubicBezTo>
                      <a:pt x="398459" y="245394"/>
                      <a:pt x="427552" y="211874"/>
                      <a:pt x="428185" y="170764"/>
                    </a:cubicBezTo>
                    <a:cubicBezTo>
                      <a:pt x="430082" y="128389"/>
                      <a:pt x="403519" y="94869"/>
                      <a:pt x="369998" y="91707"/>
                    </a:cubicBezTo>
                    <a:close/>
                  </a:path>
                </a:pathLst>
              </a:custGeom>
              <a:solidFill>
                <a:schemeClr val="accent2"/>
              </a:solidFill>
              <a:ln w="6271" cap="flat">
                <a:noFill/>
                <a:prstDash val="solid"/>
                <a:miter/>
              </a:ln>
            </p:spPr>
            <p:txBody>
              <a:bodyPr rtlCol="0" anchor="ctr"/>
              <a:lstStyle/>
              <a:p>
                <a:endParaRPr lang="en-US" sz="1799"/>
              </a:p>
            </p:txBody>
          </p:sp>
          <p:grpSp>
            <p:nvGrpSpPr>
              <p:cNvPr id="157" name="Picture Placeholder 84">
                <a:extLst>
                  <a:ext uri="{FF2B5EF4-FFF2-40B4-BE49-F238E27FC236}">
                    <a16:creationId xmlns:a16="http://schemas.microsoft.com/office/drawing/2014/main" id="{DF0AD3C5-EAC5-4EFA-975B-31F4B7B82EF0}"/>
                  </a:ext>
                </a:extLst>
              </p:cNvPr>
              <p:cNvGrpSpPr/>
              <p:nvPr/>
            </p:nvGrpSpPr>
            <p:grpSpPr>
              <a:xfrm>
                <a:off x="2023526" y="2245202"/>
                <a:ext cx="218198" cy="218198"/>
                <a:chOff x="2023526" y="2245202"/>
                <a:chExt cx="218198" cy="218198"/>
              </a:xfrm>
              <a:solidFill>
                <a:schemeClr val="accent2"/>
              </a:solidFill>
            </p:grpSpPr>
            <p:sp>
              <p:nvSpPr>
                <p:cNvPr id="158" name="Picture Placeholder 84">
                  <a:extLst>
                    <a:ext uri="{FF2B5EF4-FFF2-40B4-BE49-F238E27FC236}">
                      <a16:creationId xmlns:a16="http://schemas.microsoft.com/office/drawing/2014/main" id="{A218B3F9-B2A5-4F38-BDA7-0A83B3684C0A}"/>
                    </a:ext>
                  </a:extLst>
                </p:cNvPr>
                <p:cNvSpPr/>
                <p:nvPr/>
              </p:nvSpPr>
              <p:spPr>
                <a:xfrm>
                  <a:off x="2072858" y="2296431"/>
                  <a:ext cx="118902" cy="118270"/>
                </a:xfrm>
                <a:custGeom>
                  <a:avLst/>
                  <a:gdLst>
                    <a:gd name="connsiteX0" fmla="*/ 58819 w 118902"/>
                    <a:gd name="connsiteY0" fmla="*/ 118270 h 118270"/>
                    <a:gd name="connsiteX1" fmla="*/ 51229 w 118902"/>
                    <a:gd name="connsiteY1" fmla="*/ 110681 h 118270"/>
                    <a:gd name="connsiteX2" fmla="*/ 58819 w 118902"/>
                    <a:gd name="connsiteY2" fmla="*/ 103091 h 118270"/>
                    <a:gd name="connsiteX3" fmla="*/ 102459 w 118902"/>
                    <a:gd name="connsiteY3" fmla="*/ 59451 h 118270"/>
                    <a:gd name="connsiteX4" fmla="*/ 58819 w 118902"/>
                    <a:gd name="connsiteY4" fmla="*/ 15812 h 118270"/>
                    <a:gd name="connsiteX5" fmla="*/ 15179 w 118902"/>
                    <a:gd name="connsiteY5" fmla="*/ 59451 h 118270"/>
                    <a:gd name="connsiteX6" fmla="*/ 7590 w 118902"/>
                    <a:gd name="connsiteY6" fmla="*/ 67041 h 118270"/>
                    <a:gd name="connsiteX7" fmla="*/ 0 w 118902"/>
                    <a:gd name="connsiteY7" fmla="*/ 59451 h 118270"/>
                    <a:gd name="connsiteX8" fmla="*/ 59451 w 118902"/>
                    <a:gd name="connsiteY8" fmla="*/ 0 h 118270"/>
                    <a:gd name="connsiteX9" fmla="*/ 118902 w 118902"/>
                    <a:gd name="connsiteY9" fmla="*/ 59451 h 118270"/>
                    <a:gd name="connsiteX10" fmla="*/ 58819 w 118902"/>
                    <a:gd name="connsiteY10" fmla="*/ 118270 h 11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902" h="118270">
                      <a:moveTo>
                        <a:pt x="58819" y="118270"/>
                      </a:moveTo>
                      <a:cubicBezTo>
                        <a:pt x="54392" y="118270"/>
                        <a:pt x="51229" y="114475"/>
                        <a:pt x="51229" y="110681"/>
                      </a:cubicBezTo>
                      <a:cubicBezTo>
                        <a:pt x="51229" y="106886"/>
                        <a:pt x="55024" y="103091"/>
                        <a:pt x="58819" y="103091"/>
                      </a:cubicBezTo>
                      <a:cubicBezTo>
                        <a:pt x="82852" y="103091"/>
                        <a:pt x="102459" y="83485"/>
                        <a:pt x="102459" y="59451"/>
                      </a:cubicBezTo>
                      <a:cubicBezTo>
                        <a:pt x="102459" y="35418"/>
                        <a:pt x="82852" y="15812"/>
                        <a:pt x="58819" y="15812"/>
                      </a:cubicBezTo>
                      <a:cubicBezTo>
                        <a:pt x="34785" y="15812"/>
                        <a:pt x="15179" y="35418"/>
                        <a:pt x="15179" y="59451"/>
                      </a:cubicBezTo>
                      <a:cubicBezTo>
                        <a:pt x="15179" y="63878"/>
                        <a:pt x="11384" y="67041"/>
                        <a:pt x="7590" y="67041"/>
                      </a:cubicBezTo>
                      <a:cubicBezTo>
                        <a:pt x="3795" y="67041"/>
                        <a:pt x="0" y="63246"/>
                        <a:pt x="0" y="59451"/>
                      </a:cubicBezTo>
                      <a:cubicBezTo>
                        <a:pt x="0" y="26563"/>
                        <a:pt x="26563" y="0"/>
                        <a:pt x="59451" y="0"/>
                      </a:cubicBezTo>
                      <a:cubicBezTo>
                        <a:pt x="92339" y="0"/>
                        <a:pt x="118902" y="26563"/>
                        <a:pt x="118902" y="59451"/>
                      </a:cubicBezTo>
                      <a:cubicBezTo>
                        <a:pt x="118270" y="91074"/>
                        <a:pt x="91707" y="118270"/>
                        <a:pt x="58819" y="118270"/>
                      </a:cubicBezTo>
                      <a:close/>
                    </a:path>
                  </a:pathLst>
                </a:custGeom>
                <a:solidFill>
                  <a:schemeClr val="accent2"/>
                </a:solidFill>
                <a:ln w="6271" cap="flat">
                  <a:noFill/>
                  <a:prstDash val="solid"/>
                  <a:miter/>
                </a:ln>
              </p:spPr>
              <p:txBody>
                <a:bodyPr rtlCol="0" anchor="ctr"/>
                <a:lstStyle/>
                <a:p>
                  <a:endParaRPr lang="en-US" sz="1799"/>
                </a:p>
              </p:txBody>
            </p:sp>
            <p:sp>
              <p:nvSpPr>
                <p:cNvPr id="159" name="Picture Placeholder 84">
                  <a:extLst>
                    <a:ext uri="{FF2B5EF4-FFF2-40B4-BE49-F238E27FC236}">
                      <a16:creationId xmlns:a16="http://schemas.microsoft.com/office/drawing/2014/main" id="{DE071C8A-39F7-4592-A26B-8BAC59DA8E5B}"/>
                    </a:ext>
                  </a:extLst>
                </p:cNvPr>
                <p:cNvSpPr/>
                <p:nvPr/>
              </p:nvSpPr>
              <p:spPr>
                <a:xfrm>
                  <a:off x="2023526" y="2245202"/>
                  <a:ext cx="218198" cy="218198"/>
                </a:xfrm>
                <a:custGeom>
                  <a:avLst/>
                  <a:gdLst>
                    <a:gd name="connsiteX0" fmla="*/ 118903 w 218198"/>
                    <a:gd name="connsiteY0" fmla="*/ 218199 h 218198"/>
                    <a:gd name="connsiteX1" fmla="*/ 115740 w 218198"/>
                    <a:gd name="connsiteY1" fmla="*/ 214404 h 218198"/>
                    <a:gd name="connsiteX2" fmla="*/ 108783 w 218198"/>
                    <a:gd name="connsiteY2" fmla="*/ 204285 h 218198"/>
                    <a:gd name="connsiteX3" fmla="*/ 105621 w 218198"/>
                    <a:gd name="connsiteY3" fmla="*/ 199225 h 218198"/>
                    <a:gd name="connsiteX4" fmla="*/ 91707 w 218198"/>
                    <a:gd name="connsiteY4" fmla="*/ 197328 h 218198"/>
                    <a:gd name="connsiteX5" fmla="*/ 87912 w 218198"/>
                    <a:gd name="connsiteY5" fmla="*/ 201122 h 218198"/>
                    <a:gd name="connsiteX6" fmla="*/ 80322 w 218198"/>
                    <a:gd name="connsiteY6" fmla="*/ 209344 h 218198"/>
                    <a:gd name="connsiteX7" fmla="*/ 77160 w 218198"/>
                    <a:gd name="connsiteY7" fmla="*/ 211874 h 218198"/>
                    <a:gd name="connsiteX8" fmla="*/ 72100 w 218198"/>
                    <a:gd name="connsiteY8" fmla="*/ 210609 h 218198"/>
                    <a:gd name="connsiteX9" fmla="*/ 43640 w 218198"/>
                    <a:gd name="connsiteY9" fmla="*/ 196063 h 218198"/>
                    <a:gd name="connsiteX10" fmla="*/ 39845 w 218198"/>
                    <a:gd name="connsiteY10" fmla="*/ 194165 h 218198"/>
                    <a:gd name="connsiteX11" fmla="*/ 39845 w 218198"/>
                    <a:gd name="connsiteY11" fmla="*/ 189738 h 218198"/>
                    <a:gd name="connsiteX12" fmla="*/ 43007 w 218198"/>
                    <a:gd name="connsiteY12" fmla="*/ 171397 h 218198"/>
                    <a:gd name="connsiteX13" fmla="*/ 38580 w 218198"/>
                    <a:gd name="connsiteY13" fmla="*/ 166337 h 218198"/>
                    <a:gd name="connsiteX14" fmla="*/ 34153 w 218198"/>
                    <a:gd name="connsiteY14" fmla="*/ 160012 h 218198"/>
                    <a:gd name="connsiteX15" fmla="*/ 28461 w 218198"/>
                    <a:gd name="connsiteY15" fmla="*/ 160012 h 218198"/>
                    <a:gd name="connsiteX16" fmla="*/ 18974 w 218198"/>
                    <a:gd name="connsiteY16" fmla="*/ 160012 h 218198"/>
                    <a:gd name="connsiteX17" fmla="*/ 12649 w 218198"/>
                    <a:gd name="connsiteY17" fmla="*/ 160645 h 218198"/>
                    <a:gd name="connsiteX18" fmla="*/ 0 w 218198"/>
                    <a:gd name="connsiteY18" fmla="*/ 118270 h 218198"/>
                    <a:gd name="connsiteX19" fmla="*/ 5692 w 218198"/>
                    <a:gd name="connsiteY19" fmla="*/ 115108 h 218198"/>
                    <a:gd name="connsiteX20" fmla="*/ 13282 w 218198"/>
                    <a:gd name="connsiteY20" fmla="*/ 110048 h 218198"/>
                    <a:gd name="connsiteX21" fmla="*/ 18974 w 218198"/>
                    <a:gd name="connsiteY21" fmla="*/ 106253 h 218198"/>
                    <a:gd name="connsiteX22" fmla="*/ 19606 w 218198"/>
                    <a:gd name="connsiteY22" fmla="*/ 99929 h 218198"/>
                    <a:gd name="connsiteX23" fmla="*/ 20871 w 218198"/>
                    <a:gd name="connsiteY23" fmla="*/ 92339 h 218198"/>
                    <a:gd name="connsiteX24" fmla="*/ 10119 w 218198"/>
                    <a:gd name="connsiteY24" fmla="*/ 82852 h 218198"/>
                    <a:gd name="connsiteX25" fmla="*/ 5060 w 218198"/>
                    <a:gd name="connsiteY25" fmla="*/ 79690 h 218198"/>
                    <a:gd name="connsiteX26" fmla="*/ 6957 w 218198"/>
                    <a:gd name="connsiteY26" fmla="*/ 73998 h 218198"/>
                    <a:gd name="connsiteX27" fmla="*/ 22136 w 218198"/>
                    <a:gd name="connsiteY27" fmla="*/ 44272 h 218198"/>
                    <a:gd name="connsiteX28" fmla="*/ 24666 w 218198"/>
                    <a:gd name="connsiteY28" fmla="*/ 39213 h 218198"/>
                    <a:gd name="connsiteX29" fmla="*/ 30358 w 218198"/>
                    <a:gd name="connsiteY29" fmla="*/ 39845 h 218198"/>
                    <a:gd name="connsiteX30" fmla="*/ 48067 w 218198"/>
                    <a:gd name="connsiteY30" fmla="*/ 43640 h 218198"/>
                    <a:gd name="connsiteX31" fmla="*/ 58819 w 218198"/>
                    <a:gd name="connsiteY31" fmla="*/ 35418 h 218198"/>
                    <a:gd name="connsiteX32" fmla="*/ 58819 w 218198"/>
                    <a:gd name="connsiteY32" fmla="*/ 29093 h 218198"/>
                    <a:gd name="connsiteX33" fmla="*/ 58819 w 218198"/>
                    <a:gd name="connsiteY33" fmla="*/ 17709 h 218198"/>
                    <a:gd name="connsiteX34" fmla="*/ 58819 w 218198"/>
                    <a:gd name="connsiteY34" fmla="*/ 12017 h 218198"/>
                    <a:gd name="connsiteX35" fmla="*/ 98664 w 218198"/>
                    <a:gd name="connsiteY35" fmla="*/ 0 h 218198"/>
                    <a:gd name="connsiteX36" fmla="*/ 101826 w 218198"/>
                    <a:gd name="connsiteY36" fmla="*/ 4427 h 218198"/>
                    <a:gd name="connsiteX37" fmla="*/ 111945 w 218198"/>
                    <a:gd name="connsiteY37" fmla="*/ 19606 h 218198"/>
                    <a:gd name="connsiteX38" fmla="*/ 118270 w 218198"/>
                    <a:gd name="connsiteY38" fmla="*/ 20239 h 218198"/>
                    <a:gd name="connsiteX39" fmla="*/ 126492 w 218198"/>
                    <a:gd name="connsiteY39" fmla="*/ 21504 h 218198"/>
                    <a:gd name="connsiteX40" fmla="*/ 129654 w 218198"/>
                    <a:gd name="connsiteY40" fmla="*/ 18341 h 218198"/>
                    <a:gd name="connsiteX41" fmla="*/ 137876 w 218198"/>
                    <a:gd name="connsiteY41" fmla="*/ 10119 h 218198"/>
                    <a:gd name="connsiteX42" fmla="*/ 141039 w 218198"/>
                    <a:gd name="connsiteY42" fmla="*/ 7590 h 218198"/>
                    <a:gd name="connsiteX43" fmla="*/ 144833 w 218198"/>
                    <a:gd name="connsiteY43" fmla="*/ 8854 h 218198"/>
                    <a:gd name="connsiteX44" fmla="*/ 160645 w 218198"/>
                    <a:gd name="connsiteY44" fmla="*/ 16444 h 218198"/>
                    <a:gd name="connsiteX45" fmla="*/ 173294 w 218198"/>
                    <a:gd name="connsiteY45" fmla="*/ 22769 h 218198"/>
                    <a:gd name="connsiteX46" fmla="*/ 179619 w 218198"/>
                    <a:gd name="connsiteY46" fmla="*/ 25298 h 218198"/>
                    <a:gd name="connsiteX47" fmla="*/ 178354 w 218198"/>
                    <a:gd name="connsiteY47" fmla="*/ 31623 h 218198"/>
                    <a:gd name="connsiteX48" fmla="*/ 174559 w 218198"/>
                    <a:gd name="connsiteY48" fmla="*/ 48699 h 218198"/>
                    <a:gd name="connsiteX49" fmla="*/ 182781 w 218198"/>
                    <a:gd name="connsiteY49" fmla="*/ 59451 h 218198"/>
                    <a:gd name="connsiteX50" fmla="*/ 189738 w 218198"/>
                    <a:gd name="connsiteY50" fmla="*/ 59451 h 218198"/>
                    <a:gd name="connsiteX51" fmla="*/ 199225 w 218198"/>
                    <a:gd name="connsiteY51" fmla="*/ 59451 h 218198"/>
                    <a:gd name="connsiteX52" fmla="*/ 205550 w 218198"/>
                    <a:gd name="connsiteY52" fmla="*/ 58819 h 218198"/>
                    <a:gd name="connsiteX53" fmla="*/ 218199 w 218198"/>
                    <a:gd name="connsiteY53" fmla="*/ 101194 h 218198"/>
                    <a:gd name="connsiteX54" fmla="*/ 211242 w 218198"/>
                    <a:gd name="connsiteY54" fmla="*/ 103723 h 218198"/>
                    <a:gd name="connsiteX55" fmla="*/ 203020 w 218198"/>
                    <a:gd name="connsiteY55" fmla="*/ 108783 h 218198"/>
                    <a:gd name="connsiteX56" fmla="*/ 197328 w 218198"/>
                    <a:gd name="connsiteY56" fmla="*/ 112578 h 218198"/>
                    <a:gd name="connsiteX57" fmla="*/ 196695 w 218198"/>
                    <a:gd name="connsiteY57" fmla="*/ 118902 h 218198"/>
                    <a:gd name="connsiteX58" fmla="*/ 195430 w 218198"/>
                    <a:gd name="connsiteY58" fmla="*/ 126492 h 218198"/>
                    <a:gd name="connsiteX59" fmla="*/ 199225 w 218198"/>
                    <a:gd name="connsiteY59" fmla="*/ 130287 h 218198"/>
                    <a:gd name="connsiteX60" fmla="*/ 206182 w 218198"/>
                    <a:gd name="connsiteY60" fmla="*/ 135979 h 218198"/>
                    <a:gd name="connsiteX61" fmla="*/ 210609 w 218198"/>
                    <a:gd name="connsiteY61" fmla="*/ 139141 h 218198"/>
                    <a:gd name="connsiteX62" fmla="*/ 208712 w 218198"/>
                    <a:gd name="connsiteY62" fmla="*/ 144833 h 218198"/>
                    <a:gd name="connsiteX63" fmla="*/ 193533 w 218198"/>
                    <a:gd name="connsiteY63" fmla="*/ 174559 h 218198"/>
                    <a:gd name="connsiteX64" fmla="*/ 191003 w 218198"/>
                    <a:gd name="connsiteY64" fmla="*/ 179619 h 218198"/>
                    <a:gd name="connsiteX65" fmla="*/ 185311 w 218198"/>
                    <a:gd name="connsiteY65" fmla="*/ 178986 h 218198"/>
                    <a:gd name="connsiteX66" fmla="*/ 168234 w 218198"/>
                    <a:gd name="connsiteY66" fmla="*/ 175191 h 218198"/>
                    <a:gd name="connsiteX67" fmla="*/ 156850 w 218198"/>
                    <a:gd name="connsiteY67" fmla="*/ 184046 h 218198"/>
                    <a:gd name="connsiteX68" fmla="*/ 156850 w 218198"/>
                    <a:gd name="connsiteY68" fmla="*/ 189738 h 218198"/>
                    <a:gd name="connsiteX69" fmla="*/ 156850 w 218198"/>
                    <a:gd name="connsiteY69" fmla="*/ 202387 h 218198"/>
                    <a:gd name="connsiteX70" fmla="*/ 156218 w 218198"/>
                    <a:gd name="connsiteY70" fmla="*/ 207447 h 218198"/>
                    <a:gd name="connsiteX71" fmla="*/ 118903 w 218198"/>
                    <a:gd name="connsiteY71" fmla="*/ 218199 h 218198"/>
                    <a:gd name="connsiteX72" fmla="*/ 91707 w 218198"/>
                    <a:gd name="connsiteY72" fmla="*/ 180884 h 218198"/>
                    <a:gd name="connsiteX73" fmla="*/ 110681 w 218198"/>
                    <a:gd name="connsiteY73" fmla="*/ 183413 h 218198"/>
                    <a:gd name="connsiteX74" fmla="*/ 113843 w 218198"/>
                    <a:gd name="connsiteY74" fmla="*/ 184046 h 218198"/>
                    <a:gd name="connsiteX75" fmla="*/ 115740 w 218198"/>
                    <a:gd name="connsiteY75" fmla="*/ 186576 h 218198"/>
                    <a:gd name="connsiteX76" fmla="*/ 122065 w 218198"/>
                    <a:gd name="connsiteY76" fmla="*/ 196063 h 218198"/>
                    <a:gd name="connsiteX77" fmla="*/ 123962 w 218198"/>
                    <a:gd name="connsiteY77" fmla="*/ 199225 h 218198"/>
                    <a:gd name="connsiteX78" fmla="*/ 142304 w 218198"/>
                    <a:gd name="connsiteY78" fmla="*/ 193533 h 218198"/>
                    <a:gd name="connsiteX79" fmla="*/ 142304 w 218198"/>
                    <a:gd name="connsiteY79" fmla="*/ 189106 h 218198"/>
                    <a:gd name="connsiteX80" fmla="*/ 142936 w 218198"/>
                    <a:gd name="connsiteY80" fmla="*/ 175824 h 218198"/>
                    <a:gd name="connsiteX81" fmla="*/ 143568 w 218198"/>
                    <a:gd name="connsiteY81" fmla="*/ 172662 h 218198"/>
                    <a:gd name="connsiteX82" fmla="*/ 146731 w 218198"/>
                    <a:gd name="connsiteY82" fmla="*/ 170764 h 218198"/>
                    <a:gd name="connsiteX83" fmla="*/ 160645 w 218198"/>
                    <a:gd name="connsiteY83" fmla="*/ 159380 h 218198"/>
                    <a:gd name="connsiteX84" fmla="*/ 163807 w 218198"/>
                    <a:gd name="connsiteY84" fmla="*/ 155585 h 218198"/>
                    <a:gd name="connsiteX85" fmla="*/ 168867 w 218198"/>
                    <a:gd name="connsiteY85" fmla="*/ 156850 h 218198"/>
                    <a:gd name="connsiteX86" fmla="*/ 182781 w 218198"/>
                    <a:gd name="connsiteY86" fmla="*/ 160645 h 218198"/>
                    <a:gd name="connsiteX87" fmla="*/ 191635 w 218198"/>
                    <a:gd name="connsiteY87" fmla="*/ 143568 h 218198"/>
                    <a:gd name="connsiteX88" fmla="*/ 188473 w 218198"/>
                    <a:gd name="connsiteY88" fmla="*/ 140406 h 218198"/>
                    <a:gd name="connsiteX89" fmla="*/ 181516 w 218198"/>
                    <a:gd name="connsiteY89" fmla="*/ 133449 h 218198"/>
                    <a:gd name="connsiteX90" fmla="*/ 177089 w 218198"/>
                    <a:gd name="connsiteY90" fmla="*/ 129654 h 218198"/>
                    <a:gd name="connsiteX91" fmla="*/ 179619 w 218198"/>
                    <a:gd name="connsiteY91" fmla="*/ 125227 h 218198"/>
                    <a:gd name="connsiteX92" fmla="*/ 180884 w 218198"/>
                    <a:gd name="connsiteY92" fmla="*/ 117638 h 218198"/>
                    <a:gd name="connsiteX93" fmla="*/ 182781 w 218198"/>
                    <a:gd name="connsiteY93" fmla="*/ 104988 h 218198"/>
                    <a:gd name="connsiteX94" fmla="*/ 184046 w 218198"/>
                    <a:gd name="connsiteY94" fmla="*/ 101194 h 218198"/>
                    <a:gd name="connsiteX95" fmla="*/ 187208 w 218198"/>
                    <a:gd name="connsiteY95" fmla="*/ 99929 h 218198"/>
                    <a:gd name="connsiteX96" fmla="*/ 194798 w 218198"/>
                    <a:gd name="connsiteY96" fmla="*/ 95501 h 218198"/>
                    <a:gd name="connsiteX97" fmla="*/ 197960 w 218198"/>
                    <a:gd name="connsiteY97" fmla="*/ 93604 h 218198"/>
                    <a:gd name="connsiteX98" fmla="*/ 192268 w 218198"/>
                    <a:gd name="connsiteY98" fmla="*/ 75263 h 218198"/>
                    <a:gd name="connsiteX99" fmla="*/ 187841 w 218198"/>
                    <a:gd name="connsiteY99" fmla="*/ 75263 h 218198"/>
                    <a:gd name="connsiteX100" fmla="*/ 180251 w 218198"/>
                    <a:gd name="connsiteY100" fmla="*/ 75895 h 218198"/>
                    <a:gd name="connsiteX101" fmla="*/ 167602 w 218198"/>
                    <a:gd name="connsiteY101" fmla="*/ 68938 h 218198"/>
                    <a:gd name="connsiteX102" fmla="*/ 157483 w 218198"/>
                    <a:gd name="connsiteY102" fmla="*/ 55024 h 218198"/>
                    <a:gd name="connsiteX103" fmla="*/ 154953 w 218198"/>
                    <a:gd name="connsiteY103" fmla="*/ 51862 h 218198"/>
                    <a:gd name="connsiteX104" fmla="*/ 156218 w 218198"/>
                    <a:gd name="connsiteY104" fmla="*/ 48067 h 218198"/>
                    <a:gd name="connsiteX105" fmla="*/ 159380 w 218198"/>
                    <a:gd name="connsiteY105" fmla="*/ 34785 h 218198"/>
                    <a:gd name="connsiteX106" fmla="*/ 150526 w 218198"/>
                    <a:gd name="connsiteY106" fmla="*/ 30358 h 218198"/>
                    <a:gd name="connsiteX107" fmla="*/ 142304 w 218198"/>
                    <a:gd name="connsiteY107" fmla="*/ 25931 h 218198"/>
                    <a:gd name="connsiteX108" fmla="*/ 139141 w 218198"/>
                    <a:gd name="connsiteY108" fmla="*/ 29726 h 218198"/>
                    <a:gd name="connsiteX109" fmla="*/ 129654 w 218198"/>
                    <a:gd name="connsiteY109" fmla="*/ 37948 h 218198"/>
                    <a:gd name="connsiteX110" fmla="*/ 126492 w 218198"/>
                    <a:gd name="connsiteY110" fmla="*/ 39845 h 218198"/>
                    <a:gd name="connsiteX111" fmla="*/ 122697 w 218198"/>
                    <a:gd name="connsiteY111" fmla="*/ 38580 h 218198"/>
                    <a:gd name="connsiteX112" fmla="*/ 114475 w 218198"/>
                    <a:gd name="connsiteY112" fmla="*/ 37315 h 218198"/>
                    <a:gd name="connsiteX113" fmla="*/ 103091 w 218198"/>
                    <a:gd name="connsiteY113" fmla="*/ 36050 h 218198"/>
                    <a:gd name="connsiteX114" fmla="*/ 99296 w 218198"/>
                    <a:gd name="connsiteY114" fmla="*/ 35418 h 218198"/>
                    <a:gd name="connsiteX115" fmla="*/ 97399 w 218198"/>
                    <a:gd name="connsiteY115" fmla="*/ 32255 h 218198"/>
                    <a:gd name="connsiteX116" fmla="*/ 89809 w 218198"/>
                    <a:gd name="connsiteY116" fmla="*/ 19606 h 218198"/>
                    <a:gd name="connsiteX117" fmla="*/ 71468 w 218198"/>
                    <a:gd name="connsiteY117" fmla="*/ 25298 h 218198"/>
                    <a:gd name="connsiteX118" fmla="*/ 71468 w 218198"/>
                    <a:gd name="connsiteY118" fmla="*/ 29726 h 218198"/>
                    <a:gd name="connsiteX119" fmla="*/ 71468 w 218198"/>
                    <a:gd name="connsiteY119" fmla="*/ 41110 h 218198"/>
                    <a:gd name="connsiteX120" fmla="*/ 71468 w 218198"/>
                    <a:gd name="connsiteY120" fmla="*/ 46802 h 218198"/>
                    <a:gd name="connsiteX121" fmla="*/ 66408 w 218198"/>
                    <a:gd name="connsiteY121" fmla="*/ 48699 h 218198"/>
                    <a:gd name="connsiteX122" fmla="*/ 51862 w 218198"/>
                    <a:gd name="connsiteY122" fmla="*/ 60084 h 218198"/>
                    <a:gd name="connsiteX123" fmla="*/ 48067 w 218198"/>
                    <a:gd name="connsiteY123" fmla="*/ 63246 h 218198"/>
                    <a:gd name="connsiteX124" fmla="*/ 43640 w 218198"/>
                    <a:gd name="connsiteY124" fmla="*/ 61349 h 218198"/>
                    <a:gd name="connsiteX125" fmla="*/ 30358 w 218198"/>
                    <a:gd name="connsiteY125" fmla="*/ 57554 h 218198"/>
                    <a:gd name="connsiteX126" fmla="*/ 21504 w 218198"/>
                    <a:gd name="connsiteY126" fmla="*/ 74630 h 218198"/>
                    <a:gd name="connsiteX127" fmla="*/ 32255 w 218198"/>
                    <a:gd name="connsiteY127" fmla="*/ 84750 h 218198"/>
                    <a:gd name="connsiteX128" fmla="*/ 35418 w 218198"/>
                    <a:gd name="connsiteY128" fmla="*/ 87912 h 218198"/>
                    <a:gd name="connsiteX129" fmla="*/ 34153 w 218198"/>
                    <a:gd name="connsiteY129" fmla="*/ 92339 h 218198"/>
                    <a:gd name="connsiteX130" fmla="*/ 32255 w 218198"/>
                    <a:gd name="connsiteY130" fmla="*/ 101826 h 218198"/>
                    <a:gd name="connsiteX131" fmla="*/ 30358 w 218198"/>
                    <a:gd name="connsiteY131" fmla="*/ 113843 h 218198"/>
                    <a:gd name="connsiteX132" fmla="*/ 29726 w 218198"/>
                    <a:gd name="connsiteY132" fmla="*/ 117638 h 218198"/>
                    <a:gd name="connsiteX133" fmla="*/ 25931 w 218198"/>
                    <a:gd name="connsiteY133" fmla="*/ 119535 h 218198"/>
                    <a:gd name="connsiteX134" fmla="*/ 18341 w 218198"/>
                    <a:gd name="connsiteY134" fmla="*/ 123962 h 218198"/>
                    <a:gd name="connsiteX135" fmla="*/ 15179 w 218198"/>
                    <a:gd name="connsiteY135" fmla="*/ 125860 h 218198"/>
                    <a:gd name="connsiteX136" fmla="*/ 20871 w 218198"/>
                    <a:gd name="connsiteY136" fmla="*/ 144201 h 218198"/>
                    <a:gd name="connsiteX137" fmla="*/ 25298 w 218198"/>
                    <a:gd name="connsiteY137" fmla="*/ 144201 h 218198"/>
                    <a:gd name="connsiteX138" fmla="*/ 34785 w 218198"/>
                    <a:gd name="connsiteY138" fmla="*/ 143568 h 218198"/>
                    <a:gd name="connsiteX139" fmla="*/ 40477 w 218198"/>
                    <a:gd name="connsiteY139" fmla="*/ 142303 h 218198"/>
                    <a:gd name="connsiteX140" fmla="*/ 43007 w 218198"/>
                    <a:gd name="connsiteY140" fmla="*/ 147996 h 218198"/>
                    <a:gd name="connsiteX141" fmla="*/ 48067 w 218198"/>
                    <a:gd name="connsiteY141" fmla="*/ 155585 h 218198"/>
                    <a:gd name="connsiteX142" fmla="*/ 55657 w 218198"/>
                    <a:gd name="connsiteY142" fmla="*/ 164440 h 218198"/>
                    <a:gd name="connsiteX143" fmla="*/ 57554 w 218198"/>
                    <a:gd name="connsiteY143" fmla="*/ 167602 h 218198"/>
                    <a:gd name="connsiteX144" fmla="*/ 56921 w 218198"/>
                    <a:gd name="connsiteY144" fmla="*/ 170764 h 218198"/>
                    <a:gd name="connsiteX145" fmla="*/ 53759 w 218198"/>
                    <a:gd name="connsiteY145" fmla="*/ 184678 h 218198"/>
                    <a:gd name="connsiteX146" fmla="*/ 70203 w 218198"/>
                    <a:gd name="connsiteY146" fmla="*/ 193533 h 218198"/>
                    <a:gd name="connsiteX147" fmla="*/ 73365 w 218198"/>
                    <a:gd name="connsiteY147" fmla="*/ 190370 h 218198"/>
                    <a:gd name="connsiteX148" fmla="*/ 82852 w 218198"/>
                    <a:gd name="connsiteY148" fmla="*/ 182148 h 218198"/>
                    <a:gd name="connsiteX149" fmla="*/ 86015 w 218198"/>
                    <a:gd name="connsiteY149" fmla="*/ 180251 h 218198"/>
                    <a:gd name="connsiteX150" fmla="*/ 91707 w 218198"/>
                    <a:gd name="connsiteY150" fmla="*/ 180884 h 218198"/>
                    <a:gd name="connsiteX151" fmla="*/ 91707 w 218198"/>
                    <a:gd name="connsiteY151" fmla="*/ 180884 h 2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18198" h="218198">
                      <a:moveTo>
                        <a:pt x="118903" y="218199"/>
                      </a:moveTo>
                      <a:lnTo>
                        <a:pt x="115740" y="214404"/>
                      </a:lnTo>
                      <a:cubicBezTo>
                        <a:pt x="113843" y="212507"/>
                        <a:pt x="111313" y="208712"/>
                        <a:pt x="108783" y="204285"/>
                      </a:cubicBezTo>
                      <a:cubicBezTo>
                        <a:pt x="107518" y="201755"/>
                        <a:pt x="106253" y="200490"/>
                        <a:pt x="105621" y="199225"/>
                      </a:cubicBezTo>
                      <a:cubicBezTo>
                        <a:pt x="98664" y="198592"/>
                        <a:pt x="94237" y="197960"/>
                        <a:pt x="91707" y="197328"/>
                      </a:cubicBezTo>
                      <a:cubicBezTo>
                        <a:pt x="90442" y="198592"/>
                        <a:pt x="89177" y="199857"/>
                        <a:pt x="87912" y="201122"/>
                      </a:cubicBezTo>
                      <a:cubicBezTo>
                        <a:pt x="84117" y="204917"/>
                        <a:pt x="81587" y="207447"/>
                        <a:pt x="80322" y="209344"/>
                      </a:cubicBezTo>
                      <a:lnTo>
                        <a:pt x="77160" y="211874"/>
                      </a:lnTo>
                      <a:lnTo>
                        <a:pt x="72100" y="210609"/>
                      </a:lnTo>
                      <a:cubicBezTo>
                        <a:pt x="69571" y="209977"/>
                        <a:pt x="63878" y="207447"/>
                        <a:pt x="43640" y="196063"/>
                      </a:cubicBezTo>
                      <a:lnTo>
                        <a:pt x="39845" y="194165"/>
                      </a:lnTo>
                      <a:lnTo>
                        <a:pt x="39845" y="189738"/>
                      </a:lnTo>
                      <a:cubicBezTo>
                        <a:pt x="39845" y="187841"/>
                        <a:pt x="40477" y="184046"/>
                        <a:pt x="43007" y="171397"/>
                      </a:cubicBezTo>
                      <a:cubicBezTo>
                        <a:pt x="41742" y="170132"/>
                        <a:pt x="40477" y="168867"/>
                        <a:pt x="38580" y="166337"/>
                      </a:cubicBezTo>
                      <a:cubicBezTo>
                        <a:pt x="36683" y="164440"/>
                        <a:pt x="35418" y="161910"/>
                        <a:pt x="34153" y="160012"/>
                      </a:cubicBezTo>
                      <a:cubicBezTo>
                        <a:pt x="32255" y="160012"/>
                        <a:pt x="30358" y="160012"/>
                        <a:pt x="28461" y="160012"/>
                      </a:cubicBezTo>
                      <a:cubicBezTo>
                        <a:pt x="22769" y="160012"/>
                        <a:pt x="20239" y="160012"/>
                        <a:pt x="18974" y="160012"/>
                      </a:cubicBezTo>
                      <a:lnTo>
                        <a:pt x="12649" y="160645"/>
                      </a:lnTo>
                      <a:lnTo>
                        <a:pt x="0" y="118270"/>
                      </a:lnTo>
                      <a:lnTo>
                        <a:pt x="5692" y="115108"/>
                      </a:lnTo>
                      <a:cubicBezTo>
                        <a:pt x="6957" y="114475"/>
                        <a:pt x="9487" y="112578"/>
                        <a:pt x="13282" y="110048"/>
                      </a:cubicBezTo>
                      <a:cubicBezTo>
                        <a:pt x="15179" y="108783"/>
                        <a:pt x="17076" y="107518"/>
                        <a:pt x="18974" y="106253"/>
                      </a:cubicBezTo>
                      <a:cubicBezTo>
                        <a:pt x="18974" y="104988"/>
                        <a:pt x="19606" y="102459"/>
                        <a:pt x="19606" y="99929"/>
                      </a:cubicBezTo>
                      <a:cubicBezTo>
                        <a:pt x="19606" y="96766"/>
                        <a:pt x="20239" y="94869"/>
                        <a:pt x="20871" y="92339"/>
                      </a:cubicBezTo>
                      <a:cubicBezTo>
                        <a:pt x="13914" y="85382"/>
                        <a:pt x="11384" y="83485"/>
                        <a:pt x="10119" y="82852"/>
                      </a:cubicBezTo>
                      <a:lnTo>
                        <a:pt x="5060" y="79690"/>
                      </a:lnTo>
                      <a:lnTo>
                        <a:pt x="6957" y="73998"/>
                      </a:lnTo>
                      <a:cubicBezTo>
                        <a:pt x="7590" y="71468"/>
                        <a:pt x="10119" y="65776"/>
                        <a:pt x="22136" y="44272"/>
                      </a:cubicBezTo>
                      <a:lnTo>
                        <a:pt x="24666" y="39213"/>
                      </a:lnTo>
                      <a:lnTo>
                        <a:pt x="30358" y="39845"/>
                      </a:lnTo>
                      <a:cubicBezTo>
                        <a:pt x="37315" y="41110"/>
                        <a:pt x="43007" y="42375"/>
                        <a:pt x="48067" y="43640"/>
                      </a:cubicBezTo>
                      <a:cubicBezTo>
                        <a:pt x="53127" y="39213"/>
                        <a:pt x="56289" y="36683"/>
                        <a:pt x="58819" y="35418"/>
                      </a:cubicBezTo>
                      <a:cubicBezTo>
                        <a:pt x="58819" y="33520"/>
                        <a:pt x="58819" y="31623"/>
                        <a:pt x="58819" y="29093"/>
                      </a:cubicBezTo>
                      <a:cubicBezTo>
                        <a:pt x="58819" y="24666"/>
                        <a:pt x="58819" y="20871"/>
                        <a:pt x="58819" y="17709"/>
                      </a:cubicBezTo>
                      <a:lnTo>
                        <a:pt x="58819" y="12017"/>
                      </a:lnTo>
                      <a:lnTo>
                        <a:pt x="98664" y="0"/>
                      </a:lnTo>
                      <a:lnTo>
                        <a:pt x="101826" y="4427"/>
                      </a:lnTo>
                      <a:cubicBezTo>
                        <a:pt x="103091" y="5692"/>
                        <a:pt x="105621" y="8854"/>
                        <a:pt x="111945" y="19606"/>
                      </a:cubicBezTo>
                      <a:cubicBezTo>
                        <a:pt x="113843" y="19606"/>
                        <a:pt x="115740" y="19606"/>
                        <a:pt x="118270" y="20239"/>
                      </a:cubicBezTo>
                      <a:cubicBezTo>
                        <a:pt x="121432" y="20239"/>
                        <a:pt x="123962" y="20871"/>
                        <a:pt x="126492" y="21504"/>
                      </a:cubicBezTo>
                      <a:cubicBezTo>
                        <a:pt x="127124" y="20871"/>
                        <a:pt x="128389" y="19606"/>
                        <a:pt x="129654" y="18341"/>
                      </a:cubicBezTo>
                      <a:cubicBezTo>
                        <a:pt x="133449" y="13914"/>
                        <a:pt x="135979" y="11384"/>
                        <a:pt x="137876" y="10119"/>
                      </a:cubicBezTo>
                      <a:lnTo>
                        <a:pt x="141039" y="7590"/>
                      </a:lnTo>
                      <a:lnTo>
                        <a:pt x="144833" y="8854"/>
                      </a:lnTo>
                      <a:cubicBezTo>
                        <a:pt x="149261" y="10119"/>
                        <a:pt x="154320" y="12649"/>
                        <a:pt x="160645" y="16444"/>
                      </a:cubicBezTo>
                      <a:cubicBezTo>
                        <a:pt x="168234" y="20871"/>
                        <a:pt x="172029" y="22136"/>
                        <a:pt x="173294" y="22769"/>
                      </a:cubicBezTo>
                      <a:lnTo>
                        <a:pt x="179619" y="25298"/>
                      </a:lnTo>
                      <a:lnTo>
                        <a:pt x="178354" y="31623"/>
                      </a:lnTo>
                      <a:cubicBezTo>
                        <a:pt x="177089" y="38580"/>
                        <a:pt x="175824" y="44272"/>
                        <a:pt x="174559" y="48699"/>
                      </a:cubicBezTo>
                      <a:cubicBezTo>
                        <a:pt x="178354" y="54392"/>
                        <a:pt x="180884" y="57554"/>
                        <a:pt x="182781" y="59451"/>
                      </a:cubicBezTo>
                      <a:cubicBezTo>
                        <a:pt x="184678" y="59451"/>
                        <a:pt x="187208" y="58819"/>
                        <a:pt x="189738" y="59451"/>
                      </a:cubicBezTo>
                      <a:cubicBezTo>
                        <a:pt x="195430" y="59451"/>
                        <a:pt x="197960" y="59451"/>
                        <a:pt x="199225" y="59451"/>
                      </a:cubicBezTo>
                      <a:lnTo>
                        <a:pt x="205550" y="58819"/>
                      </a:lnTo>
                      <a:lnTo>
                        <a:pt x="218199" y="101194"/>
                      </a:lnTo>
                      <a:lnTo>
                        <a:pt x="211242" y="103723"/>
                      </a:lnTo>
                      <a:cubicBezTo>
                        <a:pt x="209977" y="104356"/>
                        <a:pt x="207447" y="106253"/>
                        <a:pt x="203020" y="108783"/>
                      </a:cubicBezTo>
                      <a:cubicBezTo>
                        <a:pt x="201122" y="110048"/>
                        <a:pt x="199225" y="111313"/>
                        <a:pt x="197328" y="112578"/>
                      </a:cubicBezTo>
                      <a:cubicBezTo>
                        <a:pt x="197328" y="113843"/>
                        <a:pt x="196695" y="116373"/>
                        <a:pt x="196695" y="118902"/>
                      </a:cubicBezTo>
                      <a:cubicBezTo>
                        <a:pt x="196695" y="122065"/>
                        <a:pt x="196063" y="124595"/>
                        <a:pt x="195430" y="126492"/>
                      </a:cubicBezTo>
                      <a:cubicBezTo>
                        <a:pt x="196695" y="127757"/>
                        <a:pt x="197960" y="129022"/>
                        <a:pt x="199225" y="130287"/>
                      </a:cubicBezTo>
                      <a:cubicBezTo>
                        <a:pt x="201755" y="132817"/>
                        <a:pt x="204285" y="134714"/>
                        <a:pt x="206182" y="135979"/>
                      </a:cubicBezTo>
                      <a:lnTo>
                        <a:pt x="210609" y="139141"/>
                      </a:lnTo>
                      <a:lnTo>
                        <a:pt x="208712" y="144833"/>
                      </a:lnTo>
                      <a:cubicBezTo>
                        <a:pt x="208079" y="147363"/>
                        <a:pt x="205550" y="153055"/>
                        <a:pt x="193533" y="174559"/>
                      </a:cubicBezTo>
                      <a:lnTo>
                        <a:pt x="191003" y="179619"/>
                      </a:lnTo>
                      <a:lnTo>
                        <a:pt x="185311" y="178986"/>
                      </a:lnTo>
                      <a:cubicBezTo>
                        <a:pt x="179619" y="178354"/>
                        <a:pt x="173927" y="177089"/>
                        <a:pt x="168234" y="175191"/>
                      </a:cubicBezTo>
                      <a:cubicBezTo>
                        <a:pt x="164440" y="178986"/>
                        <a:pt x="160645" y="181516"/>
                        <a:pt x="156850" y="184046"/>
                      </a:cubicBezTo>
                      <a:cubicBezTo>
                        <a:pt x="156850" y="185311"/>
                        <a:pt x="156850" y="187208"/>
                        <a:pt x="156850" y="189738"/>
                      </a:cubicBezTo>
                      <a:cubicBezTo>
                        <a:pt x="157483" y="197960"/>
                        <a:pt x="156850" y="201122"/>
                        <a:pt x="156850" y="202387"/>
                      </a:cubicBezTo>
                      <a:lnTo>
                        <a:pt x="156218" y="207447"/>
                      </a:lnTo>
                      <a:lnTo>
                        <a:pt x="118903" y="218199"/>
                      </a:lnTo>
                      <a:close/>
                      <a:moveTo>
                        <a:pt x="91707" y="180884"/>
                      </a:moveTo>
                      <a:cubicBezTo>
                        <a:pt x="91707" y="180884"/>
                        <a:pt x="95501" y="181516"/>
                        <a:pt x="110681" y="183413"/>
                      </a:cubicBezTo>
                      <a:lnTo>
                        <a:pt x="113843" y="184046"/>
                      </a:lnTo>
                      <a:lnTo>
                        <a:pt x="115740" y="186576"/>
                      </a:lnTo>
                      <a:cubicBezTo>
                        <a:pt x="117005" y="188473"/>
                        <a:pt x="119535" y="191635"/>
                        <a:pt x="122065" y="196063"/>
                      </a:cubicBezTo>
                      <a:cubicBezTo>
                        <a:pt x="122697" y="197328"/>
                        <a:pt x="123330" y="198592"/>
                        <a:pt x="123962" y="199225"/>
                      </a:cubicBezTo>
                      <a:lnTo>
                        <a:pt x="142304" y="193533"/>
                      </a:lnTo>
                      <a:cubicBezTo>
                        <a:pt x="142304" y="192268"/>
                        <a:pt x="142304" y="191003"/>
                        <a:pt x="142304" y="189106"/>
                      </a:cubicBezTo>
                      <a:cubicBezTo>
                        <a:pt x="141671" y="183413"/>
                        <a:pt x="142304" y="178986"/>
                        <a:pt x="142936" y="175824"/>
                      </a:cubicBezTo>
                      <a:lnTo>
                        <a:pt x="143568" y="172662"/>
                      </a:lnTo>
                      <a:lnTo>
                        <a:pt x="146731" y="170764"/>
                      </a:lnTo>
                      <a:cubicBezTo>
                        <a:pt x="151158" y="168234"/>
                        <a:pt x="156218" y="164440"/>
                        <a:pt x="160645" y="159380"/>
                      </a:cubicBezTo>
                      <a:lnTo>
                        <a:pt x="163807" y="155585"/>
                      </a:lnTo>
                      <a:lnTo>
                        <a:pt x="168867" y="156850"/>
                      </a:lnTo>
                      <a:cubicBezTo>
                        <a:pt x="173294" y="158115"/>
                        <a:pt x="178354" y="159380"/>
                        <a:pt x="182781" y="160645"/>
                      </a:cubicBezTo>
                      <a:cubicBezTo>
                        <a:pt x="187208" y="152423"/>
                        <a:pt x="190370" y="146731"/>
                        <a:pt x="191635" y="143568"/>
                      </a:cubicBezTo>
                      <a:cubicBezTo>
                        <a:pt x="190370" y="142936"/>
                        <a:pt x="189738" y="141671"/>
                        <a:pt x="188473" y="140406"/>
                      </a:cubicBezTo>
                      <a:cubicBezTo>
                        <a:pt x="184678" y="136611"/>
                        <a:pt x="182149" y="134714"/>
                        <a:pt x="181516" y="133449"/>
                      </a:cubicBezTo>
                      <a:lnTo>
                        <a:pt x="177089" y="129654"/>
                      </a:lnTo>
                      <a:lnTo>
                        <a:pt x="179619" y="125227"/>
                      </a:lnTo>
                      <a:cubicBezTo>
                        <a:pt x="179619" y="124595"/>
                        <a:pt x="180884" y="123330"/>
                        <a:pt x="180884" y="117638"/>
                      </a:cubicBezTo>
                      <a:cubicBezTo>
                        <a:pt x="181516" y="109416"/>
                        <a:pt x="182149" y="106253"/>
                        <a:pt x="182781" y="104988"/>
                      </a:cubicBezTo>
                      <a:lnTo>
                        <a:pt x="184046" y="101194"/>
                      </a:lnTo>
                      <a:lnTo>
                        <a:pt x="187208" y="99929"/>
                      </a:lnTo>
                      <a:cubicBezTo>
                        <a:pt x="189106" y="98664"/>
                        <a:pt x="191635" y="97399"/>
                        <a:pt x="194798" y="95501"/>
                      </a:cubicBezTo>
                      <a:cubicBezTo>
                        <a:pt x="196063" y="94869"/>
                        <a:pt x="197328" y="94237"/>
                        <a:pt x="197960" y="93604"/>
                      </a:cubicBezTo>
                      <a:lnTo>
                        <a:pt x="192268" y="75263"/>
                      </a:lnTo>
                      <a:cubicBezTo>
                        <a:pt x="191003" y="75263"/>
                        <a:pt x="189738" y="75263"/>
                        <a:pt x="187841" y="75263"/>
                      </a:cubicBezTo>
                      <a:cubicBezTo>
                        <a:pt x="184678" y="75263"/>
                        <a:pt x="182149" y="75263"/>
                        <a:pt x="180251" y="75895"/>
                      </a:cubicBezTo>
                      <a:cubicBezTo>
                        <a:pt x="174559" y="78425"/>
                        <a:pt x="170764" y="73365"/>
                        <a:pt x="167602" y="68938"/>
                      </a:cubicBezTo>
                      <a:cubicBezTo>
                        <a:pt x="165072" y="65776"/>
                        <a:pt x="161910" y="61349"/>
                        <a:pt x="157483" y="55024"/>
                      </a:cubicBezTo>
                      <a:lnTo>
                        <a:pt x="154953" y="51862"/>
                      </a:lnTo>
                      <a:lnTo>
                        <a:pt x="156218" y="48067"/>
                      </a:lnTo>
                      <a:cubicBezTo>
                        <a:pt x="157483" y="44905"/>
                        <a:pt x="158115" y="40477"/>
                        <a:pt x="159380" y="34785"/>
                      </a:cubicBezTo>
                      <a:cubicBezTo>
                        <a:pt x="156850" y="33520"/>
                        <a:pt x="154320" y="32255"/>
                        <a:pt x="150526" y="30358"/>
                      </a:cubicBezTo>
                      <a:cubicBezTo>
                        <a:pt x="147363" y="28461"/>
                        <a:pt x="144833" y="27196"/>
                        <a:pt x="142304" y="25931"/>
                      </a:cubicBezTo>
                      <a:cubicBezTo>
                        <a:pt x="141671" y="26563"/>
                        <a:pt x="140406" y="27828"/>
                        <a:pt x="139141" y="29726"/>
                      </a:cubicBezTo>
                      <a:cubicBezTo>
                        <a:pt x="135979" y="33520"/>
                        <a:pt x="132817" y="36050"/>
                        <a:pt x="129654" y="37948"/>
                      </a:cubicBezTo>
                      <a:lnTo>
                        <a:pt x="126492" y="39845"/>
                      </a:lnTo>
                      <a:lnTo>
                        <a:pt x="122697" y="38580"/>
                      </a:lnTo>
                      <a:cubicBezTo>
                        <a:pt x="122065" y="37948"/>
                        <a:pt x="119535" y="37315"/>
                        <a:pt x="114475" y="37315"/>
                      </a:cubicBezTo>
                      <a:cubicBezTo>
                        <a:pt x="108151" y="36683"/>
                        <a:pt x="104988" y="36683"/>
                        <a:pt x="103091" y="36050"/>
                      </a:cubicBezTo>
                      <a:lnTo>
                        <a:pt x="99296" y="35418"/>
                      </a:lnTo>
                      <a:lnTo>
                        <a:pt x="97399" y="32255"/>
                      </a:lnTo>
                      <a:cubicBezTo>
                        <a:pt x="93604" y="26563"/>
                        <a:pt x="91074" y="22136"/>
                        <a:pt x="89809" y="19606"/>
                      </a:cubicBezTo>
                      <a:lnTo>
                        <a:pt x="71468" y="25298"/>
                      </a:lnTo>
                      <a:cubicBezTo>
                        <a:pt x="71468" y="26563"/>
                        <a:pt x="71468" y="28461"/>
                        <a:pt x="71468" y="29726"/>
                      </a:cubicBezTo>
                      <a:cubicBezTo>
                        <a:pt x="71468" y="36050"/>
                        <a:pt x="71468" y="39845"/>
                        <a:pt x="71468" y="41110"/>
                      </a:cubicBezTo>
                      <a:lnTo>
                        <a:pt x="71468" y="46802"/>
                      </a:lnTo>
                      <a:lnTo>
                        <a:pt x="66408" y="48699"/>
                      </a:lnTo>
                      <a:cubicBezTo>
                        <a:pt x="66408" y="48699"/>
                        <a:pt x="63878" y="50597"/>
                        <a:pt x="51862" y="60084"/>
                      </a:cubicBezTo>
                      <a:lnTo>
                        <a:pt x="48067" y="63246"/>
                      </a:lnTo>
                      <a:lnTo>
                        <a:pt x="43640" y="61349"/>
                      </a:lnTo>
                      <a:cubicBezTo>
                        <a:pt x="40477" y="60084"/>
                        <a:pt x="36050" y="58819"/>
                        <a:pt x="30358" y="57554"/>
                      </a:cubicBezTo>
                      <a:cubicBezTo>
                        <a:pt x="25931" y="65776"/>
                        <a:pt x="22769" y="71468"/>
                        <a:pt x="21504" y="74630"/>
                      </a:cubicBezTo>
                      <a:cubicBezTo>
                        <a:pt x="24034" y="76528"/>
                        <a:pt x="27828" y="80322"/>
                        <a:pt x="32255" y="84750"/>
                      </a:cubicBezTo>
                      <a:lnTo>
                        <a:pt x="35418" y="87912"/>
                      </a:lnTo>
                      <a:lnTo>
                        <a:pt x="34153" y="92339"/>
                      </a:lnTo>
                      <a:cubicBezTo>
                        <a:pt x="33520" y="93604"/>
                        <a:pt x="32888" y="96134"/>
                        <a:pt x="32255" y="101826"/>
                      </a:cubicBezTo>
                      <a:cubicBezTo>
                        <a:pt x="31623" y="107518"/>
                        <a:pt x="30991" y="111313"/>
                        <a:pt x="30358" y="113843"/>
                      </a:cubicBezTo>
                      <a:lnTo>
                        <a:pt x="29726" y="117638"/>
                      </a:lnTo>
                      <a:lnTo>
                        <a:pt x="25931" y="119535"/>
                      </a:lnTo>
                      <a:cubicBezTo>
                        <a:pt x="24034" y="120167"/>
                        <a:pt x="21504" y="122065"/>
                        <a:pt x="18341" y="123962"/>
                      </a:cubicBezTo>
                      <a:cubicBezTo>
                        <a:pt x="17076" y="124595"/>
                        <a:pt x="15812" y="125227"/>
                        <a:pt x="15179" y="125860"/>
                      </a:cubicBezTo>
                      <a:lnTo>
                        <a:pt x="20871" y="144201"/>
                      </a:lnTo>
                      <a:cubicBezTo>
                        <a:pt x="22136" y="144201"/>
                        <a:pt x="23401" y="144201"/>
                        <a:pt x="25298" y="144201"/>
                      </a:cubicBezTo>
                      <a:cubicBezTo>
                        <a:pt x="29093" y="144201"/>
                        <a:pt x="32255" y="143568"/>
                        <a:pt x="34785" y="143568"/>
                      </a:cubicBezTo>
                      <a:lnTo>
                        <a:pt x="40477" y="142303"/>
                      </a:lnTo>
                      <a:lnTo>
                        <a:pt x="43007" y="147996"/>
                      </a:lnTo>
                      <a:cubicBezTo>
                        <a:pt x="44272" y="150525"/>
                        <a:pt x="45537" y="153055"/>
                        <a:pt x="48067" y="155585"/>
                      </a:cubicBezTo>
                      <a:cubicBezTo>
                        <a:pt x="53759" y="161910"/>
                        <a:pt x="55024" y="163807"/>
                        <a:pt x="55657" y="164440"/>
                      </a:cubicBezTo>
                      <a:lnTo>
                        <a:pt x="57554" y="167602"/>
                      </a:lnTo>
                      <a:lnTo>
                        <a:pt x="56921" y="170764"/>
                      </a:lnTo>
                      <a:cubicBezTo>
                        <a:pt x="55024" y="177721"/>
                        <a:pt x="54392" y="182148"/>
                        <a:pt x="53759" y="184678"/>
                      </a:cubicBezTo>
                      <a:cubicBezTo>
                        <a:pt x="62614" y="189106"/>
                        <a:pt x="67673" y="192268"/>
                        <a:pt x="70203" y="193533"/>
                      </a:cubicBezTo>
                      <a:cubicBezTo>
                        <a:pt x="70836" y="192900"/>
                        <a:pt x="72100" y="191635"/>
                        <a:pt x="73365" y="190370"/>
                      </a:cubicBezTo>
                      <a:cubicBezTo>
                        <a:pt x="76528" y="186576"/>
                        <a:pt x="79690" y="184046"/>
                        <a:pt x="82852" y="182148"/>
                      </a:cubicBezTo>
                      <a:lnTo>
                        <a:pt x="86015" y="180251"/>
                      </a:lnTo>
                      <a:lnTo>
                        <a:pt x="91707" y="180884"/>
                      </a:lnTo>
                      <a:cubicBezTo>
                        <a:pt x="91707" y="180884"/>
                        <a:pt x="91707" y="180884"/>
                        <a:pt x="91707" y="180884"/>
                      </a:cubicBezTo>
                      <a:close/>
                    </a:path>
                  </a:pathLst>
                </a:custGeom>
                <a:solidFill>
                  <a:schemeClr val="accent2"/>
                </a:solidFill>
                <a:ln w="6271" cap="flat">
                  <a:noFill/>
                  <a:prstDash val="solid"/>
                  <a:miter/>
                </a:ln>
              </p:spPr>
              <p:txBody>
                <a:bodyPr rtlCol="0" anchor="ctr"/>
                <a:lstStyle/>
                <a:p>
                  <a:endParaRPr lang="en-US" sz="1799"/>
                </a:p>
              </p:txBody>
            </p:sp>
          </p:grpSp>
        </p:grpSp>
      </p:grpSp>
    </p:spTree>
    <p:extLst>
      <p:ext uri="{BB962C8B-B14F-4D97-AF65-F5344CB8AC3E}">
        <p14:creationId xmlns:p14="http://schemas.microsoft.com/office/powerpoint/2010/main" val="1865026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p:tgtEl>
                                          <p:spTgt spid="50"/>
                                        </p:tgtEl>
                                        <p:attrNameLst>
                                          <p:attrName>ppt_y</p:attrName>
                                        </p:attrNameLst>
                                      </p:cBhvr>
                                      <p:tavLst>
                                        <p:tav tm="0">
                                          <p:val>
                                            <p:strVal val="#ppt_y+#ppt_h*1.125000"/>
                                          </p:val>
                                        </p:tav>
                                        <p:tav tm="100000">
                                          <p:val>
                                            <p:strVal val="#ppt_y"/>
                                          </p:val>
                                        </p:tav>
                                      </p:tavLst>
                                    </p:anim>
                                    <p:animEffect transition="in" filter="wipe(up)">
                                      <p:cBhvr>
                                        <p:cTn id="8" dur="500"/>
                                        <p:tgtEl>
                                          <p:spTgt spid="50"/>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p:tgtEl>
                                          <p:spTgt spid="53"/>
                                        </p:tgtEl>
                                        <p:attrNameLst>
                                          <p:attrName>ppt_y</p:attrName>
                                        </p:attrNameLst>
                                      </p:cBhvr>
                                      <p:tavLst>
                                        <p:tav tm="0">
                                          <p:val>
                                            <p:strVal val="#ppt_y+#ppt_h*1.125000"/>
                                          </p:val>
                                        </p:tav>
                                        <p:tav tm="100000">
                                          <p:val>
                                            <p:strVal val="#ppt_y"/>
                                          </p:val>
                                        </p:tav>
                                      </p:tavLst>
                                    </p:anim>
                                    <p:animEffect transition="in" filter="wipe(up)">
                                      <p:cBhvr>
                                        <p:cTn id="13" dur="500"/>
                                        <p:tgtEl>
                                          <p:spTgt spid="53"/>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p:tgtEl>
                                          <p:spTgt spid="56"/>
                                        </p:tgtEl>
                                        <p:attrNameLst>
                                          <p:attrName>ppt_y</p:attrName>
                                        </p:attrNameLst>
                                      </p:cBhvr>
                                      <p:tavLst>
                                        <p:tav tm="0">
                                          <p:val>
                                            <p:strVal val="#ppt_y+#ppt_h*1.125000"/>
                                          </p:val>
                                        </p:tav>
                                        <p:tav tm="100000">
                                          <p:val>
                                            <p:strVal val="#ppt_y"/>
                                          </p:val>
                                        </p:tav>
                                      </p:tavLst>
                                    </p:anim>
                                    <p:animEffect transition="in" filter="wipe(up)">
                                      <p:cBhvr>
                                        <p:cTn id="18" dur="500"/>
                                        <p:tgtEl>
                                          <p:spTgt spid="56"/>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p:tgtEl>
                                          <p:spTgt spid="47"/>
                                        </p:tgtEl>
                                        <p:attrNameLst>
                                          <p:attrName>ppt_y</p:attrName>
                                        </p:attrNameLst>
                                      </p:cBhvr>
                                      <p:tavLst>
                                        <p:tav tm="0">
                                          <p:val>
                                            <p:strVal val="#ppt_y+#ppt_h*1.125000"/>
                                          </p:val>
                                        </p:tav>
                                        <p:tav tm="100000">
                                          <p:val>
                                            <p:strVal val="#ppt_y"/>
                                          </p:val>
                                        </p:tav>
                                      </p:tavLst>
                                    </p:anim>
                                    <p:animEffect transition="in" filter="wipe(up)">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 name="Group 398">
            <a:extLst>
              <a:ext uri="{FF2B5EF4-FFF2-40B4-BE49-F238E27FC236}">
                <a16:creationId xmlns:a16="http://schemas.microsoft.com/office/drawing/2014/main" id="{F93AC4AE-F1EB-ED43-BE5E-A48DD2C7C065}"/>
              </a:ext>
            </a:extLst>
          </p:cNvPr>
          <p:cNvGrpSpPr/>
          <p:nvPr/>
        </p:nvGrpSpPr>
        <p:grpSpPr>
          <a:xfrm>
            <a:off x="8263184" y="1080105"/>
            <a:ext cx="1775296" cy="3575883"/>
            <a:chOff x="8270874" y="1375071"/>
            <a:chExt cx="1775758" cy="3576814"/>
          </a:xfrm>
        </p:grpSpPr>
        <p:sp>
          <p:nvSpPr>
            <p:cNvPr id="400" name="Google Shape;1766;g904a349daf_0_9054">
              <a:extLst>
                <a:ext uri="{FF2B5EF4-FFF2-40B4-BE49-F238E27FC236}">
                  <a16:creationId xmlns:a16="http://schemas.microsoft.com/office/drawing/2014/main" id="{D0240FE3-2681-E64A-8E6F-D0105AF3A569}"/>
                </a:ext>
              </a:extLst>
            </p:cNvPr>
            <p:cNvSpPr/>
            <p:nvPr/>
          </p:nvSpPr>
          <p:spPr>
            <a:xfrm>
              <a:off x="8270874" y="1375071"/>
              <a:ext cx="1775758" cy="3576814"/>
            </a:xfrm>
            <a:prstGeom prst="rect">
              <a:avLst/>
            </a:prstGeom>
            <a:solidFill>
              <a:schemeClr val="lt2"/>
            </a:solidFill>
            <a:ln>
              <a:noFill/>
            </a:ln>
          </p:spPr>
          <p:txBody>
            <a:bodyPr spcFirstLastPara="1" wrap="square" lIns="91353" tIns="45664" rIns="91353" bIns="45664" anchor="ctr" anchorCtr="0">
              <a:noAutofit/>
            </a:bodyPr>
            <a:lstStyle/>
            <a:p>
              <a:pPr algn="ctr">
                <a:buClr>
                  <a:prstClr val="white"/>
                </a:buClr>
                <a:buSzPts val="1200"/>
              </a:pPr>
              <a:endParaRPr sz="1200">
                <a:solidFill>
                  <a:srgbClr val="FFFFFF"/>
                </a:solidFill>
              </a:endParaRPr>
            </a:p>
          </p:txBody>
        </p:sp>
        <p:sp>
          <p:nvSpPr>
            <p:cNvPr id="401" name="Google Shape;1773;g904a349daf_0_9054">
              <a:extLst>
                <a:ext uri="{FF2B5EF4-FFF2-40B4-BE49-F238E27FC236}">
                  <a16:creationId xmlns:a16="http://schemas.microsoft.com/office/drawing/2014/main" id="{B4B0BA9C-599F-B040-85E9-FE20321233C4}"/>
                </a:ext>
              </a:extLst>
            </p:cNvPr>
            <p:cNvSpPr txBox="1"/>
            <p:nvPr/>
          </p:nvSpPr>
          <p:spPr>
            <a:xfrm>
              <a:off x="8485530" y="4299333"/>
              <a:ext cx="1348399" cy="196473"/>
            </a:xfrm>
            <a:prstGeom prst="rect">
              <a:avLst/>
            </a:prstGeom>
            <a:noFill/>
            <a:ln>
              <a:noFill/>
            </a:ln>
          </p:spPr>
          <p:txBody>
            <a:bodyPr spcFirstLastPara="1" wrap="square" lIns="0" tIns="0" rIns="0" bIns="0" anchor="t" anchorCtr="0">
              <a:noAutofit/>
            </a:bodyPr>
            <a:lstStyle/>
            <a:p>
              <a:pPr algn="ctr">
                <a:buClr>
                  <a:srgbClr val="3F3F3F"/>
                </a:buClr>
                <a:buSzPts val="1050"/>
              </a:pPr>
              <a:r>
                <a:rPr lang="en-US" sz="1100">
                  <a:solidFill>
                    <a:srgbClr val="3F3F3F"/>
                  </a:solidFill>
                  <a:latin typeface="Metropolis" panose="00000500000000000000" pitchFamily="2" charset="0"/>
                </a:rPr>
                <a:t>Operational Decisions</a:t>
              </a:r>
              <a:endParaRPr sz="1799">
                <a:solidFill>
                  <a:srgbClr val="717074"/>
                </a:solidFill>
                <a:latin typeface="Metropolis" panose="00000500000000000000" pitchFamily="2" charset="0"/>
              </a:endParaRPr>
            </a:p>
          </p:txBody>
        </p:sp>
        <p:sp>
          <p:nvSpPr>
            <p:cNvPr id="409" name="Google Shape;1777;g904a349daf_0_9054">
              <a:extLst>
                <a:ext uri="{FF2B5EF4-FFF2-40B4-BE49-F238E27FC236}">
                  <a16:creationId xmlns:a16="http://schemas.microsoft.com/office/drawing/2014/main" id="{528B0697-491D-2447-90E2-A54AB5A2F7C3}"/>
                </a:ext>
              </a:extLst>
            </p:cNvPr>
            <p:cNvSpPr/>
            <p:nvPr/>
          </p:nvSpPr>
          <p:spPr>
            <a:xfrm>
              <a:off x="8495798" y="1469253"/>
              <a:ext cx="468103" cy="468103"/>
            </a:xfrm>
            <a:prstGeom prst="ellipse">
              <a:avLst/>
            </a:prstGeom>
            <a:solidFill>
              <a:schemeClr val="bg1"/>
            </a:solidFill>
            <a:ln>
              <a:solidFill>
                <a:schemeClr val="accent1"/>
              </a:solidFill>
            </a:ln>
            <a:effectLst/>
          </p:spPr>
          <p:txBody>
            <a:bodyPr spcFirstLastPara="1" wrap="square" lIns="60852" tIns="30426" rIns="60852" bIns="30426" anchor="ctr" anchorCtr="0">
              <a:noAutofit/>
            </a:bodyPr>
            <a:lstStyle/>
            <a:p>
              <a:pPr algn="ctr"/>
              <a:endParaRPr sz="1799" b="1">
                <a:solidFill>
                  <a:srgbClr val="7437AE"/>
                </a:solidFill>
              </a:endParaRPr>
            </a:p>
          </p:txBody>
        </p:sp>
        <p:sp>
          <p:nvSpPr>
            <p:cNvPr id="410" name="Google Shape;1778;g904a349daf_0_9054">
              <a:extLst>
                <a:ext uri="{FF2B5EF4-FFF2-40B4-BE49-F238E27FC236}">
                  <a16:creationId xmlns:a16="http://schemas.microsoft.com/office/drawing/2014/main" id="{70CD4878-F1B6-B041-A3E0-A8A047C8859E}"/>
                </a:ext>
              </a:extLst>
            </p:cNvPr>
            <p:cNvSpPr txBox="1"/>
            <p:nvPr/>
          </p:nvSpPr>
          <p:spPr>
            <a:xfrm>
              <a:off x="9089722" y="1600088"/>
              <a:ext cx="484573" cy="180579"/>
            </a:xfrm>
            <a:prstGeom prst="rect">
              <a:avLst/>
            </a:prstGeom>
            <a:noFill/>
            <a:ln>
              <a:noFill/>
            </a:ln>
          </p:spPr>
          <p:txBody>
            <a:bodyPr spcFirstLastPara="1" wrap="square" lIns="0" tIns="0" rIns="0" bIns="0" anchor="t" anchorCtr="0">
              <a:noAutofit/>
            </a:bodyPr>
            <a:lstStyle/>
            <a:p>
              <a:pPr>
                <a:buClr>
                  <a:srgbClr val="1A428A"/>
                </a:buClr>
                <a:buSzPts val="900"/>
              </a:pPr>
              <a:r>
                <a:rPr lang="en-US" sz="900">
                  <a:solidFill>
                    <a:srgbClr val="1A428A"/>
                  </a:solidFill>
                  <a:latin typeface="Metropolis" panose="00000500000000000000" pitchFamily="2" charset="0"/>
                </a:rPr>
                <a:t>Alerts</a:t>
              </a:r>
              <a:endParaRPr sz="1799">
                <a:solidFill>
                  <a:srgbClr val="717074"/>
                </a:solidFill>
                <a:latin typeface="Metropolis" panose="00000500000000000000" pitchFamily="2" charset="0"/>
              </a:endParaRPr>
            </a:p>
          </p:txBody>
        </p:sp>
        <p:sp>
          <p:nvSpPr>
            <p:cNvPr id="411" name="Google Shape;1779;g904a349daf_0_9054">
              <a:extLst>
                <a:ext uri="{FF2B5EF4-FFF2-40B4-BE49-F238E27FC236}">
                  <a16:creationId xmlns:a16="http://schemas.microsoft.com/office/drawing/2014/main" id="{F6D0F0E1-37E7-0745-A3B8-9D7806663945}"/>
                </a:ext>
              </a:extLst>
            </p:cNvPr>
            <p:cNvSpPr/>
            <p:nvPr/>
          </p:nvSpPr>
          <p:spPr>
            <a:xfrm>
              <a:off x="8512268" y="2179222"/>
              <a:ext cx="468103" cy="468103"/>
            </a:xfrm>
            <a:prstGeom prst="ellipse">
              <a:avLst/>
            </a:prstGeom>
            <a:solidFill>
              <a:schemeClr val="bg1"/>
            </a:solidFill>
            <a:ln>
              <a:solidFill>
                <a:schemeClr val="accent1"/>
              </a:solidFill>
            </a:ln>
            <a:effectLst/>
          </p:spPr>
          <p:txBody>
            <a:bodyPr spcFirstLastPara="1" wrap="square" lIns="60852" tIns="30426" rIns="60852" bIns="30426" anchor="ctr" anchorCtr="0">
              <a:noAutofit/>
            </a:bodyPr>
            <a:lstStyle/>
            <a:p>
              <a:pPr algn="ctr"/>
              <a:endParaRPr sz="1799" b="1">
                <a:solidFill>
                  <a:srgbClr val="7437AE"/>
                </a:solidFill>
              </a:endParaRPr>
            </a:p>
          </p:txBody>
        </p:sp>
        <p:sp>
          <p:nvSpPr>
            <p:cNvPr id="412" name="Google Shape;1780;g904a349daf_0_9054">
              <a:extLst>
                <a:ext uri="{FF2B5EF4-FFF2-40B4-BE49-F238E27FC236}">
                  <a16:creationId xmlns:a16="http://schemas.microsoft.com/office/drawing/2014/main" id="{54D2A7CE-4087-F346-8699-6BF2672D56F9}"/>
                </a:ext>
              </a:extLst>
            </p:cNvPr>
            <p:cNvSpPr txBox="1"/>
            <p:nvPr/>
          </p:nvSpPr>
          <p:spPr>
            <a:xfrm>
              <a:off x="9113562" y="2340479"/>
              <a:ext cx="578480" cy="107443"/>
            </a:xfrm>
            <a:prstGeom prst="rect">
              <a:avLst/>
            </a:prstGeom>
            <a:noFill/>
            <a:ln>
              <a:noFill/>
            </a:ln>
          </p:spPr>
          <p:txBody>
            <a:bodyPr spcFirstLastPara="1" wrap="square" lIns="0" tIns="0" rIns="0" bIns="0" anchor="t" anchorCtr="0">
              <a:noAutofit/>
            </a:bodyPr>
            <a:lstStyle/>
            <a:p>
              <a:pPr>
                <a:buClr>
                  <a:srgbClr val="1A428A"/>
                </a:buClr>
                <a:buSzPts val="900"/>
              </a:pPr>
              <a:r>
                <a:rPr lang="en-US" sz="900">
                  <a:solidFill>
                    <a:srgbClr val="1A428A"/>
                  </a:solidFill>
                  <a:latin typeface="Metropolis" panose="00000500000000000000" pitchFamily="2" charset="0"/>
                </a:rPr>
                <a:t>Visualize</a:t>
              </a:r>
              <a:endParaRPr sz="1799">
                <a:solidFill>
                  <a:srgbClr val="717074"/>
                </a:solidFill>
                <a:latin typeface="Metropolis" panose="00000500000000000000" pitchFamily="2" charset="0"/>
              </a:endParaRPr>
            </a:p>
          </p:txBody>
        </p:sp>
        <p:sp>
          <p:nvSpPr>
            <p:cNvPr id="413" name="Google Shape;1781;g904a349daf_0_9054">
              <a:extLst>
                <a:ext uri="{FF2B5EF4-FFF2-40B4-BE49-F238E27FC236}">
                  <a16:creationId xmlns:a16="http://schemas.microsoft.com/office/drawing/2014/main" id="{FB7DB576-BC40-9C41-8CB7-E84916B5FA79}"/>
                </a:ext>
              </a:extLst>
            </p:cNvPr>
            <p:cNvSpPr/>
            <p:nvPr/>
          </p:nvSpPr>
          <p:spPr>
            <a:xfrm>
              <a:off x="8497663" y="2889418"/>
              <a:ext cx="468103" cy="468103"/>
            </a:xfrm>
            <a:prstGeom prst="ellipse">
              <a:avLst/>
            </a:prstGeom>
            <a:solidFill>
              <a:schemeClr val="bg1"/>
            </a:solidFill>
            <a:ln>
              <a:solidFill>
                <a:schemeClr val="accent1"/>
              </a:solidFill>
            </a:ln>
            <a:effectLst/>
          </p:spPr>
          <p:txBody>
            <a:bodyPr spcFirstLastPara="1" wrap="square" lIns="60852" tIns="30426" rIns="60852" bIns="30426" anchor="ctr" anchorCtr="0">
              <a:noAutofit/>
            </a:bodyPr>
            <a:lstStyle/>
            <a:p>
              <a:pPr algn="ctr"/>
              <a:endParaRPr sz="1799" b="1">
                <a:solidFill>
                  <a:srgbClr val="7437AE"/>
                </a:solidFill>
              </a:endParaRPr>
            </a:p>
          </p:txBody>
        </p:sp>
        <p:sp>
          <p:nvSpPr>
            <p:cNvPr id="414" name="Google Shape;1782;g904a349daf_0_9054">
              <a:extLst>
                <a:ext uri="{FF2B5EF4-FFF2-40B4-BE49-F238E27FC236}">
                  <a16:creationId xmlns:a16="http://schemas.microsoft.com/office/drawing/2014/main" id="{0D1C03E2-AC28-F149-B98C-CB908A8C72E0}"/>
                </a:ext>
              </a:extLst>
            </p:cNvPr>
            <p:cNvSpPr txBox="1"/>
            <p:nvPr/>
          </p:nvSpPr>
          <p:spPr>
            <a:xfrm>
              <a:off x="9109270" y="3082204"/>
              <a:ext cx="875478" cy="107443"/>
            </a:xfrm>
            <a:prstGeom prst="rect">
              <a:avLst/>
            </a:prstGeom>
            <a:noFill/>
            <a:ln>
              <a:noFill/>
            </a:ln>
          </p:spPr>
          <p:txBody>
            <a:bodyPr spcFirstLastPara="1" wrap="square" lIns="0" tIns="0" rIns="0" bIns="0" anchor="t" anchorCtr="0">
              <a:noAutofit/>
            </a:bodyPr>
            <a:lstStyle/>
            <a:p>
              <a:pPr>
                <a:buClr>
                  <a:srgbClr val="1A428A"/>
                </a:buClr>
                <a:buSzPts val="900"/>
              </a:pPr>
              <a:r>
                <a:rPr lang="en-US" sz="900">
                  <a:solidFill>
                    <a:srgbClr val="1A428A"/>
                  </a:solidFill>
                  <a:latin typeface="Metropolis" panose="00000500000000000000" pitchFamily="2" charset="0"/>
                </a:rPr>
                <a:t>Troubleshoot</a:t>
              </a:r>
              <a:endParaRPr sz="1799">
                <a:solidFill>
                  <a:srgbClr val="717074"/>
                </a:solidFill>
                <a:latin typeface="Metropolis" panose="00000500000000000000" pitchFamily="2" charset="0"/>
              </a:endParaRPr>
            </a:p>
          </p:txBody>
        </p:sp>
        <p:sp>
          <p:nvSpPr>
            <p:cNvPr id="415" name="Google Shape;1783;g904a349daf_0_9054">
              <a:extLst>
                <a:ext uri="{FF2B5EF4-FFF2-40B4-BE49-F238E27FC236}">
                  <a16:creationId xmlns:a16="http://schemas.microsoft.com/office/drawing/2014/main" id="{AF847EA3-DAC1-BE4D-83D2-C80A746C4D19}"/>
                </a:ext>
              </a:extLst>
            </p:cNvPr>
            <p:cNvSpPr/>
            <p:nvPr/>
          </p:nvSpPr>
          <p:spPr>
            <a:xfrm>
              <a:off x="8514133" y="3599387"/>
              <a:ext cx="468103" cy="468103"/>
            </a:xfrm>
            <a:prstGeom prst="ellipse">
              <a:avLst/>
            </a:prstGeom>
            <a:solidFill>
              <a:schemeClr val="bg1"/>
            </a:solidFill>
            <a:ln>
              <a:solidFill>
                <a:schemeClr val="accent1"/>
              </a:solidFill>
            </a:ln>
            <a:effectLst/>
          </p:spPr>
          <p:txBody>
            <a:bodyPr spcFirstLastPara="1" wrap="square" lIns="60852" tIns="30426" rIns="60852" bIns="30426" anchor="ctr" anchorCtr="0">
              <a:noAutofit/>
            </a:bodyPr>
            <a:lstStyle/>
            <a:p>
              <a:pPr algn="ctr"/>
              <a:endParaRPr sz="1799" b="1">
                <a:solidFill>
                  <a:srgbClr val="7437AE"/>
                </a:solidFill>
              </a:endParaRPr>
            </a:p>
          </p:txBody>
        </p:sp>
        <p:sp>
          <p:nvSpPr>
            <p:cNvPr id="462" name="Google Shape;1784;g904a349daf_0_9054">
              <a:extLst>
                <a:ext uri="{FF2B5EF4-FFF2-40B4-BE49-F238E27FC236}">
                  <a16:creationId xmlns:a16="http://schemas.microsoft.com/office/drawing/2014/main" id="{51F6F175-22E3-DE46-97AC-B2AD1DDF9D8F}"/>
                </a:ext>
              </a:extLst>
            </p:cNvPr>
            <p:cNvSpPr txBox="1"/>
            <p:nvPr/>
          </p:nvSpPr>
          <p:spPr>
            <a:xfrm>
              <a:off x="9089148" y="3697095"/>
              <a:ext cx="779101" cy="246172"/>
            </a:xfrm>
            <a:prstGeom prst="rect">
              <a:avLst/>
            </a:prstGeom>
            <a:noFill/>
            <a:ln>
              <a:noFill/>
            </a:ln>
          </p:spPr>
          <p:txBody>
            <a:bodyPr spcFirstLastPara="1" wrap="square" lIns="0" tIns="0" rIns="0" bIns="0" anchor="t" anchorCtr="0">
              <a:noAutofit/>
            </a:bodyPr>
            <a:lstStyle/>
            <a:p>
              <a:pPr>
                <a:buClr>
                  <a:srgbClr val="1A428A"/>
                </a:buClr>
                <a:buSzPts val="900"/>
              </a:pPr>
              <a:r>
                <a:rPr lang="en-US" sz="900">
                  <a:solidFill>
                    <a:srgbClr val="1A428A"/>
                  </a:solidFill>
                  <a:latin typeface="Metropolis" panose="00000500000000000000" pitchFamily="2" charset="0"/>
                </a:rPr>
                <a:t>Predict Automate</a:t>
              </a:r>
              <a:endParaRPr sz="1799">
                <a:solidFill>
                  <a:srgbClr val="717074"/>
                </a:solidFill>
                <a:latin typeface="Metropolis" panose="00000500000000000000" pitchFamily="2" charset="0"/>
              </a:endParaRPr>
            </a:p>
          </p:txBody>
        </p:sp>
        <p:pic>
          <p:nvPicPr>
            <p:cNvPr id="463" name="Google Shape;1785;g904a349daf_0_9054">
              <a:extLst>
                <a:ext uri="{FF2B5EF4-FFF2-40B4-BE49-F238E27FC236}">
                  <a16:creationId xmlns:a16="http://schemas.microsoft.com/office/drawing/2014/main" id="{882D47CA-3C54-0348-80B2-E2F77B46AB82}"/>
                </a:ext>
              </a:extLst>
            </p:cNvPr>
            <p:cNvPicPr preferRelativeResize="0"/>
            <p:nvPr/>
          </p:nvPicPr>
          <p:blipFill rotWithShape="1">
            <a:blip r:embed="rId3">
              <a:alphaModFix/>
            </a:blip>
            <a:srcRect/>
            <a:stretch/>
          </p:blipFill>
          <p:spPr>
            <a:xfrm>
              <a:off x="8631652" y="2316998"/>
              <a:ext cx="229313" cy="188629"/>
            </a:xfrm>
            <a:prstGeom prst="rect">
              <a:avLst/>
            </a:prstGeom>
            <a:noFill/>
            <a:ln>
              <a:noFill/>
            </a:ln>
          </p:spPr>
        </p:pic>
        <p:pic>
          <p:nvPicPr>
            <p:cNvPr id="464" name="Google Shape;1786;g904a349daf_0_9054">
              <a:extLst>
                <a:ext uri="{FF2B5EF4-FFF2-40B4-BE49-F238E27FC236}">
                  <a16:creationId xmlns:a16="http://schemas.microsoft.com/office/drawing/2014/main" id="{4E116C7E-0281-D44E-B93D-DDDA8B3E60B5}"/>
                </a:ext>
              </a:extLst>
            </p:cNvPr>
            <p:cNvPicPr preferRelativeResize="0"/>
            <p:nvPr/>
          </p:nvPicPr>
          <p:blipFill rotWithShape="1">
            <a:blip r:embed="rId4">
              <a:alphaModFix/>
            </a:blip>
            <a:srcRect/>
            <a:stretch/>
          </p:blipFill>
          <p:spPr>
            <a:xfrm>
              <a:off x="8619275" y="3012016"/>
              <a:ext cx="228572" cy="228572"/>
            </a:xfrm>
            <a:prstGeom prst="rect">
              <a:avLst/>
            </a:prstGeom>
            <a:noFill/>
            <a:ln>
              <a:noFill/>
            </a:ln>
          </p:spPr>
        </p:pic>
        <p:pic>
          <p:nvPicPr>
            <p:cNvPr id="465" name="Google Shape;1787;g904a349daf_0_9054">
              <a:extLst>
                <a:ext uri="{FF2B5EF4-FFF2-40B4-BE49-F238E27FC236}">
                  <a16:creationId xmlns:a16="http://schemas.microsoft.com/office/drawing/2014/main" id="{492BFB56-0448-BC47-A2F8-9DD587F7979B}"/>
                </a:ext>
              </a:extLst>
            </p:cNvPr>
            <p:cNvPicPr preferRelativeResize="0"/>
            <p:nvPr/>
          </p:nvPicPr>
          <p:blipFill rotWithShape="1">
            <a:blip r:embed="rId5">
              <a:alphaModFix/>
            </a:blip>
            <a:srcRect/>
            <a:stretch/>
          </p:blipFill>
          <p:spPr>
            <a:xfrm>
              <a:off x="8619275" y="3704046"/>
              <a:ext cx="259085" cy="259085"/>
            </a:xfrm>
            <a:prstGeom prst="rect">
              <a:avLst/>
            </a:prstGeom>
            <a:noFill/>
            <a:ln>
              <a:noFill/>
            </a:ln>
          </p:spPr>
        </p:pic>
        <p:pic>
          <p:nvPicPr>
            <p:cNvPr id="466" name="Google Shape;1788;g904a349daf_0_9054">
              <a:extLst>
                <a:ext uri="{FF2B5EF4-FFF2-40B4-BE49-F238E27FC236}">
                  <a16:creationId xmlns:a16="http://schemas.microsoft.com/office/drawing/2014/main" id="{867F01CC-6DFA-2C4C-A816-CCC26C7E5480}"/>
                </a:ext>
              </a:extLst>
            </p:cNvPr>
            <p:cNvPicPr preferRelativeResize="0"/>
            <p:nvPr/>
          </p:nvPicPr>
          <p:blipFill rotWithShape="1">
            <a:blip r:embed="rId6">
              <a:alphaModFix/>
            </a:blip>
            <a:srcRect/>
            <a:stretch/>
          </p:blipFill>
          <p:spPr>
            <a:xfrm>
              <a:off x="8593899" y="1576797"/>
              <a:ext cx="258372" cy="262643"/>
            </a:xfrm>
            <a:prstGeom prst="rect">
              <a:avLst/>
            </a:prstGeom>
            <a:noFill/>
            <a:ln>
              <a:noFill/>
            </a:ln>
          </p:spPr>
        </p:pic>
      </p:grpSp>
      <p:sp>
        <p:nvSpPr>
          <p:cNvPr id="468" name="Google Shape;1763;g904a349daf_0_9054">
            <a:extLst>
              <a:ext uri="{FF2B5EF4-FFF2-40B4-BE49-F238E27FC236}">
                <a16:creationId xmlns:a16="http://schemas.microsoft.com/office/drawing/2014/main" id="{531070BE-35D4-F847-894F-CDA8693FB493}"/>
              </a:ext>
            </a:extLst>
          </p:cNvPr>
          <p:cNvSpPr/>
          <p:nvPr/>
        </p:nvSpPr>
        <p:spPr>
          <a:xfrm>
            <a:off x="3461686" y="1080104"/>
            <a:ext cx="4720410" cy="3575883"/>
          </a:xfrm>
          <a:prstGeom prst="rect">
            <a:avLst/>
          </a:prstGeom>
          <a:solidFill>
            <a:schemeClr val="lt2"/>
          </a:solidFill>
          <a:ln>
            <a:noFill/>
          </a:ln>
        </p:spPr>
        <p:txBody>
          <a:bodyPr spcFirstLastPara="1" wrap="square" lIns="91353" tIns="45664" rIns="91353" bIns="45664" anchor="ctr" anchorCtr="0">
            <a:noAutofit/>
          </a:bodyPr>
          <a:lstStyle/>
          <a:p>
            <a:pPr algn="ctr">
              <a:buClr>
                <a:prstClr val="white"/>
              </a:buClr>
              <a:buSzPts val="1200"/>
            </a:pPr>
            <a:endParaRPr sz="1200">
              <a:solidFill>
                <a:srgbClr val="FFFFFF"/>
              </a:solidFill>
            </a:endParaRPr>
          </a:p>
        </p:txBody>
      </p:sp>
      <p:sp>
        <p:nvSpPr>
          <p:cNvPr id="469" name="Google Shape;1764;g904a349daf_0_9054">
            <a:extLst>
              <a:ext uri="{FF2B5EF4-FFF2-40B4-BE49-F238E27FC236}">
                <a16:creationId xmlns:a16="http://schemas.microsoft.com/office/drawing/2014/main" id="{AA490196-E83D-A947-9794-40430F15CED6}"/>
              </a:ext>
            </a:extLst>
          </p:cNvPr>
          <p:cNvSpPr/>
          <p:nvPr/>
        </p:nvSpPr>
        <p:spPr>
          <a:xfrm>
            <a:off x="575558" y="1080104"/>
            <a:ext cx="1803914" cy="3575883"/>
          </a:xfrm>
          <a:prstGeom prst="rect">
            <a:avLst/>
          </a:prstGeom>
          <a:solidFill>
            <a:schemeClr val="lt2"/>
          </a:solidFill>
          <a:ln>
            <a:noFill/>
          </a:ln>
        </p:spPr>
        <p:txBody>
          <a:bodyPr spcFirstLastPara="1" wrap="square" lIns="91353" tIns="45664" rIns="91353" bIns="45664" anchor="ctr" anchorCtr="0">
            <a:noAutofit/>
          </a:bodyPr>
          <a:lstStyle/>
          <a:p>
            <a:pPr algn="ctr">
              <a:buClr>
                <a:prstClr val="white"/>
              </a:buClr>
              <a:buSzPts val="1200"/>
            </a:pPr>
            <a:endParaRPr sz="1200">
              <a:solidFill>
                <a:srgbClr val="FFFFFF"/>
              </a:solidFill>
            </a:endParaRPr>
          </a:p>
        </p:txBody>
      </p:sp>
      <p:sp>
        <p:nvSpPr>
          <p:cNvPr id="519" name="Google Shape;1765;g904a349daf_0_9054">
            <a:extLst>
              <a:ext uri="{FF2B5EF4-FFF2-40B4-BE49-F238E27FC236}">
                <a16:creationId xmlns:a16="http://schemas.microsoft.com/office/drawing/2014/main" id="{66C6FB72-951A-C348-83C4-1BFA489E9BC4}"/>
              </a:ext>
            </a:extLst>
          </p:cNvPr>
          <p:cNvSpPr/>
          <p:nvPr/>
        </p:nvSpPr>
        <p:spPr>
          <a:xfrm>
            <a:off x="2469125" y="1080104"/>
            <a:ext cx="922680" cy="3575883"/>
          </a:xfrm>
          <a:prstGeom prst="rect">
            <a:avLst/>
          </a:prstGeom>
          <a:solidFill>
            <a:schemeClr val="lt2"/>
          </a:solidFill>
          <a:ln>
            <a:noFill/>
          </a:ln>
        </p:spPr>
        <p:txBody>
          <a:bodyPr spcFirstLastPara="1" wrap="square" lIns="91353" tIns="45664" rIns="91353" bIns="45664" anchor="ctr" anchorCtr="0">
            <a:noAutofit/>
          </a:bodyPr>
          <a:lstStyle/>
          <a:p>
            <a:pPr algn="ctr">
              <a:buClr>
                <a:prstClr val="white"/>
              </a:buClr>
              <a:buSzPts val="1200"/>
            </a:pPr>
            <a:endParaRPr sz="1200">
              <a:solidFill>
                <a:srgbClr val="FFFFFF"/>
              </a:solidFill>
            </a:endParaRPr>
          </a:p>
        </p:txBody>
      </p:sp>
      <p:sp>
        <p:nvSpPr>
          <p:cNvPr id="521" name="Google Shape;1767;g904a349daf_0_9054">
            <a:extLst>
              <a:ext uri="{FF2B5EF4-FFF2-40B4-BE49-F238E27FC236}">
                <a16:creationId xmlns:a16="http://schemas.microsoft.com/office/drawing/2014/main" id="{B2639504-67F5-0E40-BBAA-54DB84CCB16B}"/>
              </a:ext>
            </a:extLst>
          </p:cNvPr>
          <p:cNvSpPr txBox="1"/>
          <p:nvPr/>
        </p:nvSpPr>
        <p:spPr>
          <a:xfrm>
            <a:off x="790370" y="3942537"/>
            <a:ext cx="1413608" cy="191792"/>
          </a:xfrm>
          <a:prstGeom prst="rect">
            <a:avLst/>
          </a:prstGeom>
          <a:noFill/>
          <a:ln>
            <a:noFill/>
          </a:ln>
        </p:spPr>
        <p:txBody>
          <a:bodyPr spcFirstLastPara="1" wrap="square" lIns="0" tIns="0" rIns="0" bIns="0" anchor="t" anchorCtr="0">
            <a:noAutofit/>
          </a:bodyPr>
          <a:lstStyle/>
          <a:p>
            <a:pPr algn="ctr">
              <a:buClr>
                <a:srgbClr val="3F3F3F"/>
              </a:buClr>
              <a:buSzPts val="1050"/>
            </a:pPr>
            <a:r>
              <a:rPr lang="en-US" sz="1000">
                <a:solidFill>
                  <a:srgbClr val="3F3F3F"/>
                </a:solidFill>
                <a:latin typeface="Metropolis" panose="00000500000000000000" pitchFamily="2" charset="0"/>
              </a:rPr>
              <a:t>End Points</a:t>
            </a:r>
            <a:endParaRPr sz="1000">
              <a:solidFill>
                <a:srgbClr val="717074"/>
              </a:solidFill>
              <a:latin typeface="Metropolis" panose="00000500000000000000" pitchFamily="2" charset="0"/>
            </a:endParaRPr>
          </a:p>
        </p:txBody>
      </p:sp>
      <p:sp>
        <p:nvSpPr>
          <p:cNvPr id="522" name="Google Shape;1768;g904a349daf_0_9054">
            <a:extLst>
              <a:ext uri="{FF2B5EF4-FFF2-40B4-BE49-F238E27FC236}">
                <a16:creationId xmlns:a16="http://schemas.microsoft.com/office/drawing/2014/main" id="{7D46A9EC-3BF4-1846-B6B0-98875903A4C5}"/>
              </a:ext>
            </a:extLst>
          </p:cNvPr>
          <p:cNvSpPr txBox="1"/>
          <p:nvPr/>
        </p:nvSpPr>
        <p:spPr>
          <a:xfrm>
            <a:off x="2469124" y="3933317"/>
            <a:ext cx="922680" cy="322848"/>
          </a:xfrm>
          <a:prstGeom prst="rect">
            <a:avLst/>
          </a:prstGeom>
          <a:noFill/>
          <a:ln>
            <a:noFill/>
          </a:ln>
        </p:spPr>
        <p:txBody>
          <a:bodyPr spcFirstLastPara="1" wrap="square" lIns="0" tIns="0" rIns="0" bIns="0" anchor="t" anchorCtr="0">
            <a:noAutofit/>
          </a:bodyPr>
          <a:lstStyle/>
          <a:p>
            <a:pPr algn="ctr">
              <a:buClr>
                <a:srgbClr val="3F3F3F"/>
              </a:buClr>
              <a:buSzPts val="1050"/>
            </a:pPr>
            <a:r>
              <a:rPr lang="en-US" sz="1000">
                <a:solidFill>
                  <a:srgbClr val="3F3F3F"/>
                </a:solidFill>
                <a:latin typeface="Metropolis" panose="00000500000000000000" pitchFamily="2" charset="0"/>
              </a:rPr>
              <a:t>Unified Ops Platform </a:t>
            </a:r>
          </a:p>
          <a:p>
            <a:pPr algn="ctr">
              <a:buClr>
                <a:srgbClr val="3F3F3F"/>
              </a:buClr>
              <a:buSzPts val="1050"/>
            </a:pPr>
            <a:r>
              <a:rPr lang="en-US" sz="1000">
                <a:solidFill>
                  <a:srgbClr val="3F3F3F"/>
                </a:solidFill>
                <a:latin typeface="Metropolis" panose="00000500000000000000" pitchFamily="2" charset="0"/>
              </a:rPr>
              <a:t>---</a:t>
            </a:r>
          </a:p>
          <a:p>
            <a:pPr algn="ctr">
              <a:buClr>
                <a:srgbClr val="3F3F3F"/>
              </a:buClr>
              <a:buSzPts val="1050"/>
            </a:pPr>
            <a:r>
              <a:rPr lang="en-US" sz="800">
                <a:solidFill>
                  <a:srgbClr val="3F3F3F"/>
                </a:solidFill>
                <a:latin typeface="Metropolis" panose="00000500000000000000" pitchFamily="2" charset="0"/>
              </a:rPr>
              <a:t>Powered by AI</a:t>
            </a:r>
            <a:endParaRPr sz="800">
              <a:solidFill>
                <a:srgbClr val="717074"/>
              </a:solidFill>
              <a:latin typeface="Metropolis" panose="00000500000000000000" pitchFamily="2" charset="0"/>
            </a:endParaRPr>
          </a:p>
        </p:txBody>
      </p:sp>
      <p:sp>
        <p:nvSpPr>
          <p:cNvPr id="524" name="Google Shape;1769;g904a349daf_0_9054">
            <a:extLst>
              <a:ext uri="{FF2B5EF4-FFF2-40B4-BE49-F238E27FC236}">
                <a16:creationId xmlns:a16="http://schemas.microsoft.com/office/drawing/2014/main" id="{07BBB474-E351-D848-BF0F-186BFD850B1E}"/>
              </a:ext>
            </a:extLst>
          </p:cNvPr>
          <p:cNvSpPr txBox="1"/>
          <p:nvPr/>
        </p:nvSpPr>
        <p:spPr>
          <a:xfrm>
            <a:off x="5595722" y="3936645"/>
            <a:ext cx="1116327" cy="330342"/>
          </a:xfrm>
          <a:prstGeom prst="rect">
            <a:avLst/>
          </a:prstGeom>
          <a:noFill/>
          <a:ln>
            <a:noFill/>
          </a:ln>
        </p:spPr>
        <p:txBody>
          <a:bodyPr spcFirstLastPara="1" wrap="square" lIns="0" tIns="0" rIns="0" bIns="0" anchor="t" anchorCtr="0">
            <a:noAutofit/>
          </a:bodyPr>
          <a:lstStyle/>
          <a:p>
            <a:pPr algn="ctr">
              <a:buClr>
                <a:srgbClr val="3F3F3F"/>
              </a:buClr>
              <a:buSzPts val="1050"/>
            </a:pPr>
            <a:r>
              <a:rPr lang="en-US" sz="1100">
                <a:solidFill>
                  <a:srgbClr val="3F3F3F"/>
                </a:solidFill>
                <a:latin typeface="Metropolis" panose="00000500000000000000" pitchFamily="2" charset="0"/>
              </a:rPr>
              <a:t>Compliance Configuration</a:t>
            </a:r>
            <a:endParaRPr sz="1799">
              <a:solidFill>
                <a:srgbClr val="717074"/>
              </a:solidFill>
              <a:latin typeface="Metropolis" panose="00000500000000000000" pitchFamily="2" charset="0"/>
            </a:endParaRPr>
          </a:p>
        </p:txBody>
      </p:sp>
      <p:sp>
        <p:nvSpPr>
          <p:cNvPr id="525" name="Google Shape;1770;g904a349daf_0_9054">
            <a:extLst>
              <a:ext uri="{FF2B5EF4-FFF2-40B4-BE49-F238E27FC236}">
                <a16:creationId xmlns:a16="http://schemas.microsoft.com/office/drawing/2014/main" id="{6A65F820-0C82-CC4C-AABD-78CDC818EE1D}"/>
              </a:ext>
            </a:extLst>
          </p:cNvPr>
          <p:cNvSpPr txBox="1"/>
          <p:nvPr/>
        </p:nvSpPr>
        <p:spPr>
          <a:xfrm>
            <a:off x="3551672" y="3942753"/>
            <a:ext cx="922680" cy="322848"/>
          </a:xfrm>
          <a:prstGeom prst="rect">
            <a:avLst/>
          </a:prstGeom>
          <a:noFill/>
          <a:ln>
            <a:noFill/>
          </a:ln>
        </p:spPr>
        <p:txBody>
          <a:bodyPr spcFirstLastPara="1" wrap="square" lIns="0" tIns="0" rIns="0" bIns="0" anchor="t" anchorCtr="0">
            <a:noAutofit/>
          </a:bodyPr>
          <a:lstStyle/>
          <a:p>
            <a:pPr algn="ctr">
              <a:buClr>
                <a:srgbClr val="3F3F3F"/>
              </a:buClr>
              <a:buSzPts val="1050"/>
            </a:pPr>
            <a:r>
              <a:rPr lang="en-US" sz="1100">
                <a:solidFill>
                  <a:srgbClr val="3F3F3F"/>
                </a:solidFill>
                <a:latin typeface="Metropolis" panose="00000500000000000000" pitchFamily="2" charset="0"/>
              </a:rPr>
              <a:t>Performance Optimization</a:t>
            </a:r>
            <a:endParaRPr sz="1799">
              <a:solidFill>
                <a:srgbClr val="717074"/>
              </a:solidFill>
              <a:latin typeface="Metropolis" panose="00000500000000000000" pitchFamily="2" charset="0"/>
            </a:endParaRPr>
          </a:p>
        </p:txBody>
      </p:sp>
      <p:sp>
        <p:nvSpPr>
          <p:cNvPr id="526" name="Google Shape;1771;g904a349daf_0_9054">
            <a:extLst>
              <a:ext uri="{FF2B5EF4-FFF2-40B4-BE49-F238E27FC236}">
                <a16:creationId xmlns:a16="http://schemas.microsoft.com/office/drawing/2014/main" id="{AED7C473-92F3-004D-BAE4-E7CBFD0459E1}"/>
              </a:ext>
            </a:extLst>
          </p:cNvPr>
          <p:cNvSpPr txBox="1"/>
          <p:nvPr/>
        </p:nvSpPr>
        <p:spPr>
          <a:xfrm>
            <a:off x="4563496" y="3941435"/>
            <a:ext cx="922680" cy="322848"/>
          </a:xfrm>
          <a:prstGeom prst="rect">
            <a:avLst/>
          </a:prstGeom>
          <a:noFill/>
          <a:ln>
            <a:noFill/>
          </a:ln>
        </p:spPr>
        <p:txBody>
          <a:bodyPr spcFirstLastPara="1" wrap="square" lIns="0" tIns="0" rIns="0" bIns="0" anchor="t" anchorCtr="0">
            <a:noAutofit/>
          </a:bodyPr>
          <a:lstStyle/>
          <a:p>
            <a:pPr algn="ctr">
              <a:buClr>
                <a:srgbClr val="3F3F3F"/>
              </a:buClr>
              <a:buSzPts val="1050"/>
            </a:pPr>
            <a:r>
              <a:rPr lang="en-US" sz="1100">
                <a:solidFill>
                  <a:srgbClr val="3F3F3F"/>
                </a:solidFill>
                <a:latin typeface="Metropolis" panose="00000500000000000000" pitchFamily="2" charset="0"/>
              </a:rPr>
              <a:t>Capacity &amp; Cost Optimization</a:t>
            </a:r>
            <a:endParaRPr sz="1799">
              <a:solidFill>
                <a:srgbClr val="717074"/>
              </a:solidFill>
              <a:latin typeface="Metropolis" panose="00000500000000000000" pitchFamily="2" charset="0"/>
            </a:endParaRPr>
          </a:p>
        </p:txBody>
      </p:sp>
      <p:sp>
        <p:nvSpPr>
          <p:cNvPr id="527" name="Google Shape;1772;g904a349daf_0_9054">
            <a:extLst>
              <a:ext uri="{FF2B5EF4-FFF2-40B4-BE49-F238E27FC236}">
                <a16:creationId xmlns:a16="http://schemas.microsoft.com/office/drawing/2014/main" id="{A976B169-F7BF-1B44-912E-6E817AC5D627}"/>
              </a:ext>
            </a:extLst>
          </p:cNvPr>
          <p:cNvSpPr txBox="1"/>
          <p:nvPr/>
        </p:nvSpPr>
        <p:spPr>
          <a:xfrm>
            <a:off x="6819867" y="3941435"/>
            <a:ext cx="1246125" cy="322848"/>
          </a:xfrm>
          <a:prstGeom prst="rect">
            <a:avLst/>
          </a:prstGeom>
          <a:noFill/>
          <a:ln>
            <a:noFill/>
          </a:ln>
        </p:spPr>
        <p:txBody>
          <a:bodyPr spcFirstLastPara="1" wrap="square" lIns="0" tIns="0" rIns="0" bIns="0" anchor="t" anchorCtr="0">
            <a:noAutofit/>
          </a:bodyPr>
          <a:lstStyle/>
          <a:p>
            <a:pPr algn="ctr">
              <a:buClr>
                <a:srgbClr val="3F3F3F"/>
              </a:buClr>
              <a:buSzPts val="1050"/>
            </a:pPr>
            <a:r>
              <a:rPr lang="en-US" sz="1100">
                <a:solidFill>
                  <a:srgbClr val="3F3F3F"/>
                </a:solidFill>
                <a:latin typeface="Metropolis" panose="00000500000000000000" pitchFamily="2" charset="0"/>
              </a:rPr>
              <a:t>Intelligence Remediation</a:t>
            </a:r>
            <a:endParaRPr sz="1799">
              <a:solidFill>
                <a:srgbClr val="717074"/>
              </a:solidFill>
              <a:latin typeface="Metropolis" panose="00000500000000000000" pitchFamily="2" charset="0"/>
            </a:endParaRPr>
          </a:p>
        </p:txBody>
      </p:sp>
      <p:sp>
        <p:nvSpPr>
          <p:cNvPr id="528" name="Google Shape;1774;g904a349daf_0_9054">
            <a:extLst>
              <a:ext uri="{FF2B5EF4-FFF2-40B4-BE49-F238E27FC236}">
                <a16:creationId xmlns:a16="http://schemas.microsoft.com/office/drawing/2014/main" id="{3E5D13BF-D0AB-F944-8A02-B3A62475F81A}"/>
              </a:ext>
            </a:extLst>
          </p:cNvPr>
          <p:cNvSpPr/>
          <p:nvPr/>
        </p:nvSpPr>
        <p:spPr>
          <a:xfrm>
            <a:off x="714872" y="1193428"/>
            <a:ext cx="1552187" cy="2578395"/>
          </a:xfrm>
          <a:prstGeom prst="rect">
            <a:avLst/>
          </a:prstGeom>
          <a:solidFill>
            <a:schemeClr val="bg1"/>
          </a:solidFill>
          <a:ln w="19050" cap="flat" cmpd="sng">
            <a:solidFill>
              <a:schemeClr val="accent4"/>
            </a:solidFill>
            <a:prstDash val="solid"/>
            <a:round/>
            <a:headEnd type="none" w="sm" len="sm"/>
            <a:tailEnd type="none" w="sm" len="sm"/>
          </a:ln>
        </p:spPr>
        <p:txBody>
          <a:bodyPr spcFirstLastPara="1" wrap="square" lIns="91353" tIns="45664" rIns="91353" bIns="45664" anchor="ctr" anchorCtr="0">
            <a:noAutofit/>
          </a:bodyPr>
          <a:lstStyle/>
          <a:p>
            <a:pPr algn="ctr">
              <a:buClr>
                <a:prstClr val="white"/>
              </a:buClr>
              <a:buSzPts val="1200"/>
            </a:pPr>
            <a:endParaRPr sz="1200">
              <a:solidFill>
                <a:srgbClr val="FFFFFF"/>
              </a:solidFill>
            </a:endParaRPr>
          </a:p>
        </p:txBody>
      </p:sp>
      <p:cxnSp>
        <p:nvCxnSpPr>
          <p:cNvPr id="529" name="Google Shape;1775;g904a349daf_0_9054">
            <a:extLst>
              <a:ext uri="{FF2B5EF4-FFF2-40B4-BE49-F238E27FC236}">
                <a16:creationId xmlns:a16="http://schemas.microsoft.com/office/drawing/2014/main" id="{184059CF-F9C6-0941-8AA6-6AACADF22A98}"/>
              </a:ext>
            </a:extLst>
          </p:cNvPr>
          <p:cNvCxnSpPr/>
          <p:nvPr/>
        </p:nvCxnSpPr>
        <p:spPr>
          <a:xfrm>
            <a:off x="2267034" y="2566617"/>
            <a:ext cx="506604" cy="0"/>
          </a:xfrm>
          <a:prstGeom prst="straightConnector1">
            <a:avLst/>
          </a:prstGeom>
          <a:noFill/>
          <a:ln w="19050" cap="flat" cmpd="sng">
            <a:solidFill>
              <a:schemeClr val="accent4"/>
            </a:solidFill>
            <a:prstDash val="solid"/>
            <a:miter lim="800000"/>
            <a:headEnd type="none" w="sm" len="sm"/>
            <a:tailEnd type="none" w="sm" len="sm"/>
          </a:ln>
        </p:spPr>
      </p:cxnSp>
      <p:grpSp>
        <p:nvGrpSpPr>
          <p:cNvPr id="536" name="Google Shape;1789;g904a349daf_0_9054">
            <a:extLst>
              <a:ext uri="{FF2B5EF4-FFF2-40B4-BE49-F238E27FC236}">
                <a16:creationId xmlns:a16="http://schemas.microsoft.com/office/drawing/2014/main" id="{9CDC0E2D-5F6E-F441-B0CD-9DBCE99194BD}"/>
              </a:ext>
            </a:extLst>
          </p:cNvPr>
          <p:cNvGrpSpPr/>
          <p:nvPr/>
        </p:nvGrpSpPr>
        <p:grpSpPr>
          <a:xfrm>
            <a:off x="8060464" y="2385547"/>
            <a:ext cx="362139" cy="362139"/>
            <a:chOff x="5838221" y="939362"/>
            <a:chExt cx="512400" cy="512400"/>
          </a:xfrm>
        </p:grpSpPr>
        <p:sp>
          <p:nvSpPr>
            <p:cNvPr id="537" name="Google Shape;1790;g904a349daf_0_9054">
              <a:extLst>
                <a:ext uri="{FF2B5EF4-FFF2-40B4-BE49-F238E27FC236}">
                  <a16:creationId xmlns:a16="http://schemas.microsoft.com/office/drawing/2014/main" id="{84D41034-9162-FE4E-AC99-B25D76B58A00}"/>
                </a:ext>
              </a:extLst>
            </p:cNvPr>
            <p:cNvSpPr/>
            <p:nvPr/>
          </p:nvSpPr>
          <p:spPr>
            <a:xfrm>
              <a:off x="5838221" y="939362"/>
              <a:ext cx="512400" cy="512400"/>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274012" tIns="0" rIns="0" bIns="0" anchor="ctr" anchorCtr="0">
              <a:noAutofit/>
            </a:bodyPr>
            <a:lstStyle/>
            <a:p>
              <a:pPr>
                <a:buClr>
                  <a:prstClr val="white"/>
                </a:buClr>
                <a:buSzPts val="2100"/>
              </a:pPr>
              <a:endParaRPr sz="2099" b="1">
                <a:solidFill>
                  <a:srgbClr val="FFFFFF"/>
                </a:solidFill>
              </a:endParaRPr>
            </a:p>
          </p:txBody>
        </p:sp>
        <p:sp>
          <p:nvSpPr>
            <p:cNvPr id="538" name="Google Shape;1791;g904a349daf_0_9054">
              <a:extLst>
                <a:ext uri="{FF2B5EF4-FFF2-40B4-BE49-F238E27FC236}">
                  <a16:creationId xmlns:a16="http://schemas.microsoft.com/office/drawing/2014/main" id="{20DA953F-9DB6-8748-B339-F0B35E505ED7}"/>
                </a:ext>
              </a:extLst>
            </p:cNvPr>
            <p:cNvSpPr/>
            <p:nvPr/>
          </p:nvSpPr>
          <p:spPr>
            <a:xfrm rot="2700000">
              <a:off x="5958185" y="1105749"/>
              <a:ext cx="176516" cy="178456"/>
            </a:xfrm>
            <a:custGeom>
              <a:avLst/>
              <a:gdLst/>
              <a:ahLst/>
              <a:cxnLst/>
              <a:rect l="l" t="t" r="r" b="b"/>
              <a:pathLst>
                <a:path w="693420" h="701040" extrusionOk="0">
                  <a:moveTo>
                    <a:pt x="0" y="0"/>
                  </a:moveTo>
                  <a:lnTo>
                    <a:pt x="693420" y="0"/>
                  </a:lnTo>
                  <a:lnTo>
                    <a:pt x="693420" y="701040"/>
                  </a:lnTo>
                </a:path>
              </a:pathLst>
            </a:custGeom>
            <a:noFill/>
            <a:ln w="19050" cap="flat" cmpd="sng">
              <a:solidFill>
                <a:schemeClr val="lt1"/>
              </a:solidFill>
              <a:prstDash val="solid"/>
              <a:miter lim="800000"/>
              <a:headEnd type="none" w="med" len="med"/>
              <a:tailEnd type="none" w="med" len="med"/>
            </a:ln>
          </p:spPr>
          <p:txBody>
            <a:bodyPr spcFirstLastPara="1" wrap="square" lIns="91328" tIns="45664" rIns="91328" bIns="45664" anchor="t" anchorCtr="0">
              <a:noAutofit/>
            </a:bodyPr>
            <a:lstStyle/>
            <a:p>
              <a:pPr>
                <a:buClr>
                  <a:srgbClr val="717074"/>
                </a:buClr>
                <a:buSzPts val="2699"/>
              </a:pPr>
              <a:endParaRPr sz="2699">
                <a:solidFill>
                  <a:srgbClr val="717074"/>
                </a:solidFill>
              </a:endParaRPr>
            </a:p>
          </p:txBody>
        </p:sp>
      </p:grpSp>
      <p:grpSp>
        <p:nvGrpSpPr>
          <p:cNvPr id="539" name="Google Shape;1799;g904a349daf_0_9054">
            <a:extLst>
              <a:ext uri="{FF2B5EF4-FFF2-40B4-BE49-F238E27FC236}">
                <a16:creationId xmlns:a16="http://schemas.microsoft.com/office/drawing/2014/main" id="{43FDB42E-58F2-B748-A159-940BD6C5DCFE}"/>
              </a:ext>
            </a:extLst>
          </p:cNvPr>
          <p:cNvGrpSpPr/>
          <p:nvPr/>
        </p:nvGrpSpPr>
        <p:grpSpPr>
          <a:xfrm>
            <a:off x="10279908" y="1498064"/>
            <a:ext cx="272834" cy="2443373"/>
            <a:chOff x="10203596" y="2224202"/>
            <a:chExt cx="335700" cy="2445283"/>
          </a:xfrm>
        </p:grpSpPr>
        <p:cxnSp>
          <p:nvCxnSpPr>
            <p:cNvPr id="540" name="Google Shape;1800;g904a349daf_0_9054">
              <a:extLst>
                <a:ext uri="{FF2B5EF4-FFF2-40B4-BE49-F238E27FC236}">
                  <a16:creationId xmlns:a16="http://schemas.microsoft.com/office/drawing/2014/main" id="{1C335A63-1262-E443-ABF7-6A1C6792FFFB}"/>
                </a:ext>
              </a:extLst>
            </p:cNvPr>
            <p:cNvCxnSpPr>
              <a:cxnSpLocks/>
            </p:cNvCxnSpPr>
            <p:nvPr/>
          </p:nvCxnSpPr>
          <p:spPr>
            <a:xfrm>
              <a:off x="10213899" y="2918250"/>
              <a:ext cx="321323" cy="0"/>
            </a:xfrm>
            <a:prstGeom prst="straightConnector1">
              <a:avLst/>
            </a:prstGeom>
            <a:noFill/>
            <a:ln w="19050" cap="flat" cmpd="sng">
              <a:solidFill>
                <a:schemeClr val="accent1"/>
              </a:solidFill>
              <a:prstDash val="solid"/>
              <a:miter lim="800000"/>
              <a:headEnd type="none" w="sm" len="sm"/>
              <a:tailEnd type="none" w="sm" len="sm"/>
            </a:ln>
          </p:spPr>
        </p:cxnSp>
        <p:cxnSp>
          <p:nvCxnSpPr>
            <p:cNvPr id="541" name="Google Shape;1801;g904a349daf_0_9054">
              <a:extLst>
                <a:ext uri="{FF2B5EF4-FFF2-40B4-BE49-F238E27FC236}">
                  <a16:creationId xmlns:a16="http://schemas.microsoft.com/office/drawing/2014/main" id="{AB34F506-3399-304C-8394-7FB9AA3BED12}"/>
                </a:ext>
              </a:extLst>
            </p:cNvPr>
            <p:cNvCxnSpPr/>
            <p:nvPr/>
          </p:nvCxnSpPr>
          <p:spPr>
            <a:xfrm rot="10800000">
              <a:off x="10203596" y="2224202"/>
              <a:ext cx="335700" cy="0"/>
            </a:xfrm>
            <a:prstGeom prst="straightConnector1">
              <a:avLst/>
            </a:prstGeom>
            <a:noFill/>
            <a:ln w="19050" cap="flat" cmpd="sng">
              <a:solidFill>
                <a:schemeClr val="accent1"/>
              </a:solidFill>
              <a:prstDash val="solid"/>
              <a:miter lim="800000"/>
              <a:headEnd type="none" w="sm" len="sm"/>
              <a:tailEnd type="none" w="sm" len="sm"/>
            </a:ln>
          </p:spPr>
        </p:cxnSp>
        <p:cxnSp>
          <p:nvCxnSpPr>
            <p:cNvPr id="542" name="Google Shape;1802;g904a349daf_0_9054">
              <a:extLst>
                <a:ext uri="{FF2B5EF4-FFF2-40B4-BE49-F238E27FC236}">
                  <a16:creationId xmlns:a16="http://schemas.microsoft.com/office/drawing/2014/main" id="{26484EAB-3DA9-9B4C-BD80-5FB061554C1F}"/>
                </a:ext>
              </a:extLst>
            </p:cNvPr>
            <p:cNvCxnSpPr/>
            <p:nvPr/>
          </p:nvCxnSpPr>
          <p:spPr>
            <a:xfrm rot="10800000">
              <a:off x="10203596" y="4660837"/>
              <a:ext cx="335700" cy="0"/>
            </a:xfrm>
            <a:prstGeom prst="straightConnector1">
              <a:avLst/>
            </a:prstGeom>
            <a:noFill/>
            <a:ln w="19050" cap="flat" cmpd="sng">
              <a:solidFill>
                <a:schemeClr val="accent1"/>
              </a:solidFill>
              <a:prstDash val="solid"/>
              <a:miter lim="800000"/>
              <a:headEnd type="none" w="sm" len="sm"/>
              <a:tailEnd type="none" w="sm" len="sm"/>
            </a:ln>
          </p:spPr>
        </p:cxnSp>
        <p:cxnSp>
          <p:nvCxnSpPr>
            <p:cNvPr id="543" name="Google Shape;1803;g904a349daf_0_9054">
              <a:extLst>
                <a:ext uri="{FF2B5EF4-FFF2-40B4-BE49-F238E27FC236}">
                  <a16:creationId xmlns:a16="http://schemas.microsoft.com/office/drawing/2014/main" id="{CEB1798C-5BFB-7049-B04B-A3A920C00B91}"/>
                </a:ext>
              </a:extLst>
            </p:cNvPr>
            <p:cNvCxnSpPr>
              <a:cxnSpLocks/>
            </p:cNvCxnSpPr>
            <p:nvPr/>
          </p:nvCxnSpPr>
          <p:spPr>
            <a:xfrm>
              <a:off x="10203648" y="2224202"/>
              <a:ext cx="0" cy="2445283"/>
            </a:xfrm>
            <a:prstGeom prst="straightConnector1">
              <a:avLst/>
            </a:prstGeom>
            <a:noFill/>
            <a:ln w="19050" cap="flat" cmpd="sng">
              <a:solidFill>
                <a:schemeClr val="accent1"/>
              </a:solidFill>
              <a:prstDash val="solid"/>
              <a:miter lim="800000"/>
              <a:headEnd type="none" w="sm" len="sm"/>
              <a:tailEnd type="none" w="sm" len="sm"/>
            </a:ln>
          </p:spPr>
        </p:cxnSp>
      </p:grpSp>
      <p:grpSp>
        <p:nvGrpSpPr>
          <p:cNvPr id="544" name="Google Shape;1819;g904a349daf_0_9054">
            <a:extLst>
              <a:ext uri="{FF2B5EF4-FFF2-40B4-BE49-F238E27FC236}">
                <a16:creationId xmlns:a16="http://schemas.microsoft.com/office/drawing/2014/main" id="{DB038B4C-CC62-6247-8E3C-79120707DBC8}"/>
              </a:ext>
            </a:extLst>
          </p:cNvPr>
          <p:cNvGrpSpPr/>
          <p:nvPr/>
        </p:nvGrpSpPr>
        <p:grpSpPr>
          <a:xfrm>
            <a:off x="3598540" y="1388279"/>
            <a:ext cx="4424893" cy="2404136"/>
            <a:chOff x="3579651" y="2305403"/>
            <a:chExt cx="4428352" cy="2406015"/>
          </a:xfrm>
        </p:grpSpPr>
        <p:sp>
          <p:nvSpPr>
            <p:cNvPr id="545" name="Google Shape;1820;g904a349daf_0_9054">
              <a:extLst>
                <a:ext uri="{FF2B5EF4-FFF2-40B4-BE49-F238E27FC236}">
                  <a16:creationId xmlns:a16="http://schemas.microsoft.com/office/drawing/2014/main" id="{782FFF85-BE39-FC42-B118-ED558F692A45}"/>
                </a:ext>
              </a:extLst>
            </p:cNvPr>
            <p:cNvSpPr/>
            <p:nvPr/>
          </p:nvSpPr>
          <p:spPr>
            <a:xfrm>
              <a:off x="3579651" y="2305403"/>
              <a:ext cx="4301100" cy="2261263"/>
            </a:xfrm>
            <a:prstGeom prst="rect">
              <a:avLst/>
            </a:prstGeom>
            <a:solidFill>
              <a:schemeClr val="accent2"/>
            </a:solidFill>
            <a:ln>
              <a:noFill/>
            </a:ln>
            <a:effectLst/>
          </p:spPr>
          <p:txBody>
            <a:bodyPr spcFirstLastPara="1" wrap="square" lIns="60852" tIns="30426" rIns="60852" bIns="30426" anchor="ctr" anchorCtr="0">
              <a:noAutofit/>
            </a:bodyPr>
            <a:lstStyle/>
            <a:p>
              <a:pPr algn="ctr"/>
              <a:endParaRPr sz="900">
                <a:solidFill>
                  <a:srgbClr val="FFFFFF"/>
                </a:solidFill>
              </a:endParaRPr>
            </a:p>
          </p:txBody>
        </p:sp>
        <p:sp>
          <p:nvSpPr>
            <p:cNvPr id="546" name="Google Shape;1821;g904a349daf_0_9054">
              <a:extLst>
                <a:ext uri="{FF2B5EF4-FFF2-40B4-BE49-F238E27FC236}">
                  <a16:creationId xmlns:a16="http://schemas.microsoft.com/office/drawing/2014/main" id="{2A5E0BDE-024A-C948-B950-5A30F091E236}"/>
                </a:ext>
              </a:extLst>
            </p:cNvPr>
            <p:cNvSpPr/>
            <p:nvPr/>
          </p:nvSpPr>
          <p:spPr>
            <a:xfrm>
              <a:off x="3715003" y="2469222"/>
              <a:ext cx="4293000" cy="2242196"/>
            </a:xfrm>
            <a:prstGeom prst="rect">
              <a:avLst/>
            </a:prstGeom>
            <a:solidFill>
              <a:schemeClr val="accent1"/>
            </a:solidFill>
            <a:ln>
              <a:noFill/>
            </a:ln>
            <a:effectLst/>
          </p:spPr>
          <p:txBody>
            <a:bodyPr spcFirstLastPara="1" wrap="square" lIns="60877" tIns="30426" rIns="60877" bIns="30426" anchor="ctr" anchorCtr="0">
              <a:noAutofit/>
            </a:bodyPr>
            <a:lstStyle/>
            <a:p>
              <a:pPr algn="ctr"/>
              <a:endParaRPr sz="1000">
                <a:solidFill>
                  <a:srgbClr val="282828"/>
                </a:solidFill>
              </a:endParaRPr>
            </a:p>
          </p:txBody>
        </p:sp>
      </p:grpSp>
      <p:sp>
        <p:nvSpPr>
          <p:cNvPr id="558" name="Google Shape;1839;g904a349daf_0_9054">
            <a:extLst>
              <a:ext uri="{FF2B5EF4-FFF2-40B4-BE49-F238E27FC236}">
                <a16:creationId xmlns:a16="http://schemas.microsoft.com/office/drawing/2014/main" id="{3B4DD8AB-AB93-C34A-BB8E-E46C2CCC2D35}"/>
              </a:ext>
            </a:extLst>
          </p:cNvPr>
          <p:cNvSpPr txBox="1"/>
          <p:nvPr/>
        </p:nvSpPr>
        <p:spPr>
          <a:xfrm>
            <a:off x="1028842" y="1314774"/>
            <a:ext cx="921604" cy="243185"/>
          </a:xfrm>
          <a:prstGeom prst="rect">
            <a:avLst/>
          </a:prstGeom>
          <a:noFill/>
          <a:ln>
            <a:noFill/>
          </a:ln>
        </p:spPr>
        <p:txBody>
          <a:bodyPr spcFirstLastPara="1" wrap="square" lIns="0" tIns="0" rIns="0" bIns="0" anchor="t" anchorCtr="0">
            <a:noAutofit/>
          </a:bodyPr>
          <a:lstStyle/>
          <a:p>
            <a:pPr algn="ctr">
              <a:buClr>
                <a:srgbClr val="3F3F3F"/>
              </a:buClr>
              <a:buSzPts val="900"/>
            </a:pPr>
            <a:r>
              <a:rPr lang="en-US" sz="1100">
                <a:solidFill>
                  <a:srgbClr val="3F3F3F"/>
                </a:solidFill>
                <a:latin typeface="Metropolis" panose="00000500000000000000" pitchFamily="2" charset="0"/>
              </a:rPr>
              <a:t>Applications</a:t>
            </a:r>
            <a:endParaRPr sz="1100">
              <a:solidFill>
                <a:srgbClr val="717074"/>
              </a:solidFill>
              <a:latin typeface="Metropolis" panose="00000500000000000000" pitchFamily="2" charset="0"/>
            </a:endParaRPr>
          </a:p>
        </p:txBody>
      </p:sp>
      <p:sp>
        <p:nvSpPr>
          <p:cNvPr id="559" name="Google Shape;1844;g904a349daf_0_9054">
            <a:extLst>
              <a:ext uri="{FF2B5EF4-FFF2-40B4-BE49-F238E27FC236}">
                <a16:creationId xmlns:a16="http://schemas.microsoft.com/office/drawing/2014/main" id="{176B1E9B-F038-0047-96C8-B17A6F30192B}"/>
              </a:ext>
            </a:extLst>
          </p:cNvPr>
          <p:cNvSpPr txBox="1"/>
          <p:nvPr/>
        </p:nvSpPr>
        <p:spPr>
          <a:xfrm>
            <a:off x="867203" y="2425318"/>
            <a:ext cx="1231738" cy="243185"/>
          </a:xfrm>
          <a:prstGeom prst="rect">
            <a:avLst/>
          </a:prstGeom>
          <a:noFill/>
          <a:ln>
            <a:noFill/>
          </a:ln>
        </p:spPr>
        <p:txBody>
          <a:bodyPr spcFirstLastPara="1" wrap="square" lIns="0" tIns="0" rIns="0" bIns="0" anchor="t" anchorCtr="0">
            <a:noAutofit/>
          </a:bodyPr>
          <a:lstStyle/>
          <a:p>
            <a:pPr algn="ctr">
              <a:buClr>
                <a:srgbClr val="3F3F3F"/>
              </a:buClr>
              <a:buSzPts val="900"/>
            </a:pPr>
            <a:r>
              <a:rPr lang="en-US" sz="1100">
                <a:solidFill>
                  <a:srgbClr val="3F3F3F"/>
                </a:solidFill>
                <a:latin typeface="Metropolis" panose="00000500000000000000" pitchFamily="2" charset="0"/>
              </a:rPr>
              <a:t>VMware Cloud Foundation</a:t>
            </a:r>
            <a:endParaRPr sz="1100">
              <a:solidFill>
                <a:srgbClr val="717074"/>
              </a:solidFill>
              <a:latin typeface="Metropolis" panose="00000500000000000000" pitchFamily="2" charset="0"/>
            </a:endParaRPr>
          </a:p>
        </p:txBody>
      </p:sp>
      <p:sp>
        <p:nvSpPr>
          <p:cNvPr id="560" name="Google Shape;1849;g904a349daf_0_9054">
            <a:extLst>
              <a:ext uri="{FF2B5EF4-FFF2-40B4-BE49-F238E27FC236}">
                <a16:creationId xmlns:a16="http://schemas.microsoft.com/office/drawing/2014/main" id="{740DD6E3-DD59-E348-B83F-37BB532CD0CF}"/>
              </a:ext>
            </a:extLst>
          </p:cNvPr>
          <p:cNvSpPr txBox="1"/>
          <p:nvPr/>
        </p:nvSpPr>
        <p:spPr>
          <a:xfrm>
            <a:off x="984090" y="3165682"/>
            <a:ext cx="1011109" cy="160554"/>
          </a:xfrm>
          <a:prstGeom prst="rect">
            <a:avLst/>
          </a:prstGeom>
          <a:noFill/>
          <a:ln>
            <a:noFill/>
          </a:ln>
        </p:spPr>
        <p:txBody>
          <a:bodyPr spcFirstLastPara="1" wrap="square" lIns="0" tIns="0" rIns="0" bIns="0" anchor="t" anchorCtr="0">
            <a:noAutofit/>
          </a:bodyPr>
          <a:lstStyle/>
          <a:p>
            <a:pPr algn="ctr">
              <a:buClr>
                <a:srgbClr val="3F3F3F"/>
              </a:buClr>
              <a:buSzPts val="900"/>
            </a:pPr>
            <a:r>
              <a:rPr lang="en-US" sz="1100">
                <a:solidFill>
                  <a:srgbClr val="3F3F3F"/>
                </a:solidFill>
                <a:latin typeface="Metropolis" panose="00000500000000000000" pitchFamily="2" charset="0"/>
              </a:rPr>
              <a:t>Public Cloud</a:t>
            </a:r>
            <a:endParaRPr sz="1100">
              <a:solidFill>
                <a:srgbClr val="717074"/>
              </a:solidFill>
              <a:latin typeface="Metropolis" panose="00000500000000000000" pitchFamily="2" charset="0"/>
            </a:endParaRPr>
          </a:p>
        </p:txBody>
      </p:sp>
      <p:sp>
        <p:nvSpPr>
          <p:cNvPr id="561" name="Google Shape;1854;g904a349daf_0_9054">
            <a:extLst>
              <a:ext uri="{FF2B5EF4-FFF2-40B4-BE49-F238E27FC236}">
                <a16:creationId xmlns:a16="http://schemas.microsoft.com/office/drawing/2014/main" id="{F3B15167-E6E4-084E-9B6A-C47F3CB9AE15}"/>
              </a:ext>
            </a:extLst>
          </p:cNvPr>
          <p:cNvSpPr txBox="1"/>
          <p:nvPr/>
        </p:nvSpPr>
        <p:spPr>
          <a:xfrm>
            <a:off x="980821" y="1684955"/>
            <a:ext cx="1017647" cy="243185"/>
          </a:xfrm>
          <a:prstGeom prst="rect">
            <a:avLst/>
          </a:prstGeom>
          <a:noFill/>
          <a:ln>
            <a:noFill/>
          </a:ln>
        </p:spPr>
        <p:txBody>
          <a:bodyPr spcFirstLastPara="1" wrap="square" lIns="0" tIns="0" rIns="0" bIns="0" anchor="t" anchorCtr="0">
            <a:noAutofit/>
          </a:bodyPr>
          <a:lstStyle/>
          <a:p>
            <a:pPr algn="ctr">
              <a:buClr>
                <a:srgbClr val="3F3F3F"/>
              </a:buClr>
              <a:buSzPts val="900"/>
            </a:pPr>
            <a:r>
              <a:rPr lang="en-US" sz="1100">
                <a:solidFill>
                  <a:srgbClr val="3F3F3F"/>
                </a:solidFill>
                <a:latin typeface="Metropolis" panose="00000500000000000000" pitchFamily="2" charset="0"/>
              </a:rPr>
              <a:t>VMware Cloud</a:t>
            </a:r>
            <a:endParaRPr sz="1100">
              <a:solidFill>
                <a:srgbClr val="717074"/>
              </a:solidFill>
              <a:latin typeface="Metropolis" panose="00000500000000000000" pitchFamily="2" charset="0"/>
            </a:endParaRPr>
          </a:p>
        </p:txBody>
      </p:sp>
      <p:sp>
        <p:nvSpPr>
          <p:cNvPr id="562" name="Google Shape;1859;g904a349daf_0_9054">
            <a:extLst>
              <a:ext uri="{FF2B5EF4-FFF2-40B4-BE49-F238E27FC236}">
                <a16:creationId xmlns:a16="http://schemas.microsoft.com/office/drawing/2014/main" id="{2E270EA2-67EE-5C4F-BBB6-63CC9B4A0E12}"/>
              </a:ext>
            </a:extLst>
          </p:cNvPr>
          <p:cNvSpPr txBox="1"/>
          <p:nvPr/>
        </p:nvSpPr>
        <p:spPr>
          <a:xfrm>
            <a:off x="1069479" y="2885639"/>
            <a:ext cx="803492" cy="243185"/>
          </a:xfrm>
          <a:prstGeom prst="rect">
            <a:avLst/>
          </a:prstGeom>
          <a:noFill/>
          <a:ln>
            <a:noFill/>
          </a:ln>
        </p:spPr>
        <p:txBody>
          <a:bodyPr spcFirstLastPara="1" wrap="square" lIns="0" tIns="0" rIns="0" bIns="0" anchor="t" anchorCtr="0">
            <a:noAutofit/>
          </a:bodyPr>
          <a:lstStyle/>
          <a:p>
            <a:pPr algn="ctr">
              <a:buClr>
                <a:srgbClr val="3F3F3F"/>
              </a:buClr>
              <a:buSzPts val="900"/>
            </a:pPr>
            <a:r>
              <a:rPr lang="en-US" sz="1100">
                <a:solidFill>
                  <a:srgbClr val="3F3F3F"/>
                </a:solidFill>
                <a:latin typeface="Metropolis" panose="00000500000000000000" pitchFamily="2" charset="0"/>
              </a:rPr>
              <a:t>Edge</a:t>
            </a:r>
            <a:endParaRPr sz="1100">
              <a:solidFill>
                <a:srgbClr val="717074"/>
              </a:solidFill>
              <a:latin typeface="Metropolis" panose="00000500000000000000" pitchFamily="2" charset="0"/>
            </a:endParaRPr>
          </a:p>
        </p:txBody>
      </p:sp>
      <p:sp>
        <p:nvSpPr>
          <p:cNvPr id="563" name="Google Shape;1864;g904a349daf_0_9054">
            <a:extLst>
              <a:ext uri="{FF2B5EF4-FFF2-40B4-BE49-F238E27FC236}">
                <a16:creationId xmlns:a16="http://schemas.microsoft.com/office/drawing/2014/main" id="{655DF7CD-5CAE-7045-B2A6-DFB18F83D294}"/>
              </a:ext>
            </a:extLst>
          </p:cNvPr>
          <p:cNvSpPr txBox="1"/>
          <p:nvPr/>
        </p:nvSpPr>
        <p:spPr>
          <a:xfrm>
            <a:off x="1141072" y="3453235"/>
            <a:ext cx="645131" cy="243185"/>
          </a:xfrm>
          <a:prstGeom prst="rect">
            <a:avLst/>
          </a:prstGeom>
          <a:noFill/>
          <a:ln>
            <a:noFill/>
          </a:ln>
        </p:spPr>
        <p:txBody>
          <a:bodyPr spcFirstLastPara="1" wrap="square" lIns="0" tIns="0" rIns="0" bIns="0" anchor="t" anchorCtr="0">
            <a:noAutofit/>
          </a:bodyPr>
          <a:lstStyle/>
          <a:p>
            <a:pPr algn="ctr">
              <a:buClr>
                <a:srgbClr val="3F3F3F"/>
              </a:buClr>
              <a:buSzPts val="900"/>
            </a:pPr>
            <a:r>
              <a:rPr lang="en-US" sz="1100">
                <a:solidFill>
                  <a:srgbClr val="3F3F3F"/>
                </a:solidFill>
                <a:latin typeface="Metropolis" panose="00000500000000000000" pitchFamily="2" charset="0"/>
              </a:rPr>
              <a:t>Partners</a:t>
            </a:r>
            <a:endParaRPr sz="1100">
              <a:solidFill>
                <a:srgbClr val="3F3F3F"/>
              </a:solidFill>
              <a:latin typeface="Metropolis" panose="00000500000000000000" pitchFamily="2" charset="0"/>
            </a:endParaRPr>
          </a:p>
        </p:txBody>
      </p:sp>
      <p:sp>
        <p:nvSpPr>
          <p:cNvPr id="564" name="Google Shape;1869;g904a349daf_0_9054">
            <a:extLst>
              <a:ext uri="{FF2B5EF4-FFF2-40B4-BE49-F238E27FC236}">
                <a16:creationId xmlns:a16="http://schemas.microsoft.com/office/drawing/2014/main" id="{BAB56C28-4EE3-7E43-9FCD-056EB687E55F}"/>
              </a:ext>
            </a:extLst>
          </p:cNvPr>
          <p:cNvSpPr txBox="1"/>
          <p:nvPr/>
        </p:nvSpPr>
        <p:spPr>
          <a:xfrm>
            <a:off x="1105270" y="2055137"/>
            <a:ext cx="768753" cy="243185"/>
          </a:xfrm>
          <a:prstGeom prst="rect">
            <a:avLst/>
          </a:prstGeom>
          <a:noFill/>
          <a:ln>
            <a:noFill/>
          </a:ln>
        </p:spPr>
        <p:txBody>
          <a:bodyPr spcFirstLastPara="1" wrap="square" lIns="0" tIns="0" rIns="0" bIns="0" anchor="t" anchorCtr="0">
            <a:noAutofit/>
          </a:bodyPr>
          <a:lstStyle/>
          <a:p>
            <a:pPr algn="ctr">
              <a:buClr>
                <a:srgbClr val="3F3F3F"/>
              </a:buClr>
              <a:buSzPts val="900"/>
            </a:pPr>
            <a:r>
              <a:rPr lang="en-US" sz="1100">
                <a:solidFill>
                  <a:srgbClr val="3F3F3F"/>
                </a:solidFill>
                <a:latin typeface="Metropolis" panose="00000500000000000000" pitchFamily="2" charset="0"/>
              </a:rPr>
              <a:t>Containers</a:t>
            </a:r>
            <a:endParaRPr sz="1100">
              <a:solidFill>
                <a:srgbClr val="717074"/>
              </a:solidFill>
              <a:latin typeface="Metropolis" panose="00000500000000000000" pitchFamily="2" charset="0"/>
            </a:endParaRPr>
          </a:p>
        </p:txBody>
      </p:sp>
      <p:grpSp>
        <p:nvGrpSpPr>
          <p:cNvPr id="565" name="Google Shape;1873;g904a349daf_0_9054">
            <a:extLst>
              <a:ext uri="{FF2B5EF4-FFF2-40B4-BE49-F238E27FC236}">
                <a16:creationId xmlns:a16="http://schemas.microsoft.com/office/drawing/2014/main" id="{B35A5760-9DD6-134A-A700-A6B557FEB89E}"/>
              </a:ext>
            </a:extLst>
          </p:cNvPr>
          <p:cNvGrpSpPr/>
          <p:nvPr/>
        </p:nvGrpSpPr>
        <p:grpSpPr>
          <a:xfrm>
            <a:off x="2962801" y="2027906"/>
            <a:ext cx="626023" cy="1107711"/>
            <a:chOff x="2943416" y="3165604"/>
            <a:chExt cx="626512" cy="1108578"/>
          </a:xfrm>
        </p:grpSpPr>
        <p:sp>
          <p:nvSpPr>
            <p:cNvPr id="566" name="Google Shape;1874;g904a349daf_0_9054">
              <a:extLst>
                <a:ext uri="{FF2B5EF4-FFF2-40B4-BE49-F238E27FC236}">
                  <a16:creationId xmlns:a16="http://schemas.microsoft.com/office/drawing/2014/main" id="{C86DD09D-9D83-B048-902E-B28F7A9D614A}"/>
                </a:ext>
              </a:extLst>
            </p:cNvPr>
            <p:cNvSpPr/>
            <p:nvPr/>
          </p:nvSpPr>
          <p:spPr>
            <a:xfrm>
              <a:off x="2943416" y="3165604"/>
              <a:ext cx="626512" cy="348062"/>
            </a:xfrm>
            <a:custGeom>
              <a:avLst/>
              <a:gdLst/>
              <a:ahLst/>
              <a:cxnLst/>
              <a:rect l="l" t="t" r="r" b="b"/>
              <a:pathLst>
                <a:path w="707923" h="348062" extrusionOk="0">
                  <a:moveTo>
                    <a:pt x="0" y="348062"/>
                  </a:moveTo>
                  <a:lnTo>
                    <a:pt x="348062" y="0"/>
                  </a:lnTo>
                  <a:lnTo>
                    <a:pt x="707923" y="0"/>
                  </a:lnTo>
                </a:path>
              </a:pathLst>
            </a:custGeom>
            <a:noFill/>
            <a:ln w="19050" cap="flat" cmpd="sng">
              <a:solidFill>
                <a:schemeClr val="accent2"/>
              </a:solidFill>
              <a:prstDash val="solid"/>
              <a:miter lim="800000"/>
              <a:headEnd type="none" w="sm" len="sm"/>
              <a:tailEnd type="none" w="sm" len="sm"/>
            </a:ln>
          </p:spPr>
          <p:txBody>
            <a:bodyPr spcFirstLastPara="1" wrap="square" lIns="91353" tIns="45664" rIns="91353" bIns="45664" anchor="ctr" anchorCtr="0">
              <a:noAutofit/>
            </a:bodyPr>
            <a:lstStyle/>
            <a:p>
              <a:pPr algn="ctr"/>
              <a:endParaRPr sz="1799">
                <a:solidFill>
                  <a:prstClr val="white"/>
                </a:solidFill>
              </a:endParaRPr>
            </a:p>
          </p:txBody>
        </p:sp>
        <p:sp>
          <p:nvSpPr>
            <p:cNvPr id="567" name="Google Shape;1875;g904a349daf_0_9054">
              <a:extLst>
                <a:ext uri="{FF2B5EF4-FFF2-40B4-BE49-F238E27FC236}">
                  <a16:creationId xmlns:a16="http://schemas.microsoft.com/office/drawing/2014/main" id="{0B707C1F-EFE1-AA4D-BA10-CAFFCDBF642A}"/>
                </a:ext>
              </a:extLst>
            </p:cNvPr>
            <p:cNvSpPr/>
            <p:nvPr/>
          </p:nvSpPr>
          <p:spPr>
            <a:xfrm rot="10800000" flipH="1">
              <a:off x="2943416" y="3926120"/>
              <a:ext cx="626512" cy="348062"/>
            </a:xfrm>
            <a:custGeom>
              <a:avLst/>
              <a:gdLst/>
              <a:ahLst/>
              <a:cxnLst/>
              <a:rect l="l" t="t" r="r" b="b"/>
              <a:pathLst>
                <a:path w="707923" h="348062" extrusionOk="0">
                  <a:moveTo>
                    <a:pt x="0" y="348062"/>
                  </a:moveTo>
                  <a:lnTo>
                    <a:pt x="348062" y="0"/>
                  </a:lnTo>
                  <a:lnTo>
                    <a:pt x="707923" y="0"/>
                  </a:lnTo>
                </a:path>
              </a:pathLst>
            </a:custGeom>
            <a:noFill/>
            <a:ln w="19050" cap="flat" cmpd="sng">
              <a:solidFill>
                <a:schemeClr val="accent1"/>
              </a:solidFill>
              <a:prstDash val="solid"/>
              <a:miter lim="800000"/>
              <a:headEnd type="none" w="sm" len="sm"/>
              <a:tailEnd type="none" w="sm" len="sm"/>
            </a:ln>
          </p:spPr>
          <p:txBody>
            <a:bodyPr spcFirstLastPara="1" wrap="square" lIns="91353" tIns="45664" rIns="91353" bIns="45664" anchor="ctr" anchorCtr="0">
              <a:noAutofit/>
            </a:bodyPr>
            <a:lstStyle/>
            <a:p>
              <a:pPr algn="ctr"/>
              <a:endParaRPr sz="1799">
                <a:solidFill>
                  <a:prstClr val="white"/>
                </a:solidFill>
              </a:endParaRPr>
            </a:p>
          </p:txBody>
        </p:sp>
      </p:grpSp>
      <p:sp>
        <p:nvSpPr>
          <p:cNvPr id="569" name="Google Shape;1877;g904a349daf_0_9054">
            <a:extLst>
              <a:ext uri="{FF2B5EF4-FFF2-40B4-BE49-F238E27FC236}">
                <a16:creationId xmlns:a16="http://schemas.microsoft.com/office/drawing/2014/main" id="{3532F606-AD64-FE4D-B2D8-8CF6C14A7552}"/>
              </a:ext>
            </a:extLst>
          </p:cNvPr>
          <p:cNvSpPr/>
          <p:nvPr/>
        </p:nvSpPr>
        <p:spPr>
          <a:xfrm>
            <a:off x="2620314" y="2343779"/>
            <a:ext cx="473930" cy="473930"/>
          </a:xfrm>
          <a:prstGeom prst="ellipse">
            <a:avLst/>
          </a:prstGeom>
          <a:solidFill>
            <a:schemeClr val="accent2"/>
          </a:solidFill>
          <a:ln>
            <a:noFill/>
          </a:ln>
          <a:effectLst/>
        </p:spPr>
        <p:txBody>
          <a:bodyPr spcFirstLastPara="1" wrap="square" lIns="60852" tIns="30426" rIns="60852" bIns="30426" anchor="ctr" anchorCtr="0">
            <a:noAutofit/>
          </a:bodyPr>
          <a:lstStyle/>
          <a:p>
            <a:pPr algn="ctr"/>
            <a:endParaRPr sz="900">
              <a:solidFill>
                <a:srgbClr val="FFFFFF"/>
              </a:solidFill>
            </a:endParaRPr>
          </a:p>
        </p:txBody>
      </p:sp>
      <p:sp>
        <p:nvSpPr>
          <p:cNvPr id="7" name="Title 6">
            <a:extLst>
              <a:ext uri="{FF2B5EF4-FFF2-40B4-BE49-F238E27FC236}">
                <a16:creationId xmlns:a16="http://schemas.microsoft.com/office/drawing/2014/main" id="{F5FAFC0F-901B-4555-AD61-F5A727E6B5A2}"/>
              </a:ext>
            </a:extLst>
          </p:cNvPr>
          <p:cNvSpPr>
            <a:spLocks noGrp="1"/>
          </p:cNvSpPr>
          <p:nvPr>
            <p:ph type="title"/>
          </p:nvPr>
        </p:nvSpPr>
        <p:spPr/>
        <p:txBody>
          <a:bodyPr/>
          <a:lstStyle/>
          <a:p>
            <a:r>
              <a:rPr lang="en-US" dirty="0"/>
              <a:t>Operations</a:t>
            </a:r>
          </a:p>
        </p:txBody>
      </p:sp>
      <p:sp>
        <p:nvSpPr>
          <p:cNvPr id="317" name="Google Shape;164;p16">
            <a:extLst>
              <a:ext uri="{FF2B5EF4-FFF2-40B4-BE49-F238E27FC236}">
                <a16:creationId xmlns:a16="http://schemas.microsoft.com/office/drawing/2014/main" id="{E537839A-1366-9E42-9740-DAF29045A689}"/>
              </a:ext>
            </a:extLst>
          </p:cNvPr>
          <p:cNvSpPr/>
          <p:nvPr/>
        </p:nvSpPr>
        <p:spPr>
          <a:xfrm>
            <a:off x="506999" y="4569039"/>
            <a:ext cx="10265191" cy="193639"/>
          </a:xfrm>
          <a:prstGeom prst="rect">
            <a:avLst/>
          </a:prstGeom>
          <a:solidFill>
            <a:schemeClr val="accent6"/>
          </a:solidFill>
          <a:ln w="19050" cap="flat" cmpd="sng">
            <a:noFill/>
            <a:prstDash val="solid"/>
            <a:miter lim="800000"/>
            <a:headEnd type="none" w="sm" len="sm"/>
            <a:tailEnd type="none" w="sm" len="sm"/>
          </a:ln>
          <a:effectLst>
            <a:softEdge rad="0"/>
          </a:effectLst>
        </p:spPr>
        <p:txBody>
          <a:bodyPr spcFirstLastPara="1" wrap="square" lIns="91304" tIns="45619" rIns="91304" bIns="45619" anchor="ctr" anchorCtr="0">
            <a:noAutofit/>
          </a:bodyPr>
          <a:lstStyle/>
          <a:p>
            <a:pPr algn="ctr" defTabSz="913304">
              <a:defRPr/>
            </a:pPr>
            <a:r>
              <a:rPr lang="en-US" sz="1000" b="1">
                <a:solidFill>
                  <a:schemeClr val="bg1"/>
                </a:solidFill>
                <a:cs typeface="Arial"/>
              </a:rPr>
              <a:t>Cloud Resources</a:t>
            </a:r>
            <a:r>
              <a:rPr lang="en-US" sz="1000">
                <a:solidFill>
                  <a:schemeClr val="bg1"/>
                </a:solidFill>
                <a:cs typeface="Arial"/>
              </a:rPr>
              <a:t>	Accounts    |    Users    |    Assets    |    Config    |    Apps    |   …</a:t>
            </a:r>
            <a:endParaRPr lang="en-US" sz="1000">
              <a:solidFill>
                <a:schemeClr val="bg1"/>
              </a:solidFill>
            </a:endParaRPr>
          </a:p>
        </p:txBody>
      </p:sp>
      <p:grpSp>
        <p:nvGrpSpPr>
          <p:cNvPr id="318" name="Group 317">
            <a:extLst>
              <a:ext uri="{FF2B5EF4-FFF2-40B4-BE49-F238E27FC236}">
                <a16:creationId xmlns:a16="http://schemas.microsoft.com/office/drawing/2014/main" id="{6BEAAD00-E622-C24C-B155-763A5309812F}"/>
              </a:ext>
            </a:extLst>
          </p:cNvPr>
          <p:cNvGrpSpPr/>
          <p:nvPr/>
        </p:nvGrpSpPr>
        <p:grpSpPr>
          <a:xfrm>
            <a:off x="5940690" y="4797884"/>
            <a:ext cx="4540021" cy="404617"/>
            <a:chOff x="6229418" y="4861491"/>
            <a:chExt cx="4541204" cy="511007"/>
          </a:xfrm>
        </p:grpSpPr>
        <p:sp>
          <p:nvSpPr>
            <p:cNvPr id="319" name="Rectangle 318">
              <a:extLst>
                <a:ext uri="{FF2B5EF4-FFF2-40B4-BE49-F238E27FC236}">
                  <a16:creationId xmlns:a16="http://schemas.microsoft.com/office/drawing/2014/main" id="{D8A7D8DC-26DC-C14F-9EF9-D0750CFE35E1}"/>
                </a:ext>
              </a:extLst>
            </p:cNvPr>
            <p:cNvSpPr/>
            <p:nvPr/>
          </p:nvSpPr>
          <p:spPr>
            <a:xfrm>
              <a:off x="8505344" y="4982962"/>
              <a:ext cx="90104" cy="90105"/>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0" name="Rectangle 319">
              <a:extLst>
                <a:ext uri="{FF2B5EF4-FFF2-40B4-BE49-F238E27FC236}">
                  <a16:creationId xmlns:a16="http://schemas.microsoft.com/office/drawing/2014/main" id="{0F36E618-5EAB-AE4A-ADB0-869FAB62D277}"/>
                </a:ext>
              </a:extLst>
            </p:cNvPr>
            <p:cNvSpPr/>
            <p:nvPr/>
          </p:nvSpPr>
          <p:spPr>
            <a:xfrm>
              <a:off x="8444822" y="5055353"/>
              <a:ext cx="38113" cy="3811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1" name="Rectangle 320">
              <a:extLst>
                <a:ext uri="{FF2B5EF4-FFF2-40B4-BE49-F238E27FC236}">
                  <a16:creationId xmlns:a16="http://schemas.microsoft.com/office/drawing/2014/main" id="{8E5EB39C-0170-7846-9138-8DE07221298B}"/>
                </a:ext>
              </a:extLst>
            </p:cNvPr>
            <p:cNvSpPr/>
            <p:nvPr/>
          </p:nvSpPr>
          <p:spPr>
            <a:xfrm>
              <a:off x="7387794" y="5199403"/>
              <a:ext cx="38113" cy="3811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2" name="Rectangle 321">
              <a:extLst>
                <a:ext uri="{FF2B5EF4-FFF2-40B4-BE49-F238E27FC236}">
                  <a16:creationId xmlns:a16="http://schemas.microsoft.com/office/drawing/2014/main" id="{596C9866-8BCB-A743-9E9B-96D00548135C}"/>
                </a:ext>
              </a:extLst>
            </p:cNvPr>
            <p:cNvSpPr/>
            <p:nvPr/>
          </p:nvSpPr>
          <p:spPr>
            <a:xfrm>
              <a:off x="7098954" y="5034518"/>
              <a:ext cx="122305" cy="12230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3" name="Rectangle 322">
              <a:extLst>
                <a:ext uri="{FF2B5EF4-FFF2-40B4-BE49-F238E27FC236}">
                  <a16:creationId xmlns:a16="http://schemas.microsoft.com/office/drawing/2014/main" id="{EF6640E6-EF95-8741-862D-1C29DEF48091}"/>
                </a:ext>
              </a:extLst>
            </p:cNvPr>
            <p:cNvSpPr/>
            <p:nvPr/>
          </p:nvSpPr>
          <p:spPr>
            <a:xfrm>
              <a:off x="7859381" y="5035727"/>
              <a:ext cx="65628" cy="65629"/>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4" name="Rectangle 323">
              <a:extLst>
                <a:ext uri="{FF2B5EF4-FFF2-40B4-BE49-F238E27FC236}">
                  <a16:creationId xmlns:a16="http://schemas.microsoft.com/office/drawing/2014/main" id="{555E6566-1515-6340-9E30-1BAB712572C5}"/>
                </a:ext>
              </a:extLst>
            </p:cNvPr>
            <p:cNvSpPr/>
            <p:nvPr/>
          </p:nvSpPr>
          <p:spPr>
            <a:xfrm>
              <a:off x="6865598" y="5131995"/>
              <a:ext cx="96631" cy="96632"/>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5" name="Rectangle 324">
              <a:extLst>
                <a:ext uri="{FF2B5EF4-FFF2-40B4-BE49-F238E27FC236}">
                  <a16:creationId xmlns:a16="http://schemas.microsoft.com/office/drawing/2014/main" id="{0F7C5AB3-9AAD-D844-82E0-67E93E4B167B}"/>
                </a:ext>
              </a:extLst>
            </p:cNvPr>
            <p:cNvSpPr/>
            <p:nvPr/>
          </p:nvSpPr>
          <p:spPr>
            <a:xfrm>
              <a:off x="6693589" y="5093418"/>
              <a:ext cx="65628" cy="65629"/>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6" name="Rectangle 325">
              <a:extLst>
                <a:ext uri="{FF2B5EF4-FFF2-40B4-BE49-F238E27FC236}">
                  <a16:creationId xmlns:a16="http://schemas.microsoft.com/office/drawing/2014/main" id="{5D39A78C-29D5-0748-9E9D-AD0F56A241F1}"/>
                </a:ext>
              </a:extLst>
            </p:cNvPr>
            <p:cNvSpPr/>
            <p:nvPr/>
          </p:nvSpPr>
          <p:spPr>
            <a:xfrm>
              <a:off x="8055941" y="5115164"/>
              <a:ext cx="33397" cy="33397"/>
            </a:xfrm>
            <a:prstGeom prst="rect">
              <a:avLst/>
            </a:prstGeom>
            <a:gradFill>
              <a:gsLst>
                <a:gs pos="0">
                  <a:srgbClr val="0066CA"/>
                </a:gs>
                <a:gs pos="100000">
                  <a:srgbClr val="008ED8"/>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7" name="Rectangle 326">
              <a:extLst>
                <a:ext uri="{FF2B5EF4-FFF2-40B4-BE49-F238E27FC236}">
                  <a16:creationId xmlns:a16="http://schemas.microsoft.com/office/drawing/2014/main" id="{50EDD020-12EF-4541-9C46-DFC25F82936E}"/>
                </a:ext>
              </a:extLst>
            </p:cNvPr>
            <p:cNvSpPr/>
            <p:nvPr/>
          </p:nvSpPr>
          <p:spPr>
            <a:xfrm>
              <a:off x="8244132" y="5120292"/>
              <a:ext cx="95936" cy="9593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8" name="Rectangle 327">
              <a:extLst>
                <a:ext uri="{FF2B5EF4-FFF2-40B4-BE49-F238E27FC236}">
                  <a16:creationId xmlns:a16="http://schemas.microsoft.com/office/drawing/2014/main" id="{3716A856-E300-7541-838F-9B23CBD2E96A}"/>
                </a:ext>
              </a:extLst>
            </p:cNvPr>
            <p:cNvSpPr/>
            <p:nvPr/>
          </p:nvSpPr>
          <p:spPr>
            <a:xfrm>
              <a:off x="7275120" y="5138896"/>
              <a:ext cx="57507" cy="5750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9" name="Rectangle 328">
              <a:extLst>
                <a:ext uri="{FF2B5EF4-FFF2-40B4-BE49-F238E27FC236}">
                  <a16:creationId xmlns:a16="http://schemas.microsoft.com/office/drawing/2014/main" id="{E92C6A31-0BF4-0441-AA98-8FD3C58C5785}"/>
                </a:ext>
              </a:extLst>
            </p:cNvPr>
            <p:cNvSpPr/>
            <p:nvPr/>
          </p:nvSpPr>
          <p:spPr>
            <a:xfrm>
              <a:off x="7713219" y="5127615"/>
              <a:ext cx="90497" cy="90497"/>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0" name="Rectangle 329">
              <a:extLst>
                <a:ext uri="{FF2B5EF4-FFF2-40B4-BE49-F238E27FC236}">
                  <a16:creationId xmlns:a16="http://schemas.microsoft.com/office/drawing/2014/main" id="{1DC5C37C-4AD9-BE49-B090-13232433AE61}"/>
                </a:ext>
              </a:extLst>
            </p:cNvPr>
            <p:cNvSpPr/>
            <p:nvPr/>
          </p:nvSpPr>
          <p:spPr>
            <a:xfrm>
              <a:off x="10033297" y="5128201"/>
              <a:ext cx="65741" cy="65741"/>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1" name="Rectangle 330">
              <a:extLst>
                <a:ext uri="{FF2B5EF4-FFF2-40B4-BE49-F238E27FC236}">
                  <a16:creationId xmlns:a16="http://schemas.microsoft.com/office/drawing/2014/main" id="{872EBBA6-3CEE-D941-8140-ECC8AB252233}"/>
                </a:ext>
              </a:extLst>
            </p:cNvPr>
            <p:cNvSpPr/>
            <p:nvPr/>
          </p:nvSpPr>
          <p:spPr>
            <a:xfrm>
              <a:off x="7172040" y="4998563"/>
              <a:ext cx="96797" cy="9679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2" name="Rectangle 331">
              <a:extLst>
                <a:ext uri="{FF2B5EF4-FFF2-40B4-BE49-F238E27FC236}">
                  <a16:creationId xmlns:a16="http://schemas.microsoft.com/office/drawing/2014/main" id="{B6FBE706-9B4E-F14C-9188-10E8A5CB3366}"/>
                </a:ext>
              </a:extLst>
            </p:cNvPr>
            <p:cNvSpPr/>
            <p:nvPr/>
          </p:nvSpPr>
          <p:spPr>
            <a:xfrm>
              <a:off x="7749205" y="5033058"/>
              <a:ext cx="27808" cy="27808"/>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3" name="Rectangle 332">
              <a:extLst>
                <a:ext uri="{FF2B5EF4-FFF2-40B4-BE49-F238E27FC236}">
                  <a16:creationId xmlns:a16="http://schemas.microsoft.com/office/drawing/2014/main" id="{326276FA-B75F-0140-80EB-70413E8F531C}"/>
                </a:ext>
              </a:extLst>
            </p:cNvPr>
            <p:cNvSpPr/>
            <p:nvPr/>
          </p:nvSpPr>
          <p:spPr>
            <a:xfrm>
              <a:off x="9264673" y="5184240"/>
              <a:ext cx="27808" cy="27808"/>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4" name="Rectangle 333">
              <a:extLst>
                <a:ext uri="{FF2B5EF4-FFF2-40B4-BE49-F238E27FC236}">
                  <a16:creationId xmlns:a16="http://schemas.microsoft.com/office/drawing/2014/main" id="{3B6826B1-E0DE-AD42-AD3D-F82AFD2B03C0}"/>
                </a:ext>
              </a:extLst>
            </p:cNvPr>
            <p:cNvSpPr/>
            <p:nvPr/>
          </p:nvSpPr>
          <p:spPr>
            <a:xfrm>
              <a:off x="8835668" y="4972856"/>
              <a:ext cx="89235" cy="8923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5" name="Rectangle 334">
              <a:extLst>
                <a:ext uri="{FF2B5EF4-FFF2-40B4-BE49-F238E27FC236}">
                  <a16:creationId xmlns:a16="http://schemas.microsoft.com/office/drawing/2014/main" id="{603DBB19-1384-9F43-AC4F-B221999F81CF}"/>
                </a:ext>
              </a:extLst>
            </p:cNvPr>
            <p:cNvSpPr/>
            <p:nvPr/>
          </p:nvSpPr>
          <p:spPr>
            <a:xfrm>
              <a:off x="9708107" y="4984813"/>
              <a:ext cx="47883" cy="47883"/>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6" name="Rectangle 335">
              <a:extLst>
                <a:ext uri="{FF2B5EF4-FFF2-40B4-BE49-F238E27FC236}">
                  <a16:creationId xmlns:a16="http://schemas.microsoft.com/office/drawing/2014/main" id="{9D4F3C1B-92FF-744B-B3E0-7C6F4F7156C4}"/>
                </a:ext>
              </a:extLst>
            </p:cNvPr>
            <p:cNvSpPr/>
            <p:nvPr/>
          </p:nvSpPr>
          <p:spPr>
            <a:xfrm>
              <a:off x="9930418" y="5083979"/>
              <a:ext cx="47883" cy="47883"/>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7" name="Rectangle 336">
              <a:extLst>
                <a:ext uri="{FF2B5EF4-FFF2-40B4-BE49-F238E27FC236}">
                  <a16:creationId xmlns:a16="http://schemas.microsoft.com/office/drawing/2014/main" id="{3A66C88B-A186-3943-9F0D-74BE914F8038}"/>
                </a:ext>
              </a:extLst>
            </p:cNvPr>
            <p:cNvSpPr/>
            <p:nvPr/>
          </p:nvSpPr>
          <p:spPr>
            <a:xfrm>
              <a:off x="8992185" y="5183780"/>
              <a:ext cx="47883" cy="4788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8" name="Rectangle 337">
              <a:extLst>
                <a:ext uri="{FF2B5EF4-FFF2-40B4-BE49-F238E27FC236}">
                  <a16:creationId xmlns:a16="http://schemas.microsoft.com/office/drawing/2014/main" id="{5A0F8FBB-ECB0-A340-8426-F49C1925D28A}"/>
                </a:ext>
              </a:extLst>
            </p:cNvPr>
            <p:cNvSpPr/>
            <p:nvPr/>
          </p:nvSpPr>
          <p:spPr>
            <a:xfrm>
              <a:off x="8710604" y="5036558"/>
              <a:ext cx="70503" cy="7050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9" name="Rectangle 338">
              <a:extLst>
                <a:ext uri="{FF2B5EF4-FFF2-40B4-BE49-F238E27FC236}">
                  <a16:creationId xmlns:a16="http://schemas.microsoft.com/office/drawing/2014/main" id="{9CE27375-9B4A-DB41-AE32-8F7900C46E20}"/>
                </a:ext>
              </a:extLst>
            </p:cNvPr>
            <p:cNvSpPr/>
            <p:nvPr/>
          </p:nvSpPr>
          <p:spPr>
            <a:xfrm>
              <a:off x="8624688" y="5007754"/>
              <a:ext cx="47883" cy="47883"/>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0" name="Rectangle 339">
              <a:extLst>
                <a:ext uri="{FF2B5EF4-FFF2-40B4-BE49-F238E27FC236}">
                  <a16:creationId xmlns:a16="http://schemas.microsoft.com/office/drawing/2014/main" id="{4A7D6767-129B-C041-A138-C69C6474EE22}"/>
                </a:ext>
              </a:extLst>
            </p:cNvPr>
            <p:cNvSpPr/>
            <p:nvPr/>
          </p:nvSpPr>
          <p:spPr>
            <a:xfrm>
              <a:off x="7273003" y="5010242"/>
              <a:ext cx="24367" cy="24367"/>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1" name="Rectangle 340">
              <a:extLst>
                <a:ext uri="{FF2B5EF4-FFF2-40B4-BE49-F238E27FC236}">
                  <a16:creationId xmlns:a16="http://schemas.microsoft.com/office/drawing/2014/main" id="{0F191E5A-BAB4-0846-A7DB-75D9DF9AE05F}"/>
                </a:ext>
              </a:extLst>
            </p:cNvPr>
            <p:cNvSpPr/>
            <p:nvPr/>
          </p:nvSpPr>
          <p:spPr>
            <a:xfrm>
              <a:off x="7593669" y="5013983"/>
              <a:ext cx="69996" cy="6999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2" name="Rectangle 341">
              <a:extLst>
                <a:ext uri="{FF2B5EF4-FFF2-40B4-BE49-F238E27FC236}">
                  <a16:creationId xmlns:a16="http://schemas.microsoft.com/office/drawing/2014/main" id="{F886697B-788D-254C-B069-5CDFDCDF993B}"/>
                </a:ext>
              </a:extLst>
            </p:cNvPr>
            <p:cNvSpPr/>
            <p:nvPr/>
          </p:nvSpPr>
          <p:spPr>
            <a:xfrm>
              <a:off x="9152868" y="5142110"/>
              <a:ext cx="41958" cy="4195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3" name="Rectangle 342">
              <a:extLst>
                <a:ext uri="{FF2B5EF4-FFF2-40B4-BE49-F238E27FC236}">
                  <a16:creationId xmlns:a16="http://schemas.microsoft.com/office/drawing/2014/main" id="{FD982F3F-4B80-C14F-9B32-63A835B787C4}"/>
                </a:ext>
              </a:extLst>
            </p:cNvPr>
            <p:cNvSpPr/>
            <p:nvPr/>
          </p:nvSpPr>
          <p:spPr>
            <a:xfrm>
              <a:off x="10350843" y="5034219"/>
              <a:ext cx="128898" cy="12889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4" name="Rectangle 343">
              <a:extLst>
                <a:ext uri="{FF2B5EF4-FFF2-40B4-BE49-F238E27FC236}">
                  <a16:creationId xmlns:a16="http://schemas.microsoft.com/office/drawing/2014/main" id="{09C5A5BB-9F7A-B042-891B-15399053B4C4}"/>
                </a:ext>
              </a:extLst>
            </p:cNvPr>
            <p:cNvSpPr/>
            <p:nvPr/>
          </p:nvSpPr>
          <p:spPr>
            <a:xfrm>
              <a:off x="10677413" y="5055353"/>
              <a:ext cx="93209" cy="93208"/>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5" name="Rectangle 344">
              <a:extLst>
                <a:ext uri="{FF2B5EF4-FFF2-40B4-BE49-F238E27FC236}">
                  <a16:creationId xmlns:a16="http://schemas.microsoft.com/office/drawing/2014/main" id="{F2EE430C-260A-4547-BA2D-BED7B199288A}"/>
                </a:ext>
              </a:extLst>
            </p:cNvPr>
            <p:cNvSpPr/>
            <p:nvPr/>
          </p:nvSpPr>
          <p:spPr>
            <a:xfrm>
              <a:off x="10134949" y="5008305"/>
              <a:ext cx="87925" cy="8792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346" name="Graphic 345">
              <a:extLst>
                <a:ext uri="{FF2B5EF4-FFF2-40B4-BE49-F238E27FC236}">
                  <a16:creationId xmlns:a16="http://schemas.microsoft.com/office/drawing/2014/main" id="{23F8E057-EC0C-2C43-8EEB-FB1E466C42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5493" y="5177659"/>
              <a:ext cx="194839" cy="194839"/>
            </a:xfrm>
            <a:prstGeom prst="rect">
              <a:avLst/>
            </a:prstGeom>
          </p:spPr>
        </p:pic>
        <p:pic>
          <p:nvPicPr>
            <p:cNvPr id="347" name="Graphic 346">
              <a:extLst>
                <a:ext uri="{FF2B5EF4-FFF2-40B4-BE49-F238E27FC236}">
                  <a16:creationId xmlns:a16="http://schemas.microsoft.com/office/drawing/2014/main" id="{64316385-A843-3548-A4D6-8146B10D05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5068" y="4861491"/>
              <a:ext cx="194839" cy="194839"/>
            </a:xfrm>
            <a:prstGeom prst="rect">
              <a:avLst/>
            </a:prstGeom>
          </p:spPr>
        </p:pic>
        <p:pic>
          <p:nvPicPr>
            <p:cNvPr id="348" name="Graphic 347">
              <a:extLst>
                <a:ext uri="{FF2B5EF4-FFF2-40B4-BE49-F238E27FC236}">
                  <a16:creationId xmlns:a16="http://schemas.microsoft.com/office/drawing/2014/main" id="{7B53D8C1-D844-CC42-B83F-FBD0ADF490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37075" y="5142110"/>
              <a:ext cx="194839" cy="194839"/>
            </a:xfrm>
            <a:prstGeom prst="rect">
              <a:avLst/>
            </a:prstGeom>
          </p:spPr>
        </p:pic>
        <p:pic>
          <p:nvPicPr>
            <p:cNvPr id="349" name="Graphic 348">
              <a:extLst>
                <a:ext uri="{FF2B5EF4-FFF2-40B4-BE49-F238E27FC236}">
                  <a16:creationId xmlns:a16="http://schemas.microsoft.com/office/drawing/2014/main" id="{5806D9B3-DD5C-A947-B7E9-9F7DCD44CB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69319" y="5142661"/>
              <a:ext cx="194839" cy="194839"/>
            </a:xfrm>
            <a:prstGeom prst="rect">
              <a:avLst/>
            </a:prstGeom>
          </p:spPr>
        </p:pic>
        <p:pic>
          <p:nvPicPr>
            <p:cNvPr id="350" name="Graphic 349">
              <a:extLst>
                <a:ext uri="{FF2B5EF4-FFF2-40B4-BE49-F238E27FC236}">
                  <a16:creationId xmlns:a16="http://schemas.microsoft.com/office/drawing/2014/main" id="{490AB833-BF02-AC4A-B1E5-E8137FC411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90830" y="4972856"/>
              <a:ext cx="362889" cy="265529"/>
            </a:xfrm>
            <a:prstGeom prst="rect">
              <a:avLst/>
            </a:prstGeom>
          </p:spPr>
        </p:pic>
        <p:pic>
          <p:nvPicPr>
            <p:cNvPr id="351" name="Graphic 350">
              <a:extLst>
                <a:ext uri="{FF2B5EF4-FFF2-40B4-BE49-F238E27FC236}">
                  <a16:creationId xmlns:a16="http://schemas.microsoft.com/office/drawing/2014/main" id="{C0ACE955-6F9F-D645-B4AD-09D91FECC0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29418" y="4928117"/>
              <a:ext cx="439097" cy="321290"/>
            </a:xfrm>
            <a:prstGeom prst="rect">
              <a:avLst/>
            </a:prstGeom>
          </p:spPr>
        </p:pic>
        <p:pic>
          <p:nvPicPr>
            <p:cNvPr id="352" name="Graphic 351">
              <a:extLst>
                <a:ext uri="{FF2B5EF4-FFF2-40B4-BE49-F238E27FC236}">
                  <a16:creationId xmlns:a16="http://schemas.microsoft.com/office/drawing/2014/main" id="{59D7E7C1-2A0C-324B-946D-E0D5CB2F75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27346" y="5121769"/>
              <a:ext cx="194839" cy="194839"/>
            </a:xfrm>
            <a:prstGeom prst="rect">
              <a:avLst/>
            </a:prstGeom>
          </p:spPr>
        </p:pic>
        <p:pic>
          <p:nvPicPr>
            <p:cNvPr id="353" name="Graphic 352">
              <a:extLst>
                <a:ext uri="{FF2B5EF4-FFF2-40B4-BE49-F238E27FC236}">
                  <a16:creationId xmlns:a16="http://schemas.microsoft.com/office/drawing/2014/main" id="{4F354EAD-B625-CC48-8365-994EE6D443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96969" y="5159978"/>
              <a:ext cx="194839" cy="194839"/>
            </a:xfrm>
            <a:prstGeom prst="rect">
              <a:avLst/>
            </a:prstGeom>
          </p:spPr>
        </p:pic>
      </p:grpSp>
      <p:grpSp>
        <p:nvGrpSpPr>
          <p:cNvPr id="354" name="Group 353">
            <a:extLst>
              <a:ext uri="{FF2B5EF4-FFF2-40B4-BE49-F238E27FC236}">
                <a16:creationId xmlns:a16="http://schemas.microsoft.com/office/drawing/2014/main" id="{966362D1-82D3-A14B-BA96-C638A1C73CEA}"/>
              </a:ext>
            </a:extLst>
          </p:cNvPr>
          <p:cNvGrpSpPr/>
          <p:nvPr/>
        </p:nvGrpSpPr>
        <p:grpSpPr>
          <a:xfrm>
            <a:off x="638659" y="4789280"/>
            <a:ext cx="5085208" cy="411430"/>
            <a:chOff x="6229418" y="4852886"/>
            <a:chExt cx="5086533" cy="519612"/>
          </a:xfrm>
        </p:grpSpPr>
        <p:sp>
          <p:nvSpPr>
            <p:cNvPr id="355" name="Rectangle 354">
              <a:extLst>
                <a:ext uri="{FF2B5EF4-FFF2-40B4-BE49-F238E27FC236}">
                  <a16:creationId xmlns:a16="http://schemas.microsoft.com/office/drawing/2014/main" id="{DBEF9BB4-33E4-2547-A7CB-6167895844A2}"/>
                </a:ext>
              </a:extLst>
            </p:cNvPr>
            <p:cNvSpPr/>
            <p:nvPr/>
          </p:nvSpPr>
          <p:spPr>
            <a:xfrm>
              <a:off x="8505344" y="4982962"/>
              <a:ext cx="90104" cy="90105"/>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56" name="Rectangle 355">
              <a:extLst>
                <a:ext uri="{FF2B5EF4-FFF2-40B4-BE49-F238E27FC236}">
                  <a16:creationId xmlns:a16="http://schemas.microsoft.com/office/drawing/2014/main" id="{538677B4-F3E9-2945-98E2-872C5CEC1AD4}"/>
                </a:ext>
              </a:extLst>
            </p:cNvPr>
            <p:cNvSpPr/>
            <p:nvPr/>
          </p:nvSpPr>
          <p:spPr>
            <a:xfrm>
              <a:off x="8444822" y="5055353"/>
              <a:ext cx="38113" cy="3811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57" name="Rectangle 356">
              <a:extLst>
                <a:ext uri="{FF2B5EF4-FFF2-40B4-BE49-F238E27FC236}">
                  <a16:creationId xmlns:a16="http://schemas.microsoft.com/office/drawing/2014/main" id="{61056218-2D81-EE48-95D3-87C469695B76}"/>
                </a:ext>
              </a:extLst>
            </p:cNvPr>
            <p:cNvSpPr/>
            <p:nvPr/>
          </p:nvSpPr>
          <p:spPr>
            <a:xfrm>
              <a:off x="7387794" y="5199403"/>
              <a:ext cx="38113" cy="3811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58" name="Rectangle 357">
              <a:extLst>
                <a:ext uri="{FF2B5EF4-FFF2-40B4-BE49-F238E27FC236}">
                  <a16:creationId xmlns:a16="http://schemas.microsoft.com/office/drawing/2014/main" id="{678EBF59-5AE2-9345-86E2-61C960F1DD73}"/>
                </a:ext>
              </a:extLst>
            </p:cNvPr>
            <p:cNvSpPr/>
            <p:nvPr/>
          </p:nvSpPr>
          <p:spPr>
            <a:xfrm>
              <a:off x="7098954" y="5034518"/>
              <a:ext cx="122305" cy="12230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59" name="Rectangle 358">
              <a:extLst>
                <a:ext uri="{FF2B5EF4-FFF2-40B4-BE49-F238E27FC236}">
                  <a16:creationId xmlns:a16="http://schemas.microsoft.com/office/drawing/2014/main" id="{C111DD30-4409-894A-BBFC-E107A2E98938}"/>
                </a:ext>
              </a:extLst>
            </p:cNvPr>
            <p:cNvSpPr/>
            <p:nvPr/>
          </p:nvSpPr>
          <p:spPr>
            <a:xfrm>
              <a:off x="7859381" y="5035727"/>
              <a:ext cx="65628" cy="65629"/>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0" name="Rectangle 359">
              <a:extLst>
                <a:ext uri="{FF2B5EF4-FFF2-40B4-BE49-F238E27FC236}">
                  <a16:creationId xmlns:a16="http://schemas.microsoft.com/office/drawing/2014/main" id="{4097E737-CD78-C94D-A0C9-A8931C5E657A}"/>
                </a:ext>
              </a:extLst>
            </p:cNvPr>
            <p:cNvSpPr/>
            <p:nvPr/>
          </p:nvSpPr>
          <p:spPr>
            <a:xfrm>
              <a:off x="7188444" y="5190939"/>
              <a:ext cx="65628" cy="65629"/>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1" name="Rectangle 360">
              <a:extLst>
                <a:ext uri="{FF2B5EF4-FFF2-40B4-BE49-F238E27FC236}">
                  <a16:creationId xmlns:a16="http://schemas.microsoft.com/office/drawing/2014/main" id="{BAB651B2-55DE-C84B-8930-C1D02090094D}"/>
                </a:ext>
              </a:extLst>
            </p:cNvPr>
            <p:cNvSpPr/>
            <p:nvPr/>
          </p:nvSpPr>
          <p:spPr>
            <a:xfrm>
              <a:off x="6865598" y="5131995"/>
              <a:ext cx="96631" cy="96632"/>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2" name="Rectangle 361">
              <a:extLst>
                <a:ext uri="{FF2B5EF4-FFF2-40B4-BE49-F238E27FC236}">
                  <a16:creationId xmlns:a16="http://schemas.microsoft.com/office/drawing/2014/main" id="{3CDFF4B8-4711-AC4F-BA29-62F48308327C}"/>
                </a:ext>
              </a:extLst>
            </p:cNvPr>
            <p:cNvSpPr/>
            <p:nvPr/>
          </p:nvSpPr>
          <p:spPr>
            <a:xfrm>
              <a:off x="6693589" y="5093418"/>
              <a:ext cx="65628" cy="65629"/>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3" name="Rectangle 362">
              <a:extLst>
                <a:ext uri="{FF2B5EF4-FFF2-40B4-BE49-F238E27FC236}">
                  <a16:creationId xmlns:a16="http://schemas.microsoft.com/office/drawing/2014/main" id="{9455E843-A934-1647-B002-C35E1B3153B2}"/>
                </a:ext>
              </a:extLst>
            </p:cNvPr>
            <p:cNvSpPr/>
            <p:nvPr/>
          </p:nvSpPr>
          <p:spPr>
            <a:xfrm>
              <a:off x="8055941" y="5115164"/>
              <a:ext cx="33397" cy="33397"/>
            </a:xfrm>
            <a:prstGeom prst="rect">
              <a:avLst/>
            </a:prstGeom>
            <a:gradFill>
              <a:gsLst>
                <a:gs pos="0">
                  <a:srgbClr val="0066CA"/>
                </a:gs>
                <a:gs pos="100000">
                  <a:srgbClr val="008ED8"/>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4" name="Rectangle 363">
              <a:extLst>
                <a:ext uri="{FF2B5EF4-FFF2-40B4-BE49-F238E27FC236}">
                  <a16:creationId xmlns:a16="http://schemas.microsoft.com/office/drawing/2014/main" id="{0586B960-7586-C847-9D98-1FF69B39434B}"/>
                </a:ext>
              </a:extLst>
            </p:cNvPr>
            <p:cNvSpPr/>
            <p:nvPr/>
          </p:nvSpPr>
          <p:spPr>
            <a:xfrm>
              <a:off x="8244132" y="5120292"/>
              <a:ext cx="95936" cy="9593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5" name="Rectangle 364">
              <a:extLst>
                <a:ext uri="{FF2B5EF4-FFF2-40B4-BE49-F238E27FC236}">
                  <a16:creationId xmlns:a16="http://schemas.microsoft.com/office/drawing/2014/main" id="{EFAD257E-355B-8D41-ACF5-CDCC82DCF043}"/>
                </a:ext>
              </a:extLst>
            </p:cNvPr>
            <p:cNvSpPr/>
            <p:nvPr/>
          </p:nvSpPr>
          <p:spPr>
            <a:xfrm>
              <a:off x="7275120" y="5138896"/>
              <a:ext cx="57507" cy="5750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6" name="Rectangle 365">
              <a:extLst>
                <a:ext uri="{FF2B5EF4-FFF2-40B4-BE49-F238E27FC236}">
                  <a16:creationId xmlns:a16="http://schemas.microsoft.com/office/drawing/2014/main" id="{0D0B4C94-BEBF-D444-B43C-071A46D958D0}"/>
                </a:ext>
              </a:extLst>
            </p:cNvPr>
            <p:cNvSpPr/>
            <p:nvPr/>
          </p:nvSpPr>
          <p:spPr>
            <a:xfrm>
              <a:off x="7713219" y="5127615"/>
              <a:ext cx="90497" cy="90497"/>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7" name="Rectangle 366">
              <a:extLst>
                <a:ext uri="{FF2B5EF4-FFF2-40B4-BE49-F238E27FC236}">
                  <a16:creationId xmlns:a16="http://schemas.microsoft.com/office/drawing/2014/main" id="{B57A190F-473B-2B44-B714-A9140EB14C6A}"/>
                </a:ext>
              </a:extLst>
            </p:cNvPr>
            <p:cNvSpPr/>
            <p:nvPr/>
          </p:nvSpPr>
          <p:spPr>
            <a:xfrm>
              <a:off x="11250210" y="5230414"/>
              <a:ext cx="65741" cy="65741"/>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8" name="Rectangle 367">
              <a:extLst>
                <a:ext uri="{FF2B5EF4-FFF2-40B4-BE49-F238E27FC236}">
                  <a16:creationId xmlns:a16="http://schemas.microsoft.com/office/drawing/2014/main" id="{42C09111-8D6E-5D46-AC58-BD46381793B2}"/>
                </a:ext>
              </a:extLst>
            </p:cNvPr>
            <p:cNvSpPr/>
            <p:nvPr/>
          </p:nvSpPr>
          <p:spPr>
            <a:xfrm>
              <a:off x="7172040" y="4998563"/>
              <a:ext cx="96797" cy="9679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9" name="Rectangle 368">
              <a:extLst>
                <a:ext uri="{FF2B5EF4-FFF2-40B4-BE49-F238E27FC236}">
                  <a16:creationId xmlns:a16="http://schemas.microsoft.com/office/drawing/2014/main" id="{8AB86071-5C9B-A64C-87F0-4A0229AC9935}"/>
                </a:ext>
              </a:extLst>
            </p:cNvPr>
            <p:cNvSpPr/>
            <p:nvPr/>
          </p:nvSpPr>
          <p:spPr>
            <a:xfrm>
              <a:off x="7749205" y="5033058"/>
              <a:ext cx="27808" cy="27808"/>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0" name="Rectangle 369">
              <a:extLst>
                <a:ext uri="{FF2B5EF4-FFF2-40B4-BE49-F238E27FC236}">
                  <a16:creationId xmlns:a16="http://schemas.microsoft.com/office/drawing/2014/main" id="{6491855A-5701-3E42-A616-5311AB267826}"/>
                </a:ext>
              </a:extLst>
            </p:cNvPr>
            <p:cNvSpPr/>
            <p:nvPr/>
          </p:nvSpPr>
          <p:spPr>
            <a:xfrm>
              <a:off x="9264673" y="5184240"/>
              <a:ext cx="27808" cy="27808"/>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1" name="Rectangle 370">
              <a:extLst>
                <a:ext uri="{FF2B5EF4-FFF2-40B4-BE49-F238E27FC236}">
                  <a16:creationId xmlns:a16="http://schemas.microsoft.com/office/drawing/2014/main" id="{DF6EA253-DF5E-BF48-8D83-50BB2B6F2CC8}"/>
                </a:ext>
              </a:extLst>
            </p:cNvPr>
            <p:cNvSpPr/>
            <p:nvPr/>
          </p:nvSpPr>
          <p:spPr>
            <a:xfrm>
              <a:off x="8835668" y="4972856"/>
              <a:ext cx="89235" cy="8923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2" name="Rectangle 371">
              <a:extLst>
                <a:ext uri="{FF2B5EF4-FFF2-40B4-BE49-F238E27FC236}">
                  <a16:creationId xmlns:a16="http://schemas.microsoft.com/office/drawing/2014/main" id="{F960F8E2-D819-7F42-8CEA-1A54AB35D20B}"/>
                </a:ext>
              </a:extLst>
            </p:cNvPr>
            <p:cNvSpPr/>
            <p:nvPr/>
          </p:nvSpPr>
          <p:spPr>
            <a:xfrm>
              <a:off x="9708107" y="4984813"/>
              <a:ext cx="47883" cy="47883"/>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3" name="Rectangle 372">
              <a:extLst>
                <a:ext uri="{FF2B5EF4-FFF2-40B4-BE49-F238E27FC236}">
                  <a16:creationId xmlns:a16="http://schemas.microsoft.com/office/drawing/2014/main" id="{64E67E35-8B59-8E46-AED8-700817D5A481}"/>
                </a:ext>
              </a:extLst>
            </p:cNvPr>
            <p:cNvSpPr/>
            <p:nvPr/>
          </p:nvSpPr>
          <p:spPr>
            <a:xfrm>
              <a:off x="9930418" y="5083979"/>
              <a:ext cx="47883" cy="47883"/>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4" name="Rectangle 373">
              <a:extLst>
                <a:ext uri="{FF2B5EF4-FFF2-40B4-BE49-F238E27FC236}">
                  <a16:creationId xmlns:a16="http://schemas.microsoft.com/office/drawing/2014/main" id="{3E7C07A0-DF7E-5841-B501-A84688368D40}"/>
                </a:ext>
              </a:extLst>
            </p:cNvPr>
            <p:cNvSpPr/>
            <p:nvPr/>
          </p:nvSpPr>
          <p:spPr>
            <a:xfrm>
              <a:off x="8992185" y="5183780"/>
              <a:ext cx="47883" cy="4788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5" name="Rectangle 374">
              <a:extLst>
                <a:ext uri="{FF2B5EF4-FFF2-40B4-BE49-F238E27FC236}">
                  <a16:creationId xmlns:a16="http://schemas.microsoft.com/office/drawing/2014/main" id="{8CE0CEF5-D029-FC4F-A53E-3CAD75F48627}"/>
                </a:ext>
              </a:extLst>
            </p:cNvPr>
            <p:cNvSpPr/>
            <p:nvPr/>
          </p:nvSpPr>
          <p:spPr>
            <a:xfrm>
              <a:off x="8710604" y="5036558"/>
              <a:ext cx="70503" cy="7050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6" name="Rectangle 375">
              <a:extLst>
                <a:ext uri="{FF2B5EF4-FFF2-40B4-BE49-F238E27FC236}">
                  <a16:creationId xmlns:a16="http://schemas.microsoft.com/office/drawing/2014/main" id="{CB7B5944-C71B-FA4A-957F-5199CE06ECB1}"/>
                </a:ext>
              </a:extLst>
            </p:cNvPr>
            <p:cNvSpPr/>
            <p:nvPr/>
          </p:nvSpPr>
          <p:spPr>
            <a:xfrm>
              <a:off x="8624688" y="5007754"/>
              <a:ext cx="47883" cy="47883"/>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7" name="Rectangle 376">
              <a:extLst>
                <a:ext uri="{FF2B5EF4-FFF2-40B4-BE49-F238E27FC236}">
                  <a16:creationId xmlns:a16="http://schemas.microsoft.com/office/drawing/2014/main" id="{2FBAE777-C6A3-F04D-8F1D-B31F84DDFC59}"/>
                </a:ext>
              </a:extLst>
            </p:cNvPr>
            <p:cNvSpPr/>
            <p:nvPr/>
          </p:nvSpPr>
          <p:spPr>
            <a:xfrm>
              <a:off x="7273003" y="5010242"/>
              <a:ext cx="24367" cy="24367"/>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8" name="Rectangle 377">
              <a:extLst>
                <a:ext uri="{FF2B5EF4-FFF2-40B4-BE49-F238E27FC236}">
                  <a16:creationId xmlns:a16="http://schemas.microsoft.com/office/drawing/2014/main" id="{516347FF-F80D-EC4E-A402-C7B1BC2F305D}"/>
                </a:ext>
              </a:extLst>
            </p:cNvPr>
            <p:cNvSpPr/>
            <p:nvPr/>
          </p:nvSpPr>
          <p:spPr>
            <a:xfrm>
              <a:off x="7593669" y="5013983"/>
              <a:ext cx="69996" cy="6999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9" name="Rectangle 378">
              <a:extLst>
                <a:ext uri="{FF2B5EF4-FFF2-40B4-BE49-F238E27FC236}">
                  <a16:creationId xmlns:a16="http://schemas.microsoft.com/office/drawing/2014/main" id="{C0D6B8C7-DA4F-224A-8B83-1C73DB8C9194}"/>
                </a:ext>
              </a:extLst>
            </p:cNvPr>
            <p:cNvSpPr/>
            <p:nvPr/>
          </p:nvSpPr>
          <p:spPr>
            <a:xfrm>
              <a:off x="9152868" y="5142110"/>
              <a:ext cx="41958" cy="4195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0" name="Rectangle 379">
              <a:extLst>
                <a:ext uri="{FF2B5EF4-FFF2-40B4-BE49-F238E27FC236}">
                  <a16:creationId xmlns:a16="http://schemas.microsoft.com/office/drawing/2014/main" id="{2B6545FF-CCF5-A648-B7A6-F00D1B5BACB9}"/>
                </a:ext>
              </a:extLst>
            </p:cNvPr>
            <p:cNvSpPr/>
            <p:nvPr/>
          </p:nvSpPr>
          <p:spPr>
            <a:xfrm>
              <a:off x="11007969" y="5034219"/>
              <a:ext cx="128898" cy="12889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1" name="Rectangle 380">
              <a:extLst>
                <a:ext uri="{FF2B5EF4-FFF2-40B4-BE49-F238E27FC236}">
                  <a16:creationId xmlns:a16="http://schemas.microsoft.com/office/drawing/2014/main" id="{5C2180E8-4CE2-6F4B-B550-EFCA7D7A248D}"/>
                </a:ext>
              </a:extLst>
            </p:cNvPr>
            <p:cNvSpPr/>
            <p:nvPr/>
          </p:nvSpPr>
          <p:spPr>
            <a:xfrm>
              <a:off x="10677413" y="5055353"/>
              <a:ext cx="93209" cy="93208"/>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2" name="Rectangle 381">
              <a:extLst>
                <a:ext uri="{FF2B5EF4-FFF2-40B4-BE49-F238E27FC236}">
                  <a16:creationId xmlns:a16="http://schemas.microsoft.com/office/drawing/2014/main" id="{243F3B4E-6B5C-BA43-BD1E-58F73EF98BFD}"/>
                </a:ext>
              </a:extLst>
            </p:cNvPr>
            <p:cNvSpPr/>
            <p:nvPr/>
          </p:nvSpPr>
          <p:spPr>
            <a:xfrm>
              <a:off x="10134949" y="5008305"/>
              <a:ext cx="87925" cy="8792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383" name="Graphic 382">
              <a:extLst>
                <a:ext uri="{FF2B5EF4-FFF2-40B4-BE49-F238E27FC236}">
                  <a16:creationId xmlns:a16="http://schemas.microsoft.com/office/drawing/2014/main" id="{6C93809D-8054-4341-9AC5-2260E8C2BA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5493" y="5177659"/>
              <a:ext cx="194839" cy="194839"/>
            </a:xfrm>
            <a:prstGeom prst="rect">
              <a:avLst/>
            </a:prstGeom>
          </p:spPr>
        </p:pic>
        <p:pic>
          <p:nvPicPr>
            <p:cNvPr id="384" name="Graphic 383">
              <a:extLst>
                <a:ext uri="{FF2B5EF4-FFF2-40B4-BE49-F238E27FC236}">
                  <a16:creationId xmlns:a16="http://schemas.microsoft.com/office/drawing/2014/main" id="{7DC34206-2F5B-1846-AE22-9F24D66273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1565" y="4852886"/>
              <a:ext cx="194839" cy="194839"/>
            </a:xfrm>
            <a:prstGeom prst="rect">
              <a:avLst/>
            </a:prstGeom>
          </p:spPr>
        </p:pic>
        <p:pic>
          <p:nvPicPr>
            <p:cNvPr id="385" name="Graphic 384">
              <a:extLst>
                <a:ext uri="{FF2B5EF4-FFF2-40B4-BE49-F238E27FC236}">
                  <a16:creationId xmlns:a16="http://schemas.microsoft.com/office/drawing/2014/main" id="{0890D0C9-78D7-044C-8CFE-7F602D7DD5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37075" y="5142110"/>
              <a:ext cx="194839" cy="194839"/>
            </a:xfrm>
            <a:prstGeom prst="rect">
              <a:avLst/>
            </a:prstGeom>
          </p:spPr>
        </p:pic>
        <p:pic>
          <p:nvPicPr>
            <p:cNvPr id="386" name="Graphic 385">
              <a:extLst>
                <a:ext uri="{FF2B5EF4-FFF2-40B4-BE49-F238E27FC236}">
                  <a16:creationId xmlns:a16="http://schemas.microsoft.com/office/drawing/2014/main" id="{DD809179-B0E9-714D-87E8-254948BE32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69319" y="5142661"/>
              <a:ext cx="194839" cy="194839"/>
            </a:xfrm>
            <a:prstGeom prst="rect">
              <a:avLst/>
            </a:prstGeom>
          </p:spPr>
        </p:pic>
        <p:pic>
          <p:nvPicPr>
            <p:cNvPr id="387" name="Graphic 386">
              <a:extLst>
                <a:ext uri="{FF2B5EF4-FFF2-40B4-BE49-F238E27FC236}">
                  <a16:creationId xmlns:a16="http://schemas.microsoft.com/office/drawing/2014/main" id="{FA21F7C7-B8E1-1944-A647-05F5230CE7C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90830" y="4972856"/>
              <a:ext cx="362889" cy="265529"/>
            </a:xfrm>
            <a:prstGeom prst="rect">
              <a:avLst/>
            </a:prstGeom>
          </p:spPr>
        </p:pic>
        <p:pic>
          <p:nvPicPr>
            <p:cNvPr id="388" name="Graphic 387">
              <a:extLst>
                <a:ext uri="{FF2B5EF4-FFF2-40B4-BE49-F238E27FC236}">
                  <a16:creationId xmlns:a16="http://schemas.microsoft.com/office/drawing/2014/main" id="{087CB6C4-52FD-0242-A772-202F1B1953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29418" y="4928117"/>
              <a:ext cx="439097" cy="321290"/>
            </a:xfrm>
            <a:prstGeom prst="rect">
              <a:avLst/>
            </a:prstGeom>
          </p:spPr>
        </p:pic>
        <p:pic>
          <p:nvPicPr>
            <p:cNvPr id="389" name="Graphic 388">
              <a:extLst>
                <a:ext uri="{FF2B5EF4-FFF2-40B4-BE49-F238E27FC236}">
                  <a16:creationId xmlns:a16="http://schemas.microsoft.com/office/drawing/2014/main" id="{31ACFA01-0E07-D544-9B97-22DF086631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27346" y="5121769"/>
              <a:ext cx="194839" cy="194839"/>
            </a:xfrm>
            <a:prstGeom prst="rect">
              <a:avLst/>
            </a:prstGeom>
          </p:spPr>
        </p:pic>
        <p:pic>
          <p:nvPicPr>
            <p:cNvPr id="390" name="Graphic 389">
              <a:extLst>
                <a:ext uri="{FF2B5EF4-FFF2-40B4-BE49-F238E27FC236}">
                  <a16:creationId xmlns:a16="http://schemas.microsoft.com/office/drawing/2014/main" id="{D8AD12C3-EAF2-6B4B-94AF-2C7D53E68E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96969" y="4897225"/>
              <a:ext cx="194839" cy="194839"/>
            </a:xfrm>
            <a:prstGeom prst="rect">
              <a:avLst/>
            </a:prstGeom>
          </p:spPr>
        </p:pic>
      </p:grpSp>
      <p:sp>
        <p:nvSpPr>
          <p:cNvPr id="398" name="Freeform 6504">
            <a:extLst>
              <a:ext uri="{FF2B5EF4-FFF2-40B4-BE49-F238E27FC236}">
                <a16:creationId xmlns:a16="http://schemas.microsoft.com/office/drawing/2014/main" id="{6B2093ED-7558-934A-A6F9-1D7C1C678EC6}"/>
              </a:ext>
            </a:extLst>
          </p:cNvPr>
          <p:cNvSpPr>
            <a:spLocks/>
          </p:cNvSpPr>
          <p:nvPr/>
        </p:nvSpPr>
        <p:spPr bwMode="gray">
          <a:xfrm>
            <a:off x="719075" y="5247153"/>
            <a:ext cx="45707" cy="45707"/>
          </a:xfrm>
          <a:custGeom>
            <a:avLst/>
            <a:gdLst>
              <a:gd name="T0" fmla="*/ 6 w 8"/>
              <a:gd name="T1" fmla="*/ 2 h 9"/>
              <a:gd name="T2" fmla="*/ 6 w 8"/>
              <a:gd name="T3" fmla="*/ 0 h 9"/>
              <a:gd name="T4" fmla="*/ 4 w 8"/>
              <a:gd name="T5" fmla="*/ 4 h 9"/>
              <a:gd name="T6" fmla="*/ 0 w 8"/>
              <a:gd name="T7" fmla="*/ 6 h 9"/>
              <a:gd name="T8" fmla="*/ 2 w 8"/>
              <a:gd name="T9" fmla="*/ 9 h 9"/>
              <a:gd name="T10" fmla="*/ 4 w 8"/>
              <a:gd name="T11" fmla="*/ 9 h 9"/>
              <a:gd name="T12" fmla="*/ 6 w 8"/>
              <a:gd name="T13" fmla="*/ 8 h 9"/>
              <a:gd name="T14" fmla="*/ 6 w 8"/>
              <a:gd name="T15" fmla="*/ 8 h 9"/>
              <a:gd name="T16" fmla="*/ 8 w 8"/>
              <a:gd name="T17" fmla="*/ 2 h 9"/>
              <a:gd name="T18" fmla="*/ 8 w 8"/>
              <a:gd name="T19" fmla="*/ 2 h 9"/>
              <a:gd name="T20" fmla="*/ 8 w 8"/>
              <a:gd name="T21" fmla="*/ 0 h 9"/>
              <a:gd name="T22" fmla="*/ 6 w 8"/>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2"/>
                </a:moveTo>
                <a:lnTo>
                  <a:pt x="6" y="0"/>
                </a:lnTo>
                <a:lnTo>
                  <a:pt x="4" y="4"/>
                </a:lnTo>
                <a:lnTo>
                  <a:pt x="0" y="6"/>
                </a:lnTo>
                <a:lnTo>
                  <a:pt x="2" y="9"/>
                </a:lnTo>
                <a:lnTo>
                  <a:pt x="4" y="9"/>
                </a:lnTo>
                <a:lnTo>
                  <a:pt x="6" y="8"/>
                </a:lnTo>
                <a:lnTo>
                  <a:pt x="6" y="8"/>
                </a:lnTo>
                <a:lnTo>
                  <a:pt x="8" y="2"/>
                </a:lnTo>
                <a:lnTo>
                  <a:pt x="8" y="2"/>
                </a:lnTo>
                <a:lnTo>
                  <a:pt x="8" y="0"/>
                </a:lnTo>
                <a:lnTo>
                  <a:pt x="6" y="2"/>
                </a:lnTo>
                <a:close/>
              </a:path>
            </a:pathLst>
          </a:custGeom>
          <a:gradFill>
            <a:gsLst>
              <a:gs pos="16000">
                <a:schemeClr val="bg1">
                  <a:alpha val="80000"/>
                </a:schemeClr>
              </a:gs>
              <a:gs pos="54000">
                <a:schemeClr val="bg1">
                  <a:lumMod val="75000"/>
                </a:schemeClr>
              </a:gs>
            </a:gsLst>
            <a:lin ang="9600000" scaled="0"/>
          </a:gradFill>
          <a:ln w="9525">
            <a:noFill/>
            <a:round/>
            <a:headEnd/>
            <a:tailEnd/>
          </a:ln>
          <a:scene3d>
            <a:camera prst="isometricOffAxis2Top"/>
            <a:lightRig rig="threePt" dir="t"/>
          </a:scene3d>
        </p:spPr>
        <p:txBody>
          <a:bodyPr vert="horz" wrap="square" lIns="91392" tIns="45696" rIns="91392" bIns="45696" numCol="1" anchor="t" anchorCtr="0" compatLnSpc="1">
            <a:prstTxWarp prst="textNoShape">
              <a:avLst/>
            </a:prstTxWarp>
          </a:bodyPr>
          <a:lstStyle/>
          <a:p>
            <a:endParaRPr lang="en-US" sz="1798"/>
          </a:p>
        </p:txBody>
      </p:sp>
      <p:sp>
        <p:nvSpPr>
          <p:cNvPr id="408" name="TextBox 407">
            <a:extLst>
              <a:ext uri="{FF2B5EF4-FFF2-40B4-BE49-F238E27FC236}">
                <a16:creationId xmlns:a16="http://schemas.microsoft.com/office/drawing/2014/main" id="{701BAC9F-B92D-0B42-A6A0-295C2CB6392B}"/>
              </a:ext>
            </a:extLst>
          </p:cNvPr>
          <p:cNvSpPr txBox="1"/>
          <p:nvPr/>
        </p:nvSpPr>
        <p:spPr>
          <a:xfrm>
            <a:off x="777876" y="5988208"/>
            <a:ext cx="772720" cy="163400"/>
          </a:xfrm>
          <a:prstGeom prst="rect">
            <a:avLst/>
          </a:prstGeom>
          <a:noFill/>
        </p:spPr>
        <p:txBody>
          <a:bodyPr wrap="square" lIns="0" tIns="0" rIns="0" bIns="0" rtlCol="0">
            <a:spAutoFit/>
          </a:bodyPr>
          <a:lstStyle/>
          <a:p>
            <a:pPr algn="ctr">
              <a:lnSpc>
                <a:spcPct val="130000"/>
              </a:lnSpc>
            </a:pPr>
            <a:r>
              <a:rPr lang="en-US" sz="900">
                <a:solidFill>
                  <a:schemeClr val="tx2"/>
                </a:solidFill>
              </a:rPr>
              <a:t>VCF</a:t>
            </a:r>
          </a:p>
        </p:txBody>
      </p:sp>
      <p:sp>
        <p:nvSpPr>
          <p:cNvPr id="445" name="TextBox 444">
            <a:extLst>
              <a:ext uri="{FF2B5EF4-FFF2-40B4-BE49-F238E27FC236}">
                <a16:creationId xmlns:a16="http://schemas.microsoft.com/office/drawing/2014/main" id="{5C566544-5F85-8F4D-9A14-138D77FBCB9D}"/>
              </a:ext>
            </a:extLst>
          </p:cNvPr>
          <p:cNvSpPr txBox="1"/>
          <p:nvPr/>
        </p:nvSpPr>
        <p:spPr>
          <a:xfrm>
            <a:off x="2247841" y="6005112"/>
            <a:ext cx="907329" cy="276927"/>
          </a:xfrm>
          <a:prstGeom prst="rect">
            <a:avLst/>
          </a:prstGeom>
          <a:noFill/>
        </p:spPr>
        <p:txBody>
          <a:bodyPr wrap="square" lIns="0" tIns="0" rIns="0" bIns="0" rtlCol="0">
            <a:spAutoFit/>
          </a:bodyPr>
          <a:lstStyle/>
          <a:p>
            <a:pPr algn="ctr"/>
            <a:r>
              <a:rPr lang="en-US" sz="900">
                <a:solidFill>
                  <a:schemeClr val="tx2"/>
                </a:solidFill>
              </a:rPr>
              <a:t>VMware Cloud</a:t>
            </a:r>
            <a:br>
              <a:rPr lang="en-US" sz="900">
                <a:solidFill>
                  <a:schemeClr val="tx2"/>
                </a:solidFill>
              </a:rPr>
            </a:br>
            <a:r>
              <a:rPr lang="en-US" sz="900">
                <a:solidFill>
                  <a:schemeClr val="tx2"/>
                </a:solidFill>
              </a:rPr>
              <a:t>on Dell</a:t>
            </a:r>
          </a:p>
        </p:txBody>
      </p:sp>
      <p:sp>
        <p:nvSpPr>
          <p:cNvPr id="446" name="TextBox 445">
            <a:extLst>
              <a:ext uri="{FF2B5EF4-FFF2-40B4-BE49-F238E27FC236}">
                <a16:creationId xmlns:a16="http://schemas.microsoft.com/office/drawing/2014/main" id="{ABAF0D99-7D6B-4D4C-930D-CEF40B3706A4}"/>
              </a:ext>
            </a:extLst>
          </p:cNvPr>
          <p:cNvSpPr txBox="1"/>
          <p:nvPr/>
        </p:nvSpPr>
        <p:spPr>
          <a:xfrm>
            <a:off x="3124776" y="6005112"/>
            <a:ext cx="1040945" cy="276927"/>
          </a:xfrm>
          <a:prstGeom prst="rect">
            <a:avLst/>
          </a:prstGeom>
          <a:noFill/>
        </p:spPr>
        <p:txBody>
          <a:bodyPr wrap="square" lIns="0" tIns="0" rIns="0" bIns="0" rtlCol="0">
            <a:spAutoFit/>
          </a:bodyPr>
          <a:lstStyle/>
          <a:p>
            <a:pPr algn="ctr"/>
            <a:r>
              <a:rPr lang="en-US" sz="900">
                <a:solidFill>
                  <a:schemeClr val="tx2"/>
                </a:solidFill>
              </a:rPr>
              <a:t>VMware Cloud</a:t>
            </a:r>
            <a:br>
              <a:rPr lang="en-US" sz="900">
                <a:solidFill>
                  <a:schemeClr val="tx2"/>
                </a:solidFill>
              </a:rPr>
            </a:br>
            <a:r>
              <a:rPr lang="en-US" sz="900">
                <a:solidFill>
                  <a:schemeClr val="tx2"/>
                </a:solidFill>
              </a:rPr>
              <a:t>on AWS</a:t>
            </a:r>
          </a:p>
        </p:txBody>
      </p:sp>
      <p:sp>
        <p:nvSpPr>
          <p:cNvPr id="447" name="TextBox 446">
            <a:extLst>
              <a:ext uri="{FF2B5EF4-FFF2-40B4-BE49-F238E27FC236}">
                <a16:creationId xmlns:a16="http://schemas.microsoft.com/office/drawing/2014/main" id="{1010BD97-03DB-E74D-AAB6-9EE3D090A296}"/>
              </a:ext>
            </a:extLst>
          </p:cNvPr>
          <p:cNvSpPr txBox="1"/>
          <p:nvPr/>
        </p:nvSpPr>
        <p:spPr>
          <a:xfrm>
            <a:off x="3995215" y="6011127"/>
            <a:ext cx="1131417" cy="276927"/>
          </a:xfrm>
          <a:prstGeom prst="rect">
            <a:avLst/>
          </a:prstGeom>
          <a:noFill/>
        </p:spPr>
        <p:txBody>
          <a:bodyPr wrap="square" lIns="0" tIns="0" rIns="0" bIns="0" rtlCol="0">
            <a:spAutoFit/>
          </a:bodyPr>
          <a:lstStyle/>
          <a:p>
            <a:pPr algn="ctr"/>
            <a:r>
              <a:rPr lang="en-US" sz="900">
                <a:solidFill>
                  <a:schemeClr val="tx2"/>
                </a:solidFill>
              </a:rPr>
              <a:t>Azure VMware Solution</a:t>
            </a:r>
          </a:p>
        </p:txBody>
      </p:sp>
      <p:sp>
        <p:nvSpPr>
          <p:cNvPr id="448" name="TextBox 447">
            <a:extLst>
              <a:ext uri="{FF2B5EF4-FFF2-40B4-BE49-F238E27FC236}">
                <a16:creationId xmlns:a16="http://schemas.microsoft.com/office/drawing/2014/main" id="{536042DB-BD82-8B43-8A55-5697ECC83EF4}"/>
              </a:ext>
            </a:extLst>
          </p:cNvPr>
          <p:cNvSpPr txBox="1"/>
          <p:nvPr/>
        </p:nvSpPr>
        <p:spPr>
          <a:xfrm>
            <a:off x="4982784" y="6023156"/>
            <a:ext cx="1042287" cy="276927"/>
          </a:xfrm>
          <a:prstGeom prst="rect">
            <a:avLst/>
          </a:prstGeom>
          <a:noFill/>
        </p:spPr>
        <p:txBody>
          <a:bodyPr wrap="square" lIns="0" tIns="0" rIns="0" bIns="0" rtlCol="0">
            <a:spAutoFit/>
          </a:bodyPr>
          <a:lstStyle/>
          <a:p>
            <a:pPr algn="ctr"/>
            <a:r>
              <a:rPr lang="en-US" sz="900">
                <a:solidFill>
                  <a:schemeClr val="tx2"/>
                </a:solidFill>
              </a:rPr>
              <a:t>Google Cloud VMware  Engine</a:t>
            </a:r>
          </a:p>
        </p:txBody>
      </p:sp>
      <p:sp>
        <p:nvSpPr>
          <p:cNvPr id="186" name="TextBox 185">
            <a:extLst>
              <a:ext uri="{FF2B5EF4-FFF2-40B4-BE49-F238E27FC236}">
                <a16:creationId xmlns:a16="http://schemas.microsoft.com/office/drawing/2014/main" id="{8A989EDC-744E-A347-B20C-AAB5F4DE80C9}"/>
              </a:ext>
            </a:extLst>
          </p:cNvPr>
          <p:cNvSpPr txBox="1"/>
          <p:nvPr/>
        </p:nvSpPr>
        <p:spPr>
          <a:xfrm>
            <a:off x="7056082" y="6059242"/>
            <a:ext cx="1042287" cy="276927"/>
          </a:xfrm>
          <a:prstGeom prst="rect">
            <a:avLst/>
          </a:prstGeom>
          <a:noFill/>
        </p:spPr>
        <p:txBody>
          <a:bodyPr wrap="square" lIns="0" tIns="0" rIns="0" bIns="0" rtlCol="0">
            <a:spAutoFit/>
          </a:bodyPr>
          <a:lstStyle/>
          <a:p>
            <a:pPr algn="ctr"/>
            <a:r>
              <a:rPr lang="en-US" sz="900">
                <a:solidFill>
                  <a:schemeClr val="tx2"/>
                </a:solidFill>
              </a:rPr>
              <a:t>Oracle Cloud VMware Solution</a:t>
            </a:r>
          </a:p>
        </p:txBody>
      </p:sp>
      <p:sp>
        <p:nvSpPr>
          <p:cNvPr id="211" name="TextBox 210">
            <a:extLst>
              <a:ext uri="{FF2B5EF4-FFF2-40B4-BE49-F238E27FC236}">
                <a16:creationId xmlns:a16="http://schemas.microsoft.com/office/drawing/2014/main" id="{8304F458-D2D6-794C-A400-7BB8C6F9A856}"/>
              </a:ext>
            </a:extLst>
          </p:cNvPr>
          <p:cNvSpPr txBox="1"/>
          <p:nvPr/>
        </p:nvSpPr>
        <p:spPr>
          <a:xfrm>
            <a:off x="5884410" y="6041198"/>
            <a:ext cx="1270821" cy="276927"/>
          </a:xfrm>
          <a:prstGeom prst="rect">
            <a:avLst/>
          </a:prstGeom>
          <a:noFill/>
        </p:spPr>
        <p:txBody>
          <a:bodyPr wrap="square" lIns="0" tIns="0" rIns="0" bIns="0" rtlCol="0">
            <a:spAutoFit/>
          </a:bodyPr>
          <a:lstStyle/>
          <a:p>
            <a:pPr algn="ctr"/>
            <a:r>
              <a:rPr lang="en-US" sz="900">
                <a:solidFill>
                  <a:schemeClr val="tx2"/>
                </a:solidFill>
              </a:rPr>
              <a:t>IBM Cloud for </a:t>
            </a:r>
          </a:p>
          <a:p>
            <a:pPr algn="ctr"/>
            <a:r>
              <a:rPr lang="en-US" sz="900">
                <a:solidFill>
                  <a:schemeClr val="tx2"/>
                </a:solidFill>
              </a:rPr>
              <a:t>VMware Solutions</a:t>
            </a:r>
          </a:p>
        </p:txBody>
      </p:sp>
      <p:grpSp>
        <p:nvGrpSpPr>
          <p:cNvPr id="13" name="Group 12">
            <a:extLst>
              <a:ext uri="{FF2B5EF4-FFF2-40B4-BE49-F238E27FC236}">
                <a16:creationId xmlns:a16="http://schemas.microsoft.com/office/drawing/2014/main" id="{0F1F2669-12E9-5745-9378-B39368B837E6}"/>
              </a:ext>
            </a:extLst>
          </p:cNvPr>
          <p:cNvGrpSpPr/>
          <p:nvPr/>
        </p:nvGrpSpPr>
        <p:grpSpPr>
          <a:xfrm>
            <a:off x="853997" y="5287400"/>
            <a:ext cx="614672" cy="614300"/>
            <a:chOff x="2344794" y="5255688"/>
            <a:chExt cx="778696" cy="778696"/>
          </a:xfrm>
        </p:grpSpPr>
        <p:sp>
          <p:nvSpPr>
            <p:cNvPr id="391" name="Oval 390">
              <a:extLst>
                <a:ext uri="{FF2B5EF4-FFF2-40B4-BE49-F238E27FC236}">
                  <a16:creationId xmlns:a16="http://schemas.microsoft.com/office/drawing/2014/main" id="{BE8358DE-93BF-CC47-967B-6F6F83FEE719}"/>
                </a:ext>
                <a:ext uri="{C183D7F6-B498-43B3-948B-1728B52AA6E4}">
                  <adec:decorative xmlns:adec="http://schemas.microsoft.com/office/drawing/2017/decorative" val="1"/>
                </a:ext>
              </a:extLst>
            </p:cNvPr>
            <p:cNvSpPr/>
            <p:nvPr/>
          </p:nvSpPr>
          <p:spPr bwMode="gray">
            <a:xfrm>
              <a:off x="2344794" y="5255688"/>
              <a:ext cx="778696" cy="778696"/>
            </a:xfrm>
            <a:prstGeom prst="ellipse">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402" name="Group 401">
              <a:extLst>
                <a:ext uri="{FF2B5EF4-FFF2-40B4-BE49-F238E27FC236}">
                  <a16:creationId xmlns:a16="http://schemas.microsoft.com/office/drawing/2014/main" id="{F460CB7B-D031-3140-875C-7EE105A759D1}"/>
                </a:ext>
              </a:extLst>
            </p:cNvPr>
            <p:cNvGrpSpPr/>
            <p:nvPr/>
          </p:nvGrpSpPr>
          <p:grpSpPr>
            <a:xfrm>
              <a:off x="2509404" y="5473596"/>
              <a:ext cx="436231" cy="310803"/>
              <a:chOff x="3127195" y="6022601"/>
              <a:chExt cx="327747" cy="233511"/>
            </a:xfrm>
          </p:grpSpPr>
          <p:sp>
            <p:nvSpPr>
              <p:cNvPr id="403" name="Google Shape;7011;p175">
                <a:extLst>
                  <a:ext uri="{FF2B5EF4-FFF2-40B4-BE49-F238E27FC236}">
                    <a16:creationId xmlns:a16="http://schemas.microsoft.com/office/drawing/2014/main" id="{ACCEF4B6-F2FD-ED46-9DEB-D25FC1A3053E}"/>
                  </a:ext>
                </a:extLst>
              </p:cNvPr>
              <p:cNvSpPr/>
              <p:nvPr/>
            </p:nvSpPr>
            <p:spPr>
              <a:xfrm>
                <a:off x="3127195" y="6022601"/>
                <a:ext cx="327747" cy="207338"/>
              </a:xfrm>
              <a:custGeom>
                <a:avLst/>
                <a:gdLst/>
                <a:ahLst/>
                <a:cxnLst/>
                <a:rect l="l" t="t" r="r" b="b"/>
                <a:pathLst>
                  <a:path w="2985466" h="2077526" extrusionOk="0">
                    <a:moveTo>
                      <a:pt x="2224377" y="500932"/>
                    </a:moveTo>
                    <a:lnTo>
                      <a:pt x="2143125" y="500932"/>
                    </a:lnTo>
                    <a:cubicBezTo>
                      <a:pt x="2123743" y="500932"/>
                      <a:pt x="2104362" y="501678"/>
                      <a:pt x="2084235" y="503168"/>
                    </a:cubicBezTo>
                    <a:cubicBezTo>
                      <a:pt x="1934403" y="196049"/>
                      <a:pt x="1629520" y="0"/>
                      <a:pt x="1294075" y="0"/>
                    </a:cubicBezTo>
                    <a:cubicBezTo>
                      <a:pt x="1060754" y="0"/>
                      <a:pt x="841596" y="93179"/>
                      <a:pt x="675364" y="261648"/>
                    </a:cubicBezTo>
                    <a:cubicBezTo>
                      <a:pt x="520313" y="418934"/>
                      <a:pt x="427880" y="626165"/>
                      <a:pt x="412225" y="849050"/>
                    </a:cubicBezTo>
                    <a:cubicBezTo>
                      <a:pt x="167723" y="936266"/>
                      <a:pt x="0" y="1174805"/>
                      <a:pt x="0" y="1445398"/>
                    </a:cubicBezTo>
                    <a:cubicBezTo>
                      <a:pt x="0" y="1777117"/>
                      <a:pt x="249721" y="2054418"/>
                      <a:pt x="568021" y="2077527"/>
                    </a:cubicBezTo>
                    <a:lnTo>
                      <a:pt x="1001119" y="2077527"/>
                    </a:lnTo>
                    <a:cubicBezTo>
                      <a:pt x="1034663" y="2077527"/>
                      <a:pt x="1062245" y="2049946"/>
                      <a:pt x="1062245" y="2016401"/>
                    </a:cubicBezTo>
                    <a:cubicBezTo>
                      <a:pt x="1062245" y="1982857"/>
                      <a:pt x="1034663" y="1955276"/>
                      <a:pt x="1001119" y="1955276"/>
                    </a:cubicBezTo>
                    <a:lnTo>
                      <a:pt x="574730" y="1955276"/>
                    </a:lnTo>
                    <a:cubicBezTo>
                      <a:pt x="320537" y="1935894"/>
                      <a:pt x="122251" y="1712264"/>
                      <a:pt x="122251" y="1445398"/>
                    </a:cubicBezTo>
                    <a:cubicBezTo>
                      <a:pt x="122251" y="1214313"/>
                      <a:pt x="272084" y="1011555"/>
                      <a:pt x="487514" y="952666"/>
                    </a:cubicBezTo>
                    <a:lnTo>
                      <a:pt x="531495" y="940739"/>
                    </a:lnTo>
                    <a:lnTo>
                      <a:pt x="532240" y="895267"/>
                    </a:lnTo>
                    <a:cubicBezTo>
                      <a:pt x="536713" y="687291"/>
                      <a:pt x="618711" y="492732"/>
                      <a:pt x="761834" y="347373"/>
                    </a:cubicBezTo>
                    <a:cubicBezTo>
                      <a:pt x="904958" y="202013"/>
                      <a:pt x="1094298" y="122251"/>
                      <a:pt x="1294075" y="122251"/>
                    </a:cubicBezTo>
                    <a:cubicBezTo>
                      <a:pt x="1595230" y="122251"/>
                      <a:pt x="1868805" y="307119"/>
                      <a:pt x="1991056" y="593366"/>
                    </a:cubicBezTo>
                    <a:lnTo>
                      <a:pt x="2009692" y="636601"/>
                    </a:lnTo>
                    <a:lnTo>
                      <a:pt x="2055909" y="629892"/>
                    </a:lnTo>
                    <a:cubicBezTo>
                      <a:pt x="2085726" y="625420"/>
                      <a:pt x="2114799" y="623184"/>
                      <a:pt x="2143125" y="623184"/>
                    </a:cubicBezTo>
                    <a:lnTo>
                      <a:pt x="2224377" y="623184"/>
                    </a:lnTo>
                    <a:cubicBezTo>
                      <a:pt x="2576222" y="623184"/>
                      <a:pt x="2863215" y="922103"/>
                      <a:pt x="2863215" y="1288857"/>
                    </a:cubicBezTo>
                    <a:cubicBezTo>
                      <a:pt x="2863215" y="1584049"/>
                      <a:pt x="2672384" y="1847187"/>
                      <a:pt x="2399554" y="1928440"/>
                    </a:cubicBezTo>
                    <a:cubicBezTo>
                      <a:pt x="2367501" y="1938131"/>
                      <a:pt x="2348865" y="1971675"/>
                      <a:pt x="2358555" y="2004474"/>
                    </a:cubicBezTo>
                    <a:cubicBezTo>
                      <a:pt x="2368246" y="2036528"/>
                      <a:pt x="2401791" y="2055164"/>
                      <a:pt x="2434590" y="2045473"/>
                    </a:cubicBezTo>
                    <a:cubicBezTo>
                      <a:pt x="2758854" y="1948567"/>
                      <a:pt x="2985466" y="1637720"/>
                      <a:pt x="2985466" y="1288857"/>
                    </a:cubicBezTo>
                    <a:cubicBezTo>
                      <a:pt x="2984721" y="854268"/>
                      <a:pt x="2643312" y="500932"/>
                      <a:pt x="2224377" y="500932"/>
                    </a:cubicBezTo>
                    <a:close/>
                  </a:path>
                </a:pathLst>
              </a:custGeom>
              <a:solidFill>
                <a:schemeClr val="accent5"/>
              </a:solidFill>
              <a:ln>
                <a:noFill/>
              </a:ln>
            </p:spPr>
            <p:txBody>
              <a:bodyPr spcFirstLastPara="1" wrap="square" lIns="91401" tIns="45688" rIns="91401" bIns="45688" anchor="ctr" anchorCtr="0">
                <a:noAutofit/>
              </a:bodyPr>
              <a:lstStyle/>
              <a:p>
                <a:endParaRPr sz="1799">
                  <a:solidFill>
                    <a:srgbClr val="717074"/>
                  </a:solidFill>
                  <a:latin typeface="Arial"/>
                  <a:ea typeface="Arial"/>
                  <a:cs typeface="Arial"/>
                  <a:sym typeface="Arial"/>
                </a:endParaRPr>
              </a:p>
            </p:txBody>
          </p:sp>
          <p:grpSp>
            <p:nvGrpSpPr>
              <p:cNvPr id="404" name="Google Shape;7012;p175">
                <a:extLst>
                  <a:ext uri="{FF2B5EF4-FFF2-40B4-BE49-F238E27FC236}">
                    <a16:creationId xmlns:a16="http://schemas.microsoft.com/office/drawing/2014/main" id="{D78C35F2-CB7A-1844-94CE-C28F8721D4F3}"/>
                  </a:ext>
                </a:extLst>
              </p:cNvPr>
              <p:cNvGrpSpPr/>
              <p:nvPr/>
            </p:nvGrpSpPr>
            <p:grpSpPr>
              <a:xfrm>
                <a:off x="3203666" y="6109331"/>
                <a:ext cx="163112" cy="146781"/>
                <a:chOff x="5332429" y="1866568"/>
                <a:chExt cx="1485799" cy="1470742"/>
              </a:xfrm>
              <a:solidFill>
                <a:schemeClr val="accent5"/>
              </a:solidFill>
            </p:grpSpPr>
            <p:sp>
              <p:nvSpPr>
                <p:cNvPr id="405" name="Google Shape;7013;p175">
                  <a:extLst>
                    <a:ext uri="{FF2B5EF4-FFF2-40B4-BE49-F238E27FC236}">
                      <a16:creationId xmlns:a16="http://schemas.microsoft.com/office/drawing/2014/main" id="{C69D1C96-5D3D-DD4E-A74F-8CEC83BC0014}"/>
                    </a:ext>
                  </a:extLst>
                </p:cNvPr>
                <p:cNvSpPr/>
                <p:nvPr/>
              </p:nvSpPr>
              <p:spPr>
                <a:xfrm>
                  <a:off x="5888281" y="1866568"/>
                  <a:ext cx="929947" cy="896012"/>
                </a:xfrm>
                <a:custGeom>
                  <a:avLst/>
                  <a:gdLst/>
                  <a:ahLst/>
                  <a:cxnLst/>
                  <a:rect l="l" t="t" r="r" b="b"/>
                  <a:pathLst>
                    <a:path w="929947" h="896012" extrusionOk="0">
                      <a:moveTo>
                        <a:pt x="396216" y="0"/>
                      </a:moveTo>
                      <a:cubicBezTo>
                        <a:pt x="362672" y="0"/>
                        <a:pt x="335090" y="27581"/>
                        <a:pt x="335090" y="61126"/>
                      </a:cubicBezTo>
                      <a:cubicBezTo>
                        <a:pt x="335090" y="94670"/>
                        <a:pt x="362672" y="122251"/>
                        <a:pt x="396216" y="122251"/>
                      </a:cubicBezTo>
                      <a:lnTo>
                        <a:pt x="724953" y="122251"/>
                      </a:lnTo>
                      <a:lnTo>
                        <a:pt x="19026" y="790906"/>
                      </a:lnTo>
                      <a:cubicBezTo>
                        <a:pt x="-5573" y="814015"/>
                        <a:pt x="-6319" y="852777"/>
                        <a:pt x="16790" y="876631"/>
                      </a:cubicBezTo>
                      <a:cubicBezTo>
                        <a:pt x="28717" y="889304"/>
                        <a:pt x="45117" y="896013"/>
                        <a:pt x="60770" y="896013"/>
                      </a:cubicBezTo>
                      <a:cubicBezTo>
                        <a:pt x="75679" y="896013"/>
                        <a:pt x="90588" y="890795"/>
                        <a:pt x="102515" y="879613"/>
                      </a:cubicBezTo>
                      <a:lnTo>
                        <a:pt x="807696" y="212449"/>
                      </a:lnTo>
                      <a:lnTo>
                        <a:pt x="807696" y="533731"/>
                      </a:lnTo>
                      <a:cubicBezTo>
                        <a:pt x="807696" y="567276"/>
                        <a:pt x="835277" y="594857"/>
                        <a:pt x="868822" y="594857"/>
                      </a:cubicBezTo>
                      <a:cubicBezTo>
                        <a:pt x="902367" y="594857"/>
                        <a:pt x="929947" y="567276"/>
                        <a:pt x="929947" y="533731"/>
                      </a:cubicBezTo>
                      <a:lnTo>
                        <a:pt x="929947" y="745"/>
                      </a:lnTo>
                      <a:lnTo>
                        <a:pt x="396216" y="745"/>
                      </a:lnTo>
                      <a:close/>
                    </a:path>
                  </a:pathLst>
                </a:custGeom>
                <a:grpFill/>
                <a:ln>
                  <a:noFill/>
                </a:ln>
              </p:spPr>
              <p:txBody>
                <a:bodyPr spcFirstLastPara="1" wrap="square" lIns="91401" tIns="45688" rIns="91401" bIns="45688" anchor="ctr" anchorCtr="0">
                  <a:noAutofit/>
                </a:bodyPr>
                <a:lstStyle/>
                <a:p>
                  <a:endParaRPr sz="1799">
                    <a:solidFill>
                      <a:srgbClr val="717074"/>
                    </a:solidFill>
                    <a:latin typeface="Arial"/>
                    <a:ea typeface="Arial"/>
                    <a:cs typeface="Arial"/>
                    <a:sym typeface="Arial"/>
                  </a:endParaRPr>
                </a:p>
              </p:txBody>
            </p:sp>
            <p:sp>
              <p:nvSpPr>
                <p:cNvPr id="406" name="Google Shape;7014;p175">
                  <a:extLst>
                    <a:ext uri="{FF2B5EF4-FFF2-40B4-BE49-F238E27FC236}">
                      <a16:creationId xmlns:a16="http://schemas.microsoft.com/office/drawing/2014/main" id="{A366E551-80FF-8847-808A-8D70E2DA1BCA}"/>
                    </a:ext>
                  </a:extLst>
                </p:cNvPr>
                <p:cNvSpPr/>
                <p:nvPr/>
              </p:nvSpPr>
              <p:spPr>
                <a:xfrm>
                  <a:off x="5332429" y="1866568"/>
                  <a:ext cx="658366" cy="620201"/>
                </a:xfrm>
                <a:custGeom>
                  <a:avLst/>
                  <a:gdLst/>
                  <a:ahLst/>
                  <a:cxnLst/>
                  <a:rect l="l" t="t" r="r" b="b"/>
                  <a:pathLst>
                    <a:path w="658366" h="620201" extrusionOk="0">
                      <a:moveTo>
                        <a:pt x="658366" y="426389"/>
                      </a:moveTo>
                      <a:lnTo>
                        <a:pt x="658366" y="0"/>
                      </a:lnTo>
                      <a:lnTo>
                        <a:pt x="231978" y="0"/>
                      </a:lnTo>
                      <a:cubicBezTo>
                        <a:pt x="198433" y="0"/>
                        <a:pt x="170852" y="27581"/>
                        <a:pt x="170852" y="61126"/>
                      </a:cubicBezTo>
                      <a:cubicBezTo>
                        <a:pt x="170852" y="94670"/>
                        <a:pt x="198433" y="122251"/>
                        <a:pt x="231978" y="122251"/>
                      </a:cubicBezTo>
                      <a:lnTo>
                        <a:pt x="447408" y="122251"/>
                      </a:lnTo>
                      <a:lnTo>
                        <a:pt x="19529" y="515095"/>
                      </a:lnTo>
                      <a:cubicBezTo>
                        <a:pt x="-5071" y="538204"/>
                        <a:pt x="-6561" y="576221"/>
                        <a:pt x="15802" y="600821"/>
                      </a:cubicBezTo>
                      <a:cubicBezTo>
                        <a:pt x="27729" y="614238"/>
                        <a:pt x="44128" y="620202"/>
                        <a:pt x="60528" y="620202"/>
                      </a:cubicBezTo>
                      <a:cubicBezTo>
                        <a:pt x="75437" y="620202"/>
                        <a:pt x="90345" y="614984"/>
                        <a:pt x="101527" y="603802"/>
                      </a:cubicBezTo>
                      <a:lnTo>
                        <a:pt x="535369" y="204995"/>
                      </a:lnTo>
                      <a:lnTo>
                        <a:pt x="535369" y="425643"/>
                      </a:lnTo>
                      <a:cubicBezTo>
                        <a:pt x="535369" y="459188"/>
                        <a:pt x="562951" y="486769"/>
                        <a:pt x="596495" y="486769"/>
                      </a:cubicBezTo>
                      <a:cubicBezTo>
                        <a:pt x="630785" y="486769"/>
                        <a:pt x="658366" y="459933"/>
                        <a:pt x="658366" y="426389"/>
                      </a:cubicBezTo>
                      <a:close/>
                    </a:path>
                  </a:pathLst>
                </a:custGeom>
                <a:grpFill/>
                <a:ln>
                  <a:noFill/>
                </a:ln>
              </p:spPr>
              <p:txBody>
                <a:bodyPr spcFirstLastPara="1" wrap="square" lIns="91401" tIns="45688" rIns="91401" bIns="45688" anchor="ctr" anchorCtr="0">
                  <a:noAutofit/>
                </a:bodyPr>
                <a:lstStyle/>
                <a:p>
                  <a:endParaRPr sz="1799">
                    <a:solidFill>
                      <a:srgbClr val="717074"/>
                    </a:solidFill>
                    <a:latin typeface="Arial"/>
                    <a:ea typeface="Arial"/>
                    <a:cs typeface="Arial"/>
                    <a:sym typeface="Arial"/>
                  </a:endParaRPr>
                </a:p>
              </p:txBody>
            </p:sp>
            <p:sp>
              <p:nvSpPr>
                <p:cNvPr id="407" name="Google Shape;7015;p175">
                  <a:extLst>
                    <a:ext uri="{FF2B5EF4-FFF2-40B4-BE49-F238E27FC236}">
                      <a16:creationId xmlns:a16="http://schemas.microsoft.com/office/drawing/2014/main" id="{9EED87CD-AE88-144F-8EA8-5541B988E28F}"/>
                    </a:ext>
                  </a:extLst>
                </p:cNvPr>
                <p:cNvSpPr/>
                <p:nvPr/>
              </p:nvSpPr>
              <p:spPr>
                <a:xfrm>
                  <a:off x="6212493" y="2689513"/>
                  <a:ext cx="605735" cy="647797"/>
                </a:xfrm>
                <a:custGeom>
                  <a:avLst/>
                  <a:gdLst/>
                  <a:ahLst/>
                  <a:cxnLst/>
                  <a:rect l="l" t="t" r="r" b="b"/>
                  <a:pathLst>
                    <a:path w="605735" h="647797" extrusionOk="0">
                      <a:moveTo>
                        <a:pt x="118221" y="60395"/>
                      </a:moveTo>
                      <a:cubicBezTo>
                        <a:pt x="118221" y="93940"/>
                        <a:pt x="145802" y="121521"/>
                        <a:pt x="179347" y="121521"/>
                      </a:cubicBezTo>
                      <a:lnTo>
                        <a:pt x="405959" y="121521"/>
                      </a:lnTo>
                      <a:lnTo>
                        <a:pt x="16097" y="545673"/>
                      </a:lnTo>
                      <a:cubicBezTo>
                        <a:pt x="-7012" y="570272"/>
                        <a:pt x="-4776" y="609035"/>
                        <a:pt x="19824" y="631398"/>
                      </a:cubicBezTo>
                      <a:cubicBezTo>
                        <a:pt x="31750" y="641834"/>
                        <a:pt x="46659" y="647798"/>
                        <a:pt x="60823" y="647798"/>
                      </a:cubicBezTo>
                      <a:cubicBezTo>
                        <a:pt x="77222" y="647798"/>
                        <a:pt x="93622" y="641089"/>
                        <a:pt x="105549" y="628416"/>
                      </a:cubicBezTo>
                      <a:lnTo>
                        <a:pt x="483484" y="216936"/>
                      </a:lnTo>
                      <a:lnTo>
                        <a:pt x="483484" y="426404"/>
                      </a:lnTo>
                      <a:cubicBezTo>
                        <a:pt x="483484" y="459948"/>
                        <a:pt x="511065" y="487529"/>
                        <a:pt x="544610" y="487529"/>
                      </a:cubicBezTo>
                      <a:cubicBezTo>
                        <a:pt x="578155" y="487529"/>
                        <a:pt x="605735" y="459948"/>
                        <a:pt x="605735" y="426404"/>
                      </a:cubicBezTo>
                      <a:lnTo>
                        <a:pt x="605735" y="15"/>
                      </a:lnTo>
                      <a:lnTo>
                        <a:pt x="179347" y="15"/>
                      </a:lnTo>
                      <a:cubicBezTo>
                        <a:pt x="145057" y="-730"/>
                        <a:pt x="118221" y="26850"/>
                        <a:pt x="118221" y="60395"/>
                      </a:cubicBezTo>
                      <a:close/>
                    </a:path>
                  </a:pathLst>
                </a:custGeom>
                <a:grpFill/>
                <a:ln>
                  <a:noFill/>
                </a:ln>
              </p:spPr>
              <p:txBody>
                <a:bodyPr spcFirstLastPara="1" wrap="square" lIns="91401" tIns="45688" rIns="91401" bIns="45688" anchor="ctr" anchorCtr="0">
                  <a:noAutofit/>
                </a:bodyPr>
                <a:lstStyle/>
                <a:p>
                  <a:endParaRPr sz="1799">
                    <a:solidFill>
                      <a:srgbClr val="717074"/>
                    </a:solidFill>
                    <a:latin typeface="Arial"/>
                    <a:ea typeface="Arial"/>
                    <a:cs typeface="Arial"/>
                    <a:sym typeface="Arial"/>
                  </a:endParaRPr>
                </a:p>
              </p:txBody>
            </p:sp>
          </p:grpSp>
        </p:grpSp>
      </p:grpSp>
      <p:sp>
        <p:nvSpPr>
          <p:cNvPr id="393" name="Oval 392">
            <a:extLst>
              <a:ext uri="{FF2B5EF4-FFF2-40B4-BE49-F238E27FC236}">
                <a16:creationId xmlns:a16="http://schemas.microsoft.com/office/drawing/2014/main" id="{C2ACCC8E-D5A0-3E4F-9ADB-E2733FDD2399}"/>
              </a:ext>
              <a:ext uri="{C183D7F6-B498-43B3-948B-1728B52AA6E4}">
                <adec:decorative xmlns:adec="http://schemas.microsoft.com/office/drawing/2017/decorative" val="1"/>
              </a:ext>
            </a:extLst>
          </p:cNvPr>
          <p:cNvSpPr/>
          <p:nvPr/>
        </p:nvSpPr>
        <p:spPr bwMode="gray">
          <a:xfrm>
            <a:off x="2469125" y="5285984"/>
            <a:ext cx="614672" cy="614300"/>
          </a:xfrm>
          <a:prstGeom prst="ellipse">
            <a:avLst/>
          </a:prstGeom>
          <a:solidFill>
            <a:schemeClr val="bg1"/>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416" name="Group 415" descr="Horizon Air Hybrid&#10;">
            <a:extLst>
              <a:ext uri="{FF2B5EF4-FFF2-40B4-BE49-F238E27FC236}">
                <a16:creationId xmlns:a16="http://schemas.microsoft.com/office/drawing/2014/main" id="{F054A08D-4B65-8A44-979C-8D7A62841B10}"/>
              </a:ext>
            </a:extLst>
          </p:cNvPr>
          <p:cNvGrpSpPr/>
          <p:nvPr/>
        </p:nvGrpSpPr>
        <p:grpSpPr>
          <a:xfrm>
            <a:off x="2577192" y="5428711"/>
            <a:ext cx="356331" cy="316306"/>
            <a:chOff x="9758878" y="744621"/>
            <a:chExt cx="600836" cy="533669"/>
          </a:xfrm>
          <a:solidFill>
            <a:schemeClr val="accent2"/>
          </a:solidFill>
        </p:grpSpPr>
        <p:sp>
          <p:nvSpPr>
            <p:cNvPr id="417" name="Picture Placeholder 81">
              <a:extLst>
                <a:ext uri="{FF2B5EF4-FFF2-40B4-BE49-F238E27FC236}">
                  <a16:creationId xmlns:a16="http://schemas.microsoft.com/office/drawing/2014/main" id="{3A1C3D2D-98BC-E148-8C2E-C6D5726C17B4}"/>
                </a:ext>
              </a:extLst>
            </p:cNvPr>
            <p:cNvSpPr/>
            <p:nvPr/>
          </p:nvSpPr>
          <p:spPr>
            <a:xfrm>
              <a:off x="9758878" y="744621"/>
              <a:ext cx="600836" cy="343299"/>
            </a:xfrm>
            <a:custGeom>
              <a:avLst/>
              <a:gdLst>
                <a:gd name="connsiteX0" fmla="*/ 517563 w 600836"/>
                <a:gd name="connsiteY0" fmla="*/ 128706 h 343299"/>
                <a:gd name="connsiteX1" fmla="*/ 391071 w 600836"/>
                <a:gd name="connsiteY1" fmla="*/ 0 h 343299"/>
                <a:gd name="connsiteX2" fmla="*/ 387846 w 600836"/>
                <a:gd name="connsiteY2" fmla="*/ 0 h 343299"/>
                <a:gd name="connsiteX3" fmla="*/ 267678 w 600836"/>
                <a:gd name="connsiteY3" fmla="*/ 87722 h 343299"/>
                <a:gd name="connsiteX4" fmla="*/ 222837 w 600836"/>
                <a:gd name="connsiteY4" fmla="*/ 76970 h 343299"/>
                <a:gd name="connsiteX5" fmla="*/ 220117 w 600836"/>
                <a:gd name="connsiteY5" fmla="*/ 76970 h 343299"/>
                <a:gd name="connsiteX6" fmla="*/ 111967 w 600836"/>
                <a:gd name="connsiteY6" fmla="*/ 165515 h 343299"/>
                <a:gd name="connsiteX7" fmla="*/ 90210 w 600836"/>
                <a:gd name="connsiteY7" fmla="*/ 162416 h 343299"/>
                <a:gd name="connsiteX8" fmla="*/ 88060 w 600836"/>
                <a:gd name="connsiteY8" fmla="*/ 162416 h 343299"/>
                <a:gd name="connsiteX9" fmla="*/ 21 w 600836"/>
                <a:gd name="connsiteY9" fmla="*/ 248430 h 343299"/>
                <a:gd name="connsiteX10" fmla="*/ 91981 w 600836"/>
                <a:gd name="connsiteY10" fmla="*/ 343299 h 343299"/>
                <a:gd name="connsiteX11" fmla="*/ 126134 w 600836"/>
                <a:gd name="connsiteY11" fmla="*/ 343299 h 343299"/>
                <a:gd name="connsiteX12" fmla="*/ 126134 w 600836"/>
                <a:gd name="connsiteY12" fmla="*/ 327488 h 343299"/>
                <a:gd name="connsiteX13" fmla="*/ 92424 w 600836"/>
                <a:gd name="connsiteY13" fmla="*/ 327488 h 343299"/>
                <a:gd name="connsiteX14" fmla="*/ 15833 w 600836"/>
                <a:gd name="connsiteY14" fmla="*/ 248810 h 343299"/>
                <a:gd name="connsiteX15" fmla="*/ 88060 w 600836"/>
                <a:gd name="connsiteY15" fmla="*/ 177911 h 343299"/>
                <a:gd name="connsiteX16" fmla="*/ 89894 w 600836"/>
                <a:gd name="connsiteY16" fmla="*/ 177911 h 343299"/>
                <a:gd name="connsiteX17" fmla="*/ 107729 w 600836"/>
                <a:gd name="connsiteY17" fmla="*/ 180441 h 343299"/>
                <a:gd name="connsiteX18" fmla="*/ 123857 w 600836"/>
                <a:gd name="connsiteY18" fmla="*/ 184931 h 343299"/>
                <a:gd name="connsiteX19" fmla="*/ 127399 w 600836"/>
                <a:gd name="connsiteY19" fmla="*/ 168487 h 343299"/>
                <a:gd name="connsiteX20" fmla="*/ 220117 w 600836"/>
                <a:gd name="connsiteY20" fmla="*/ 92592 h 343299"/>
                <a:gd name="connsiteX21" fmla="*/ 222394 w 600836"/>
                <a:gd name="connsiteY21" fmla="*/ 92592 h 343299"/>
                <a:gd name="connsiteX22" fmla="*/ 260785 w 600836"/>
                <a:gd name="connsiteY22" fmla="*/ 101763 h 343299"/>
                <a:gd name="connsiteX23" fmla="*/ 276217 w 600836"/>
                <a:gd name="connsiteY23" fmla="*/ 109226 h 343299"/>
                <a:gd name="connsiteX24" fmla="*/ 282541 w 600836"/>
                <a:gd name="connsiteY24" fmla="*/ 93225 h 343299"/>
                <a:gd name="connsiteX25" fmla="*/ 387909 w 600836"/>
                <a:gd name="connsiteY25" fmla="*/ 15748 h 343299"/>
                <a:gd name="connsiteX26" fmla="*/ 390755 w 600836"/>
                <a:gd name="connsiteY26" fmla="*/ 15748 h 343299"/>
                <a:gd name="connsiteX27" fmla="*/ 501815 w 600836"/>
                <a:gd name="connsiteY27" fmla="*/ 130097 h 343299"/>
                <a:gd name="connsiteX28" fmla="*/ 502954 w 600836"/>
                <a:gd name="connsiteY28" fmla="*/ 143126 h 343299"/>
                <a:gd name="connsiteX29" fmla="*/ 516046 w 600836"/>
                <a:gd name="connsiteY29" fmla="*/ 144391 h 343299"/>
                <a:gd name="connsiteX30" fmla="*/ 584984 w 600836"/>
                <a:gd name="connsiteY30" fmla="*/ 237173 h 343299"/>
                <a:gd name="connsiteX31" fmla="*/ 509088 w 600836"/>
                <a:gd name="connsiteY31" fmla="*/ 326349 h 343299"/>
                <a:gd name="connsiteX32" fmla="*/ 478983 w 600836"/>
                <a:gd name="connsiteY32" fmla="*/ 326349 h 343299"/>
                <a:gd name="connsiteX33" fmla="*/ 478983 w 600836"/>
                <a:gd name="connsiteY33" fmla="*/ 342161 h 343299"/>
                <a:gd name="connsiteX34" fmla="*/ 509088 w 600836"/>
                <a:gd name="connsiteY34" fmla="*/ 342161 h 343299"/>
                <a:gd name="connsiteX35" fmla="*/ 600795 w 600836"/>
                <a:gd name="connsiteY35" fmla="*/ 237489 h 343299"/>
                <a:gd name="connsiteX36" fmla="*/ 517563 w 600836"/>
                <a:gd name="connsiteY36" fmla="*/ 128706 h 34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836" h="343299">
                  <a:moveTo>
                    <a:pt x="517563" y="128706"/>
                  </a:moveTo>
                  <a:cubicBezTo>
                    <a:pt x="511239" y="57680"/>
                    <a:pt x="457543" y="1581"/>
                    <a:pt x="391071" y="0"/>
                  </a:cubicBezTo>
                  <a:lnTo>
                    <a:pt x="387846" y="0"/>
                  </a:lnTo>
                  <a:cubicBezTo>
                    <a:pt x="334087" y="0"/>
                    <a:pt x="287664" y="36113"/>
                    <a:pt x="267678" y="87722"/>
                  </a:cubicBezTo>
                  <a:cubicBezTo>
                    <a:pt x="253671" y="80975"/>
                    <a:pt x="238381" y="77309"/>
                    <a:pt x="222837" y="76970"/>
                  </a:cubicBezTo>
                  <a:lnTo>
                    <a:pt x="220117" y="76970"/>
                  </a:lnTo>
                  <a:cubicBezTo>
                    <a:pt x="167659" y="77183"/>
                    <a:pt x="122530" y="114131"/>
                    <a:pt x="111967" y="165515"/>
                  </a:cubicBezTo>
                  <a:cubicBezTo>
                    <a:pt x="104871" y="163582"/>
                    <a:pt x="97563" y="162541"/>
                    <a:pt x="90210" y="162416"/>
                  </a:cubicBezTo>
                  <a:lnTo>
                    <a:pt x="88060" y="162416"/>
                  </a:lnTo>
                  <a:cubicBezTo>
                    <a:pt x="40326" y="162669"/>
                    <a:pt x="1384" y="200715"/>
                    <a:pt x="21" y="248430"/>
                  </a:cubicBezTo>
                  <a:cubicBezTo>
                    <a:pt x="-1117" y="297319"/>
                    <a:pt x="43408" y="341971"/>
                    <a:pt x="91981" y="343299"/>
                  </a:cubicBezTo>
                  <a:lnTo>
                    <a:pt x="126134" y="343299"/>
                  </a:lnTo>
                  <a:lnTo>
                    <a:pt x="126134" y="327488"/>
                  </a:lnTo>
                  <a:lnTo>
                    <a:pt x="92424" y="327488"/>
                  </a:lnTo>
                  <a:cubicBezTo>
                    <a:pt x="52136" y="326413"/>
                    <a:pt x="14947" y="288086"/>
                    <a:pt x="15833" y="248810"/>
                  </a:cubicBezTo>
                  <a:cubicBezTo>
                    <a:pt x="16920" y="209597"/>
                    <a:pt x="48833" y="178270"/>
                    <a:pt x="88060" y="177911"/>
                  </a:cubicBezTo>
                  <a:lnTo>
                    <a:pt x="89894" y="177911"/>
                  </a:lnTo>
                  <a:cubicBezTo>
                    <a:pt x="95923" y="177994"/>
                    <a:pt x="101916" y="178844"/>
                    <a:pt x="107729" y="180441"/>
                  </a:cubicBezTo>
                  <a:lnTo>
                    <a:pt x="123857" y="184931"/>
                  </a:lnTo>
                  <a:lnTo>
                    <a:pt x="127399" y="168487"/>
                  </a:lnTo>
                  <a:cubicBezTo>
                    <a:pt x="136704" y="124588"/>
                    <a:pt x="175246" y="93039"/>
                    <a:pt x="220117" y="92592"/>
                  </a:cubicBezTo>
                  <a:lnTo>
                    <a:pt x="222394" y="92592"/>
                  </a:lnTo>
                  <a:cubicBezTo>
                    <a:pt x="235698" y="92880"/>
                    <a:pt x="248787" y="96006"/>
                    <a:pt x="260785" y="101763"/>
                  </a:cubicBezTo>
                  <a:lnTo>
                    <a:pt x="276217" y="109226"/>
                  </a:lnTo>
                  <a:lnTo>
                    <a:pt x="282541" y="93225"/>
                  </a:lnTo>
                  <a:cubicBezTo>
                    <a:pt x="300756" y="46233"/>
                    <a:pt x="342245" y="15748"/>
                    <a:pt x="387909" y="15748"/>
                  </a:cubicBezTo>
                  <a:lnTo>
                    <a:pt x="390755" y="15748"/>
                  </a:lnTo>
                  <a:cubicBezTo>
                    <a:pt x="448246" y="17140"/>
                    <a:pt x="495996" y="66345"/>
                    <a:pt x="501815" y="130097"/>
                  </a:cubicBezTo>
                  <a:lnTo>
                    <a:pt x="502954" y="143126"/>
                  </a:lnTo>
                  <a:lnTo>
                    <a:pt x="516046" y="144391"/>
                  </a:lnTo>
                  <a:cubicBezTo>
                    <a:pt x="555890" y="148185"/>
                    <a:pt x="586249" y="188663"/>
                    <a:pt x="584984" y="237173"/>
                  </a:cubicBezTo>
                  <a:cubicBezTo>
                    <a:pt x="583719" y="285682"/>
                    <a:pt x="549882" y="326349"/>
                    <a:pt x="509088" y="326349"/>
                  </a:cubicBezTo>
                  <a:lnTo>
                    <a:pt x="478983" y="326349"/>
                  </a:lnTo>
                  <a:lnTo>
                    <a:pt x="478983" y="342161"/>
                  </a:lnTo>
                  <a:lnTo>
                    <a:pt x="509088" y="342161"/>
                  </a:lnTo>
                  <a:cubicBezTo>
                    <a:pt x="558547" y="342161"/>
                    <a:pt x="599530" y="295549"/>
                    <a:pt x="600795" y="237489"/>
                  </a:cubicBezTo>
                  <a:cubicBezTo>
                    <a:pt x="602250" y="180567"/>
                    <a:pt x="565314" y="133259"/>
                    <a:pt x="517563" y="128706"/>
                  </a:cubicBezTo>
                  <a:close/>
                </a:path>
              </a:pathLst>
            </a:custGeom>
            <a:grpFill/>
            <a:ln w="6271" cap="flat">
              <a:noFill/>
              <a:prstDash val="solid"/>
              <a:miter/>
            </a:ln>
          </p:spPr>
          <p:txBody>
            <a:bodyPr rtlCol="0" anchor="ctr"/>
            <a:lstStyle/>
            <a:p>
              <a:endParaRPr lang="en-US" sz="1799"/>
            </a:p>
          </p:txBody>
        </p:sp>
        <p:sp>
          <p:nvSpPr>
            <p:cNvPr id="418" name="Picture Placeholder 81">
              <a:extLst>
                <a:ext uri="{FF2B5EF4-FFF2-40B4-BE49-F238E27FC236}">
                  <a16:creationId xmlns:a16="http://schemas.microsoft.com/office/drawing/2014/main" id="{55868BC4-5EB6-E548-BFCA-C30987BEEFE1}"/>
                </a:ext>
              </a:extLst>
            </p:cNvPr>
            <p:cNvSpPr/>
            <p:nvPr/>
          </p:nvSpPr>
          <p:spPr>
            <a:xfrm>
              <a:off x="9902088" y="1084632"/>
              <a:ext cx="319835" cy="91200"/>
            </a:xfrm>
            <a:custGeom>
              <a:avLst/>
              <a:gdLst>
                <a:gd name="connsiteX0" fmla="*/ 319835 w 319835"/>
                <a:gd name="connsiteY0" fmla="*/ 91201 h 91200"/>
                <a:gd name="connsiteX1" fmla="*/ 0 w 319835"/>
                <a:gd name="connsiteY1" fmla="*/ 91201 h 91200"/>
                <a:gd name="connsiteX2" fmla="*/ 0 w 319835"/>
                <a:gd name="connsiteY2" fmla="*/ 0 h 91200"/>
                <a:gd name="connsiteX3" fmla="*/ 15812 w 319835"/>
                <a:gd name="connsiteY3" fmla="*/ 0 h 91200"/>
                <a:gd name="connsiteX4" fmla="*/ 15812 w 319835"/>
                <a:gd name="connsiteY4" fmla="*/ 75389 h 91200"/>
                <a:gd name="connsiteX5" fmla="*/ 304024 w 319835"/>
                <a:gd name="connsiteY5" fmla="*/ 75389 h 91200"/>
                <a:gd name="connsiteX6" fmla="*/ 304024 w 319835"/>
                <a:gd name="connsiteY6" fmla="*/ 0 h 91200"/>
                <a:gd name="connsiteX7" fmla="*/ 319835 w 319835"/>
                <a:gd name="connsiteY7" fmla="*/ 0 h 91200"/>
                <a:gd name="connsiteX8" fmla="*/ 319835 w 319835"/>
                <a:gd name="connsiteY8" fmla="*/ 91201 h 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835" h="91200">
                  <a:moveTo>
                    <a:pt x="319835" y="91201"/>
                  </a:moveTo>
                  <a:lnTo>
                    <a:pt x="0" y="91201"/>
                  </a:lnTo>
                  <a:lnTo>
                    <a:pt x="0" y="0"/>
                  </a:lnTo>
                  <a:lnTo>
                    <a:pt x="15812" y="0"/>
                  </a:lnTo>
                  <a:lnTo>
                    <a:pt x="15812" y="75389"/>
                  </a:lnTo>
                  <a:lnTo>
                    <a:pt x="304024" y="75389"/>
                  </a:lnTo>
                  <a:lnTo>
                    <a:pt x="304024" y="0"/>
                  </a:lnTo>
                  <a:lnTo>
                    <a:pt x="319835" y="0"/>
                  </a:lnTo>
                  <a:lnTo>
                    <a:pt x="319835" y="91201"/>
                  </a:lnTo>
                  <a:close/>
                </a:path>
              </a:pathLst>
            </a:custGeom>
            <a:grpFill/>
            <a:ln w="6271" cap="flat">
              <a:noFill/>
              <a:prstDash val="solid"/>
              <a:miter/>
            </a:ln>
          </p:spPr>
          <p:txBody>
            <a:bodyPr rtlCol="0" anchor="ctr"/>
            <a:lstStyle/>
            <a:p>
              <a:endParaRPr lang="en-US" sz="1799"/>
            </a:p>
          </p:txBody>
        </p:sp>
        <p:sp>
          <p:nvSpPr>
            <p:cNvPr id="419" name="Picture Placeholder 81">
              <a:extLst>
                <a:ext uri="{FF2B5EF4-FFF2-40B4-BE49-F238E27FC236}">
                  <a16:creationId xmlns:a16="http://schemas.microsoft.com/office/drawing/2014/main" id="{665CFA68-C1D8-034D-86F1-3D950FF2E4D3}"/>
                </a:ext>
              </a:extLst>
            </p:cNvPr>
            <p:cNvSpPr/>
            <p:nvPr/>
          </p:nvSpPr>
          <p:spPr>
            <a:xfrm>
              <a:off x="10160891" y="1109171"/>
              <a:ext cx="24286" cy="25677"/>
            </a:xfrm>
            <a:custGeom>
              <a:avLst/>
              <a:gdLst>
                <a:gd name="connsiteX0" fmla="*/ 24286 w 24286"/>
                <a:gd name="connsiteY0" fmla="*/ 12839 h 25677"/>
                <a:gd name="connsiteX1" fmla="*/ 12143 w 24286"/>
                <a:gd name="connsiteY1" fmla="*/ 25678 h 25677"/>
                <a:gd name="connsiteX2" fmla="*/ 0 w 24286"/>
                <a:gd name="connsiteY2" fmla="*/ 12839 h 25677"/>
                <a:gd name="connsiteX3" fmla="*/ 12143 w 24286"/>
                <a:gd name="connsiteY3" fmla="*/ 0 h 25677"/>
                <a:gd name="connsiteX4" fmla="*/ 24286 w 24286"/>
                <a:gd name="connsiteY4" fmla="*/ 12839 h 2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6" h="25677">
                  <a:moveTo>
                    <a:pt x="24286" y="12839"/>
                  </a:moveTo>
                  <a:cubicBezTo>
                    <a:pt x="24286" y="19930"/>
                    <a:pt x="18850" y="25678"/>
                    <a:pt x="12143" y="25678"/>
                  </a:cubicBezTo>
                  <a:cubicBezTo>
                    <a:pt x="5437" y="25678"/>
                    <a:pt x="0" y="19930"/>
                    <a:pt x="0" y="12839"/>
                  </a:cubicBezTo>
                  <a:cubicBezTo>
                    <a:pt x="0" y="5748"/>
                    <a:pt x="5437" y="0"/>
                    <a:pt x="12143" y="0"/>
                  </a:cubicBezTo>
                  <a:cubicBezTo>
                    <a:pt x="18850" y="0"/>
                    <a:pt x="24286" y="5748"/>
                    <a:pt x="24286" y="12839"/>
                  </a:cubicBezTo>
                  <a:close/>
                </a:path>
              </a:pathLst>
            </a:custGeom>
            <a:grpFill/>
            <a:ln w="6271" cap="flat">
              <a:noFill/>
              <a:prstDash val="solid"/>
              <a:miter/>
            </a:ln>
          </p:spPr>
          <p:txBody>
            <a:bodyPr rtlCol="0" anchor="ctr"/>
            <a:lstStyle/>
            <a:p>
              <a:endParaRPr lang="en-US" sz="1799"/>
            </a:p>
          </p:txBody>
        </p:sp>
        <p:sp>
          <p:nvSpPr>
            <p:cNvPr id="420" name="Picture Placeholder 81">
              <a:extLst>
                <a:ext uri="{FF2B5EF4-FFF2-40B4-BE49-F238E27FC236}">
                  <a16:creationId xmlns:a16="http://schemas.microsoft.com/office/drawing/2014/main" id="{7B7FAEC9-CB6C-B647-8273-754C1EDC562D}"/>
                </a:ext>
              </a:extLst>
            </p:cNvPr>
            <p:cNvSpPr/>
            <p:nvPr/>
          </p:nvSpPr>
          <p:spPr>
            <a:xfrm>
              <a:off x="9944905"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21" name="Picture Placeholder 81">
              <a:extLst>
                <a:ext uri="{FF2B5EF4-FFF2-40B4-BE49-F238E27FC236}">
                  <a16:creationId xmlns:a16="http://schemas.microsoft.com/office/drawing/2014/main" id="{E79B2C71-EC59-EA47-8A6E-19DEDC703FC8}"/>
                </a:ext>
              </a:extLst>
            </p:cNvPr>
            <p:cNvSpPr/>
            <p:nvPr/>
          </p:nvSpPr>
          <p:spPr>
            <a:xfrm>
              <a:off x="9969382"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22" name="Picture Placeholder 81">
              <a:extLst>
                <a:ext uri="{FF2B5EF4-FFF2-40B4-BE49-F238E27FC236}">
                  <a16:creationId xmlns:a16="http://schemas.microsoft.com/office/drawing/2014/main" id="{16A6DC57-8B61-F54D-8620-7152585AEEC5}"/>
                </a:ext>
              </a:extLst>
            </p:cNvPr>
            <p:cNvSpPr/>
            <p:nvPr/>
          </p:nvSpPr>
          <p:spPr>
            <a:xfrm>
              <a:off x="9993795"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23" name="Picture Placeholder 81">
              <a:extLst>
                <a:ext uri="{FF2B5EF4-FFF2-40B4-BE49-F238E27FC236}">
                  <a16:creationId xmlns:a16="http://schemas.microsoft.com/office/drawing/2014/main" id="{E169583E-83E8-3644-BC5A-AB078724242B}"/>
                </a:ext>
              </a:extLst>
            </p:cNvPr>
            <p:cNvSpPr/>
            <p:nvPr/>
          </p:nvSpPr>
          <p:spPr>
            <a:xfrm>
              <a:off x="10018271"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24" name="Picture Placeholder 81">
              <a:extLst>
                <a:ext uri="{FF2B5EF4-FFF2-40B4-BE49-F238E27FC236}">
                  <a16:creationId xmlns:a16="http://schemas.microsoft.com/office/drawing/2014/main" id="{3C94FC97-F1C5-6F42-A77F-7E3B5530C194}"/>
                </a:ext>
              </a:extLst>
            </p:cNvPr>
            <p:cNvSpPr/>
            <p:nvPr/>
          </p:nvSpPr>
          <p:spPr>
            <a:xfrm>
              <a:off x="10042684"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25" name="Picture Placeholder 81">
              <a:extLst>
                <a:ext uri="{FF2B5EF4-FFF2-40B4-BE49-F238E27FC236}">
                  <a16:creationId xmlns:a16="http://schemas.microsoft.com/office/drawing/2014/main" id="{D5EECD1F-97B9-7740-9598-D6D8D0F4EFE4}"/>
                </a:ext>
              </a:extLst>
            </p:cNvPr>
            <p:cNvSpPr/>
            <p:nvPr/>
          </p:nvSpPr>
          <p:spPr>
            <a:xfrm>
              <a:off x="10067160"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26" name="Picture Placeholder 81">
              <a:extLst>
                <a:ext uri="{FF2B5EF4-FFF2-40B4-BE49-F238E27FC236}">
                  <a16:creationId xmlns:a16="http://schemas.microsoft.com/office/drawing/2014/main" id="{2ACC1FC9-3736-4B47-9E18-7C394E5FE142}"/>
                </a:ext>
              </a:extLst>
            </p:cNvPr>
            <p:cNvSpPr/>
            <p:nvPr/>
          </p:nvSpPr>
          <p:spPr>
            <a:xfrm>
              <a:off x="10091573"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27" name="Picture Placeholder 81">
              <a:extLst>
                <a:ext uri="{FF2B5EF4-FFF2-40B4-BE49-F238E27FC236}">
                  <a16:creationId xmlns:a16="http://schemas.microsoft.com/office/drawing/2014/main" id="{6489852B-AD5B-9A47-86CD-B5186AD67482}"/>
                </a:ext>
              </a:extLst>
            </p:cNvPr>
            <p:cNvSpPr/>
            <p:nvPr/>
          </p:nvSpPr>
          <p:spPr>
            <a:xfrm>
              <a:off x="9902088" y="1187090"/>
              <a:ext cx="319835" cy="91200"/>
            </a:xfrm>
            <a:custGeom>
              <a:avLst/>
              <a:gdLst>
                <a:gd name="connsiteX0" fmla="*/ 319835 w 319835"/>
                <a:gd name="connsiteY0" fmla="*/ 91201 h 91200"/>
                <a:gd name="connsiteX1" fmla="*/ 0 w 319835"/>
                <a:gd name="connsiteY1" fmla="*/ 91201 h 91200"/>
                <a:gd name="connsiteX2" fmla="*/ 0 w 319835"/>
                <a:gd name="connsiteY2" fmla="*/ 0 h 91200"/>
                <a:gd name="connsiteX3" fmla="*/ 15812 w 319835"/>
                <a:gd name="connsiteY3" fmla="*/ 0 h 91200"/>
                <a:gd name="connsiteX4" fmla="*/ 15812 w 319835"/>
                <a:gd name="connsiteY4" fmla="*/ 75389 h 91200"/>
                <a:gd name="connsiteX5" fmla="*/ 304024 w 319835"/>
                <a:gd name="connsiteY5" fmla="*/ 75389 h 91200"/>
                <a:gd name="connsiteX6" fmla="*/ 304024 w 319835"/>
                <a:gd name="connsiteY6" fmla="*/ 0 h 91200"/>
                <a:gd name="connsiteX7" fmla="*/ 319835 w 319835"/>
                <a:gd name="connsiteY7" fmla="*/ 0 h 91200"/>
                <a:gd name="connsiteX8" fmla="*/ 319835 w 319835"/>
                <a:gd name="connsiteY8" fmla="*/ 91201 h 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835" h="91200">
                  <a:moveTo>
                    <a:pt x="319835" y="91201"/>
                  </a:moveTo>
                  <a:lnTo>
                    <a:pt x="0" y="91201"/>
                  </a:lnTo>
                  <a:lnTo>
                    <a:pt x="0" y="0"/>
                  </a:lnTo>
                  <a:lnTo>
                    <a:pt x="15812" y="0"/>
                  </a:lnTo>
                  <a:lnTo>
                    <a:pt x="15812" y="75389"/>
                  </a:lnTo>
                  <a:lnTo>
                    <a:pt x="304024" y="75389"/>
                  </a:lnTo>
                  <a:lnTo>
                    <a:pt x="304024" y="0"/>
                  </a:lnTo>
                  <a:lnTo>
                    <a:pt x="319835" y="0"/>
                  </a:lnTo>
                  <a:lnTo>
                    <a:pt x="319835" y="91201"/>
                  </a:lnTo>
                  <a:close/>
                </a:path>
              </a:pathLst>
            </a:custGeom>
            <a:grpFill/>
            <a:ln w="6271" cap="flat">
              <a:noFill/>
              <a:prstDash val="solid"/>
              <a:miter/>
            </a:ln>
          </p:spPr>
          <p:txBody>
            <a:bodyPr rtlCol="0" anchor="ctr"/>
            <a:lstStyle/>
            <a:p>
              <a:endParaRPr lang="en-US" sz="1799"/>
            </a:p>
          </p:txBody>
        </p:sp>
        <p:sp>
          <p:nvSpPr>
            <p:cNvPr id="428" name="Picture Placeholder 81">
              <a:extLst>
                <a:ext uri="{FF2B5EF4-FFF2-40B4-BE49-F238E27FC236}">
                  <a16:creationId xmlns:a16="http://schemas.microsoft.com/office/drawing/2014/main" id="{50B62F30-4EA4-2449-94B2-96CA208008F2}"/>
                </a:ext>
              </a:extLst>
            </p:cNvPr>
            <p:cNvSpPr/>
            <p:nvPr/>
          </p:nvSpPr>
          <p:spPr>
            <a:xfrm>
              <a:off x="10159246" y="1212389"/>
              <a:ext cx="24286" cy="25677"/>
            </a:xfrm>
            <a:custGeom>
              <a:avLst/>
              <a:gdLst>
                <a:gd name="connsiteX0" fmla="*/ 24286 w 24286"/>
                <a:gd name="connsiteY0" fmla="*/ 12839 h 25677"/>
                <a:gd name="connsiteX1" fmla="*/ 12143 w 24286"/>
                <a:gd name="connsiteY1" fmla="*/ 25678 h 25677"/>
                <a:gd name="connsiteX2" fmla="*/ 0 w 24286"/>
                <a:gd name="connsiteY2" fmla="*/ 12839 h 25677"/>
                <a:gd name="connsiteX3" fmla="*/ 12143 w 24286"/>
                <a:gd name="connsiteY3" fmla="*/ 0 h 25677"/>
                <a:gd name="connsiteX4" fmla="*/ 24286 w 24286"/>
                <a:gd name="connsiteY4" fmla="*/ 12839 h 2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6" h="25677">
                  <a:moveTo>
                    <a:pt x="24286" y="12839"/>
                  </a:moveTo>
                  <a:cubicBezTo>
                    <a:pt x="24286" y="19930"/>
                    <a:pt x="18850" y="25678"/>
                    <a:pt x="12143" y="25678"/>
                  </a:cubicBezTo>
                  <a:cubicBezTo>
                    <a:pt x="5437" y="25678"/>
                    <a:pt x="0" y="19930"/>
                    <a:pt x="0" y="12839"/>
                  </a:cubicBezTo>
                  <a:cubicBezTo>
                    <a:pt x="0" y="5748"/>
                    <a:pt x="5437" y="0"/>
                    <a:pt x="12143" y="0"/>
                  </a:cubicBezTo>
                  <a:cubicBezTo>
                    <a:pt x="18850" y="0"/>
                    <a:pt x="24286" y="5748"/>
                    <a:pt x="24286" y="12839"/>
                  </a:cubicBezTo>
                  <a:close/>
                </a:path>
              </a:pathLst>
            </a:custGeom>
            <a:grpFill/>
            <a:ln w="6271" cap="flat">
              <a:noFill/>
              <a:prstDash val="solid"/>
              <a:miter/>
            </a:ln>
          </p:spPr>
          <p:txBody>
            <a:bodyPr rtlCol="0" anchor="ctr"/>
            <a:lstStyle/>
            <a:p>
              <a:endParaRPr lang="en-US" sz="1799"/>
            </a:p>
          </p:txBody>
        </p:sp>
        <p:sp>
          <p:nvSpPr>
            <p:cNvPr id="429" name="Picture Placeholder 81">
              <a:extLst>
                <a:ext uri="{FF2B5EF4-FFF2-40B4-BE49-F238E27FC236}">
                  <a16:creationId xmlns:a16="http://schemas.microsoft.com/office/drawing/2014/main" id="{72A78521-2522-C94B-90B0-CAC370326C62}"/>
                </a:ext>
              </a:extLst>
            </p:cNvPr>
            <p:cNvSpPr/>
            <p:nvPr/>
          </p:nvSpPr>
          <p:spPr>
            <a:xfrm>
              <a:off x="9944905"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30" name="Picture Placeholder 81">
              <a:extLst>
                <a:ext uri="{FF2B5EF4-FFF2-40B4-BE49-F238E27FC236}">
                  <a16:creationId xmlns:a16="http://schemas.microsoft.com/office/drawing/2014/main" id="{C0FC639A-C755-D149-85E1-BC887F38FC41}"/>
                </a:ext>
              </a:extLst>
            </p:cNvPr>
            <p:cNvSpPr/>
            <p:nvPr/>
          </p:nvSpPr>
          <p:spPr>
            <a:xfrm>
              <a:off x="9969382"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31" name="Picture Placeholder 81">
              <a:extLst>
                <a:ext uri="{FF2B5EF4-FFF2-40B4-BE49-F238E27FC236}">
                  <a16:creationId xmlns:a16="http://schemas.microsoft.com/office/drawing/2014/main" id="{D5EE9B00-48A8-3F4B-9A6F-B190947805FE}"/>
                </a:ext>
              </a:extLst>
            </p:cNvPr>
            <p:cNvSpPr/>
            <p:nvPr/>
          </p:nvSpPr>
          <p:spPr>
            <a:xfrm>
              <a:off x="9993795"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32" name="Picture Placeholder 81">
              <a:extLst>
                <a:ext uri="{FF2B5EF4-FFF2-40B4-BE49-F238E27FC236}">
                  <a16:creationId xmlns:a16="http://schemas.microsoft.com/office/drawing/2014/main" id="{C64067E6-CA81-FA42-92E2-401FF6AB9310}"/>
                </a:ext>
              </a:extLst>
            </p:cNvPr>
            <p:cNvSpPr/>
            <p:nvPr/>
          </p:nvSpPr>
          <p:spPr>
            <a:xfrm>
              <a:off x="10018271"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33" name="Picture Placeholder 81">
              <a:extLst>
                <a:ext uri="{FF2B5EF4-FFF2-40B4-BE49-F238E27FC236}">
                  <a16:creationId xmlns:a16="http://schemas.microsoft.com/office/drawing/2014/main" id="{AF7B5A07-09EB-FF40-8975-46DC58762256}"/>
                </a:ext>
              </a:extLst>
            </p:cNvPr>
            <p:cNvSpPr/>
            <p:nvPr/>
          </p:nvSpPr>
          <p:spPr>
            <a:xfrm>
              <a:off x="10042684"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34" name="Picture Placeholder 81">
              <a:extLst>
                <a:ext uri="{FF2B5EF4-FFF2-40B4-BE49-F238E27FC236}">
                  <a16:creationId xmlns:a16="http://schemas.microsoft.com/office/drawing/2014/main" id="{C1C8DAD4-33F6-234B-832B-44C51081B276}"/>
                </a:ext>
              </a:extLst>
            </p:cNvPr>
            <p:cNvSpPr/>
            <p:nvPr/>
          </p:nvSpPr>
          <p:spPr>
            <a:xfrm>
              <a:off x="10067160"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35" name="Picture Placeholder 81">
              <a:extLst>
                <a:ext uri="{FF2B5EF4-FFF2-40B4-BE49-F238E27FC236}">
                  <a16:creationId xmlns:a16="http://schemas.microsoft.com/office/drawing/2014/main" id="{6026E9C2-49EA-2144-8FD4-421614977544}"/>
                </a:ext>
              </a:extLst>
            </p:cNvPr>
            <p:cNvSpPr/>
            <p:nvPr/>
          </p:nvSpPr>
          <p:spPr>
            <a:xfrm>
              <a:off x="10091573"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36" name="Picture Placeholder 81">
              <a:extLst>
                <a:ext uri="{FF2B5EF4-FFF2-40B4-BE49-F238E27FC236}">
                  <a16:creationId xmlns:a16="http://schemas.microsoft.com/office/drawing/2014/main" id="{ED105A83-373D-5C43-A6A1-D171460EA6B3}"/>
                </a:ext>
              </a:extLst>
            </p:cNvPr>
            <p:cNvSpPr/>
            <p:nvPr/>
          </p:nvSpPr>
          <p:spPr>
            <a:xfrm>
              <a:off x="9903922" y="969271"/>
              <a:ext cx="316230" cy="102585"/>
            </a:xfrm>
            <a:custGeom>
              <a:avLst/>
              <a:gdLst>
                <a:gd name="connsiteX0" fmla="*/ 300419 w 316230"/>
                <a:gd name="connsiteY0" fmla="*/ 15812 h 102585"/>
                <a:gd name="connsiteX1" fmla="*/ 300419 w 316230"/>
                <a:gd name="connsiteY1" fmla="*/ 86774 h 102585"/>
                <a:gd name="connsiteX2" fmla="*/ 15812 w 316230"/>
                <a:gd name="connsiteY2" fmla="*/ 86774 h 102585"/>
                <a:gd name="connsiteX3" fmla="*/ 15812 w 316230"/>
                <a:gd name="connsiteY3" fmla="*/ 15812 h 102585"/>
                <a:gd name="connsiteX4" fmla="*/ 300419 w 316230"/>
                <a:gd name="connsiteY4" fmla="*/ 15812 h 102585"/>
                <a:gd name="connsiteX5" fmla="*/ 316230 w 316230"/>
                <a:gd name="connsiteY5" fmla="*/ 0 h 102585"/>
                <a:gd name="connsiteX6" fmla="*/ 0 w 316230"/>
                <a:gd name="connsiteY6" fmla="*/ 0 h 102585"/>
                <a:gd name="connsiteX7" fmla="*/ 0 w 316230"/>
                <a:gd name="connsiteY7" fmla="*/ 102585 h 102585"/>
                <a:gd name="connsiteX8" fmla="*/ 316230 w 316230"/>
                <a:gd name="connsiteY8" fmla="*/ 102585 h 102585"/>
                <a:gd name="connsiteX9" fmla="*/ 316230 w 316230"/>
                <a:gd name="connsiteY9" fmla="*/ 190 h 10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230" h="102585">
                  <a:moveTo>
                    <a:pt x="300419" y="15812"/>
                  </a:moveTo>
                  <a:lnTo>
                    <a:pt x="300419" y="86774"/>
                  </a:lnTo>
                  <a:lnTo>
                    <a:pt x="15812" y="86774"/>
                  </a:lnTo>
                  <a:lnTo>
                    <a:pt x="15812" y="15812"/>
                  </a:lnTo>
                  <a:lnTo>
                    <a:pt x="300419" y="15812"/>
                  </a:lnTo>
                  <a:moveTo>
                    <a:pt x="316230" y="0"/>
                  </a:moveTo>
                  <a:lnTo>
                    <a:pt x="0" y="0"/>
                  </a:lnTo>
                  <a:lnTo>
                    <a:pt x="0" y="102585"/>
                  </a:lnTo>
                  <a:lnTo>
                    <a:pt x="316230" y="102585"/>
                  </a:lnTo>
                  <a:lnTo>
                    <a:pt x="316230" y="190"/>
                  </a:lnTo>
                  <a:close/>
                </a:path>
              </a:pathLst>
            </a:custGeom>
            <a:grpFill/>
            <a:ln w="6271" cap="flat">
              <a:noFill/>
              <a:prstDash val="solid"/>
              <a:miter/>
            </a:ln>
          </p:spPr>
          <p:txBody>
            <a:bodyPr rtlCol="0" anchor="ctr"/>
            <a:lstStyle/>
            <a:p>
              <a:endParaRPr lang="en-US" sz="1799"/>
            </a:p>
          </p:txBody>
        </p:sp>
        <p:sp>
          <p:nvSpPr>
            <p:cNvPr id="437" name="Picture Placeholder 81">
              <a:extLst>
                <a:ext uri="{FF2B5EF4-FFF2-40B4-BE49-F238E27FC236}">
                  <a16:creationId xmlns:a16="http://schemas.microsoft.com/office/drawing/2014/main" id="{EBF278C2-C150-A042-A5B4-C10C3CA74EB8}"/>
                </a:ext>
              </a:extLst>
            </p:cNvPr>
            <p:cNvSpPr/>
            <p:nvPr/>
          </p:nvSpPr>
          <p:spPr>
            <a:xfrm>
              <a:off x="10160132" y="1007725"/>
              <a:ext cx="24286" cy="25677"/>
            </a:xfrm>
            <a:custGeom>
              <a:avLst/>
              <a:gdLst>
                <a:gd name="connsiteX0" fmla="*/ 24286 w 24286"/>
                <a:gd name="connsiteY0" fmla="*/ 12839 h 25677"/>
                <a:gd name="connsiteX1" fmla="*/ 12143 w 24286"/>
                <a:gd name="connsiteY1" fmla="*/ 25678 h 25677"/>
                <a:gd name="connsiteX2" fmla="*/ 0 w 24286"/>
                <a:gd name="connsiteY2" fmla="*/ 12839 h 25677"/>
                <a:gd name="connsiteX3" fmla="*/ 12143 w 24286"/>
                <a:gd name="connsiteY3" fmla="*/ 0 h 25677"/>
                <a:gd name="connsiteX4" fmla="*/ 24286 w 24286"/>
                <a:gd name="connsiteY4" fmla="*/ 12839 h 2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6" h="25677">
                  <a:moveTo>
                    <a:pt x="24286" y="12839"/>
                  </a:moveTo>
                  <a:cubicBezTo>
                    <a:pt x="24286" y="19930"/>
                    <a:pt x="18850" y="25678"/>
                    <a:pt x="12143" y="25678"/>
                  </a:cubicBezTo>
                  <a:cubicBezTo>
                    <a:pt x="5437" y="25678"/>
                    <a:pt x="0" y="19930"/>
                    <a:pt x="0" y="12839"/>
                  </a:cubicBezTo>
                  <a:cubicBezTo>
                    <a:pt x="0" y="5748"/>
                    <a:pt x="5437" y="0"/>
                    <a:pt x="12143" y="0"/>
                  </a:cubicBezTo>
                  <a:cubicBezTo>
                    <a:pt x="18850" y="0"/>
                    <a:pt x="24286" y="5748"/>
                    <a:pt x="24286" y="12839"/>
                  </a:cubicBezTo>
                  <a:close/>
                </a:path>
              </a:pathLst>
            </a:custGeom>
            <a:grpFill/>
            <a:ln w="6271" cap="flat">
              <a:noFill/>
              <a:prstDash val="solid"/>
              <a:miter/>
            </a:ln>
          </p:spPr>
          <p:txBody>
            <a:bodyPr rtlCol="0" anchor="ctr"/>
            <a:lstStyle/>
            <a:p>
              <a:endParaRPr lang="en-US" sz="1799"/>
            </a:p>
          </p:txBody>
        </p:sp>
        <p:sp>
          <p:nvSpPr>
            <p:cNvPr id="438" name="Picture Placeholder 81">
              <a:extLst>
                <a:ext uri="{FF2B5EF4-FFF2-40B4-BE49-F238E27FC236}">
                  <a16:creationId xmlns:a16="http://schemas.microsoft.com/office/drawing/2014/main" id="{3DFA27B8-4F6A-4C4E-8EA9-F3115E90407F}"/>
                </a:ext>
              </a:extLst>
            </p:cNvPr>
            <p:cNvSpPr/>
            <p:nvPr/>
          </p:nvSpPr>
          <p:spPr>
            <a:xfrm>
              <a:off x="9946993"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39" name="Picture Placeholder 81">
              <a:extLst>
                <a:ext uri="{FF2B5EF4-FFF2-40B4-BE49-F238E27FC236}">
                  <a16:creationId xmlns:a16="http://schemas.microsoft.com/office/drawing/2014/main" id="{44B09357-ABFB-1F44-AB33-237552290292}"/>
                </a:ext>
              </a:extLst>
            </p:cNvPr>
            <p:cNvSpPr/>
            <p:nvPr/>
          </p:nvSpPr>
          <p:spPr>
            <a:xfrm>
              <a:off x="9971469"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40" name="Picture Placeholder 81">
              <a:extLst>
                <a:ext uri="{FF2B5EF4-FFF2-40B4-BE49-F238E27FC236}">
                  <a16:creationId xmlns:a16="http://schemas.microsoft.com/office/drawing/2014/main" id="{AF53E7CA-4D96-DE48-A71D-3BEE93404F92}"/>
                </a:ext>
              </a:extLst>
            </p:cNvPr>
            <p:cNvSpPr/>
            <p:nvPr/>
          </p:nvSpPr>
          <p:spPr>
            <a:xfrm>
              <a:off x="9995882"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41" name="Picture Placeholder 81">
              <a:extLst>
                <a:ext uri="{FF2B5EF4-FFF2-40B4-BE49-F238E27FC236}">
                  <a16:creationId xmlns:a16="http://schemas.microsoft.com/office/drawing/2014/main" id="{DBB24038-D192-3C45-8ED0-8CE0FD78AA40}"/>
                </a:ext>
              </a:extLst>
            </p:cNvPr>
            <p:cNvSpPr/>
            <p:nvPr/>
          </p:nvSpPr>
          <p:spPr>
            <a:xfrm>
              <a:off x="10020358"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42" name="Picture Placeholder 81">
              <a:extLst>
                <a:ext uri="{FF2B5EF4-FFF2-40B4-BE49-F238E27FC236}">
                  <a16:creationId xmlns:a16="http://schemas.microsoft.com/office/drawing/2014/main" id="{290D6593-957F-724F-9AEA-1CD35E4112A5}"/>
                </a:ext>
              </a:extLst>
            </p:cNvPr>
            <p:cNvSpPr/>
            <p:nvPr/>
          </p:nvSpPr>
          <p:spPr>
            <a:xfrm>
              <a:off x="10044771"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43" name="Picture Placeholder 81">
              <a:extLst>
                <a:ext uri="{FF2B5EF4-FFF2-40B4-BE49-F238E27FC236}">
                  <a16:creationId xmlns:a16="http://schemas.microsoft.com/office/drawing/2014/main" id="{F10884D3-2679-2B40-8905-C0C81EE68698}"/>
                </a:ext>
              </a:extLst>
            </p:cNvPr>
            <p:cNvSpPr/>
            <p:nvPr/>
          </p:nvSpPr>
          <p:spPr>
            <a:xfrm>
              <a:off x="10069247"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444" name="Picture Placeholder 81">
              <a:extLst>
                <a:ext uri="{FF2B5EF4-FFF2-40B4-BE49-F238E27FC236}">
                  <a16:creationId xmlns:a16="http://schemas.microsoft.com/office/drawing/2014/main" id="{689C7FA8-20DF-4549-AA88-44D6CA69360F}"/>
                </a:ext>
              </a:extLst>
            </p:cNvPr>
            <p:cNvSpPr/>
            <p:nvPr/>
          </p:nvSpPr>
          <p:spPr>
            <a:xfrm>
              <a:off x="10093660"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grpSp>
      <p:grpSp>
        <p:nvGrpSpPr>
          <p:cNvPr id="16" name="Group 15">
            <a:extLst>
              <a:ext uri="{FF2B5EF4-FFF2-40B4-BE49-F238E27FC236}">
                <a16:creationId xmlns:a16="http://schemas.microsoft.com/office/drawing/2014/main" id="{4393EDF9-F3D9-FE4B-BBBB-1FAD29C051F3}"/>
              </a:ext>
            </a:extLst>
          </p:cNvPr>
          <p:cNvGrpSpPr/>
          <p:nvPr/>
        </p:nvGrpSpPr>
        <p:grpSpPr>
          <a:xfrm>
            <a:off x="3330270" y="5293103"/>
            <a:ext cx="614672" cy="614300"/>
            <a:chOff x="6190587" y="5255688"/>
            <a:chExt cx="778696" cy="778696"/>
          </a:xfrm>
        </p:grpSpPr>
        <p:sp>
          <p:nvSpPr>
            <p:cNvPr id="394" name="Oval 393">
              <a:extLst>
                <a:ext uri="{FF2B5EF4-FFF2-40B4-BE49-F238E27FC236}">
                  <a16:creationId xmlns:a16="http://schemas.microsoft.com/office/drawing/2014/main" id="{FCEDB469-4C67-A947-B6BA-7F7DB6C2A4C5}"/>
                </a:ext>
                <a:ext uri="{C183D7F6-B498-43B3-948B-1728B52AA6E4}">
                  <adec:decorative xmlns:adec="http://schemas.microsoft.com/office/drawing/2017/decorative" val="1"/>
                </a:ext>
              </a:extLst>
            </p:cNvPr>
            <p:cNvSpPr/>
            <p:nvPr/>
          </p:nvSpPr>
          <p:spPr bwMode="gray">
            <a:xfrm>
              <a:off x="6190587" y="5255688"/>
              <a:ext cx="778696" cy="778696"/>
            </a:xfrm>
            <a:prstGeom prst="ellipse">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449" name="Group 448">
              <a:extLst>
                <a:ext uri="{FF2B5EF4-FFF2-40B4-BE49-F238E27FC236}">
                  <a16:creationId xmlns:a16="http://schemas.microsoft.com/office/drawing/2014/main" id="{4AED1E96-7101-D34A-89FB-501C6E674C83}"/>
                </a:ext>
              </a:extLst>
            </p:cNvPr>
            <p:cNvGrpSpPr/>
            <p:nvPr/>
          </p:nvGrpSpPr>
          <p:grpSpPr>
            <a:xfrm>
              <a:off x="6368339" y="5459058"/>
              <a:ext cx="451221" cy="358318"/>
              <a:chOff x="6402643" y="5574782"/>
              <a:chExt cx="308190" cy="244736"/>
            </a:xfrm>
            <a:solidFill>
              <a:schemeClr val="accent6"/>
            </a:solidFill>
          </p:grpSpPr>
          <p:sp>
            <p:nvSpPr>
              <p:cNvPr id="450" name="Google Shape;7039;p175">
                <a:extLst>
                  <a:ext uri="{FF2B5EF4-FFF2-40B4-BE49-F238E27FC236}">
                    <a16:creationId xmlns:a16="http://schemas.microsoft.com/office/drawing/2014/main" id="{AE5E6A3B-1947-184A-91EF-417D868347CE}"/>
                  </a:ext>
                </a:extLst>
              </p:cNvPr>
              <p:cNvSpPr/>
              <p:nvPr/>
            </p:nvSpPr>
            <p:spPr>
              <a:xfrm>
                <a:off x="6472613" y="5642499"/>
                <a:ext cx="167815" cy="177019"/>
              </a:xfrm>
              <a:custGeom>
                <a:avLst/>
                <a:gdLst/>
                <a:ahLst/>
                <a:cxnLst/>
                <a:rect l="l" t="t" r="r" b="b"/>
                <a:pathLst>
                  <a:path w="1556750" h="1806334" extrusionOk="0">
                    <a:moveTo>
                      <a:pt x="779116" y="0"/>
                    </a:moveTo>
                    <a:lnTo>
                      <a:pt x="0" y="448066"/>
                    </a:lnTo>
                    <a:lnTo>
                      <a:pt x="0" y="1353085"/>
                    </a:lnTo>
                    <a:lnTo>
                      <a:pt x="778375" y="1806335"/>
                    </a:lnTo>
                    <a:lnTo>
                      <a:pt x="1556751" y="1353085"/>
                    </a:lnTo>
                    <a:lnTo>
                      <a:pt x="1556751" y="448066"/>
                    </a:lnTo>
                    <a:lnTo>
                      <a:pt x="779116" y="0"/>
                    </a:lnTo>
                    <a:close/>
                    <a:moveTo>
                      <a:pt x="1396040" y="496205"/>
                    </a:moveTo>
                    <a:lnTo>
                      <a:pt x="779857" y="854658"/>
                    </a:lnTo>
                    <a:lnTo>
                      <a:pt x="163673" y="496205"/>
                    </a:lnTo>
                    <a:lnTo>
                      <a:pt x="779857" y="137752"/>
                    </a:lnTo>
                    <a:lnTo>
                      <a:pt x="1396040" y="496205"/>
                    </a:lnTo>
                    <a:close/>
                    <a:moveTo>
                      <a:pt x="119978" y="606555"/>
                    </a:moveTo>
                    <a:lnTo>
                      <a:pt x="719867" y="955380"/>
                    </a:lnTo>
                    <a:lnTo>
                      <a:pt x="719867" y="1634515"/>
                    </a:lnTo>
                    <a:lnTo>
                      <a:pt x="119978" y="1290133"/>
                    </a:lnTo>
                    <a:lnTo>
                      <a:pt x="119978" y="606555"/>
                    </a:lnTo>
                    <a:close/>
                    <a:moveTo>
                      <a:pt x="839105" y="1634515"/>
                    </a:moveTo>
                    <a:lnTo>
                      <a:pt x="839105" y="959083"/>
                    </a:lnTo>
                    <a:lnTo>
                      <a:pt x="1438995" y="610258"/>
                    </a:lnTo>
                    <a:lnTo>
                      <a:pt x="1438995" y="1289393"/>
                    </a:lnTo>
                    <a:lnTo>
                      <a:pt x="839105" y="1634515"/>
                    </a:lnTo>
                    <a:close/>
                  </a:path>
                </a:pathLst>
              </a:custGeom>
              <a:grpFill/>
              <a:ln>
                <a:noFill/>
              </a:ln>
            </p:spPr>
            <p:txBody>
              <a:bodyPr spcFirstLastPara="1" wrap="square" lIns="91401" tIns="45688" rIns="91401" bIns="45688" anchor="ctr" anchorCtr="0">
                <a:noAutofit/>
              </a:bodyPr>
              <a:lstStyle/>
              <a:p>
                <a:endParaRPr sz="1200">
                  <a:solidFill>
                    <a:srgbClr val="717074"/>
                  </a:solidFill>
                  <a:latin typeface="Arial"/>
                  <a:ea typeface="Arial"/>
                  <a:cs typeface="Arial"/>
                  <a:sym typeface="Arial"/>
                </a:endParaRPr>
              </a:p>
            </p:txBody>
          </p:sp>
          <p:sp>
            <p:nvSpPr>
              <p:cNvPr id="451" name="Google Shape;7040;p175">
                <a:extLst>
                  <a:ext uri="{FF2B5EF4-FFF2-40B4-BE49-F238E27FC236}">
                    <a16:creationId xmlns:a16="http://schemas.microsoft.com/office/drawing/2014/main" id="{061ACDC4-4A5B-A84E-94BC-F585C77CD9F7}"/>
                  </a:ext>
                </a:extLst>
              </p:cNvPr>
              <p:cNvSpPr/>
              <p:nvPr/>
            </p:nvSpPr>
            <p:spPr>
              <a:xfrm>
                <a:off x="6402643" y="5574782"/>
                <a:ext cx="308190" cy="192260"/>
              </a:xfrm>
              <a:custGeom>
                <a:avLst/>
                <a:gdLst/>
                <a:ahLst/>
                <a:cxnLst/>
                <a:rect l="l" t="t" r="r" b="b"/>
                <a:pathLst>
                  <a:path w="2858945" h="1961861" extrusionOk="0">
                    <a:moveTo>
                      <a:pt x="439359" y="1961862"/>
                    </a:moveTo>
                    <a:lnTo>
                      <a:pt x="421584" y="1961862"/>
                    </a:lnTo>
                    <a:cubicBezTo>
                      <a:pt x="101643" y="1858177"/>
                      <a:pt x="-73880" y="1513796"/>
                      <a:pt x="29804" y="1193855"/>
                    </a:cubicBezTo>
                    <a:cubicBezTo>
                      <a:pt x="86831" y="1017591"/>
                      <a:pt x="220880" y="877617"/>
                      <a:pt x="393441" y="811703"/>
                    </a:cubicBezTo>
                    <a:cubicBezTo>
                      <a:pt x="406772" y="599890"/>
                      <a:pt x="496386" y="399927"/>
                      <a:pt x="645247" y="249584"/>
                    </a:cubicBezTo>
                    <a:cubicBezTo>
                      <a:pt x="801514" y="89613"/>
                      <a:pt x="1015549" y="0"/>
                      <a:pt x="1239212" y="0"/>
                    </a:cubicBezTo>
                    <a:cubicBezTo>
                      <a:pt x="1562856" y="2962"/>
                      <a:pt x="1856876" y="189595"/>
                      <a:pt x="1996110" y="482134"/>
                    </a:cubicBezTo>
                    <a:lnTo>
                      <a:pt x="2052396" y="482134"/>
                    </a:lnTo>
                    <a:lnTo>
                      <a:pt x="2129419" y="482134"/>
                    </a:lnTo>
                    <a:cubicBezTo>
                      <a:pt x="2537492" y="489540"/>
                      <a:pt x="2862618" y="823553"/>
                      <a:pt x="2858915" y="1231626"/>
                    </a:cubicBezTo>
                    <a:cubicBezTo>
                      <a:pt x="2860396" y="1518240"/>
                      <a:pt x="2700425" y="1781895"/>
                      <a:pt x="2444916" y="1912982"/>
                    </a:cubicBezTo>
                    <a:cubicBezTo>
                      <a:pt x="2414552" y="1927794"/>
                      <a:pt x="2378262" y="1914463"/>
                      <a:pt x="2363450" y="1884098"/>
                    </a:cubicBezTo>
                    <a:cubicBezTo>
                      <a:pt x="2348638" y="1853734"/>
                      <a:pt x="2361969" y="1817444"/>
                      <a:pt x="2392334" y="1802632"/>
                    </a:cubicBezTo>
                    <a:lnTo>
                      <a:pt x="2392334" y="1802632"/>
                    </a:lnTo>
                    <a:cubicBezTo>
                      <a:pt x="2606368" y="1692282"/>
                      <a:pt x="2741158" y="1471582"/>
                      <a:pt x="2740418" y="1230145"/>
                    </a:cubicBezTo>
                    <a:cubicBezTo>
                      <a:pt x="2749305" y="886504"/>
                      <a:pt x="2476762" y="600630"/>
                      <a:pt x="2133122" y="591743"/>
                    </a:cubicBezTo>
                    <a:cubicBezTo>
                      <a:pt x="2131641" y="591743"/>
                      <a:pt x="2130900" y="591743"/>
                      <a:pt x="2129419" y="591743"/>
                    </a:cubicBezTo>
                    <a:lnTo>
                      <a:pt x="2052396" y="591743"/>
                    </a:lnTo>
                    <a:cubicBezTo>
                      <a:pt x="2024253" y="591743"/>
                      <a:pt x="1996110" y="593965"/>
                      <a:pt x="1968708" y="598409"/>
                    </a:cubicBezTo>
                    <a:lnTo>
                      <a:pt x="1923531" y="605074"/>
                    </a:lnTo>
                    <a:lnTo>
                      <a:pt x="1905756" y="563600"/>
                    </a:lnTo>
                    <a:cubicBezTo>
                      <a:pt x="1791703" y="295501"/>
                      <a:pt x="1529529" y="120719"/>
                      <a:pt x="1237731" y="119237"/>
                    </a:cubicBezTo>
                    <a:cubicBezTo>
                      <a:pt x="1045173" y="120719"/>
                      <a:pt x="861504" y="199963"/>
                      <a:pt x="728195" y="339197"/>
                    </a:cubicBezTo>
                    <a:cubicBezTo>
                      <a:pt x="590442" y="478431"/>
                      <a:pt x="511938" y="665804"/>
                      <a:pt x="508235" y="862064"/>
                    </a:cubicBezTo>
                    <a:lnTo>
                      <a:pt x="508235" y="905760"/>
                    </a:lnTo>
                    <a:lnTo>
                      <a:pt x="465280" y="917609"/>
                    </a:lnTo>
                    <a:cubicBezTo>
                      <a:pt x="206068" y="995373"/>
                      <a:pt x="59429" y="1268656"/>
                      <a:pt x="137192" y="1527127"/>
                    </a:cubicBezTo>
                    <a:cubicBezTo>
                      <a:pt x="183110" y="1680432"/>
                      <a:pt x="301606" y="1801892"/>
                      <a:pt x="453430" y="1851512"/>
                    </a:cubicBezTo>
                    <a:cubicBezTo>
                      <a:pt x="482314" y="1867065"/>
                      <a:pt x="492683" y="1903354"/>
                      <a:pt x="477130" y="1932238"/>
                    </a:cubicBezTo>
                    <a:cubicBezTo>
                      <a:pt x="469724" y="1947050"/>
                      <a:pt x="455652" y="1958159"/>
                      <a:pt x="439359" y="1961862"/>
                    </a:cubicBezTo>
                    <a:close/>
                  </a:path>
                </a:pathLst>
              </a:custGeom>
              <a:grpFill/>
              <a:ln>
                <a:noFill/>
              </a:ln>
            </p:spPr>
            <p:txBody>
              <a:bodyPr spcFirstLastPara="1" wrap="square" lIns="91401" tIns="45688" rIns="91401" bIns="45688" anchor="ctr" anchorCtr="0">
                <a:noAutofit/>
              </a:bodyPr>
              <a:lstStyle/>
              <a:p>
                <a:endParaRPr sz="1200">
                  <a:solidFill>
                    <a:srgbClr val="717074"/>
                  </a:solidFill>
                  <a:latin typeface="Arial"/>
                  <a:ea typeface="Arial"/>
                  <a:cs typeface="Arial"/>
                  <a:sym typeface="Arial"/>
                </a:endParaRPr>
              </a:p>
            </p:txBody>
          </p:sp>
        </p:grpSp>
      </p:grpSp>
      <p:grpSp>
        <p:nvGrpSpPr>
          <p:cNvPr id="12" name="Group 11">
            <a:extLst>
              <a:ext uri="{FF2B5EF4-FFF2-40B4-BE49-F238E27FC236}">
                <a16:creationId xmlns:a16="http://schemas.microsoft.com/office/drawing/2014/main" id="{CCE81950-EEA6-2E46-B07D-4319D7F87A99}"/>
              </a:ext>
            </a:extLst>
          </p:cNvPr>
          <p:cNvGrpSpPr/>
          <p:nvPr/>
        </p:nvGrpSpPr>
        <p:grpSpPr>
          <a:xfrm>
            <a:off x="4341689" y="5299118"/>
            <a:ext cx="614672" cy="614300"/>
            <a:chOff x="7466156" y="5255688"/>
            <a:chExt cx="778696" cy="778696"/>
          </a:xfrm>
        </p:grpSpPr>
        <p:sp>
          <p:nvSpPr>
            <p:cNvPr id="396" name="Oval 395">
              <a:extLst>
                <a:ext uri="{FF2B5EF4-FFF2-40B4-BE49-F238E27FC236}">
                  <a16:creationId xmlns:a16="http://schemas.microsoft.com/office/drawing/2014/main" id="{293FF902-6E1F-F942-9B56-3B88B4A346B7}"/>
                </a:ext>
                <a:ext uri="{C183D7F6-B498-43B3-948B-1728B52AA6E4}">
                  <adec:decorative xmlns:adec="http://schemas.microsoft.com/office/drawing/2017/decorative" val="1"/>
                </a:ext>
              </a:extLst>
            </p:cNvPr>
            <p:cNvSpPr/>
            <p:nvPr/>
          </p:nvSpPr>
          <p:spPr bwMode="gray">
            <a:xfrm>
              <a:off x="7466156" y="5255688"/>
              <a:ext cx="778696" cy="778696"/>
            </a:xfrm>
            <a:prstGeom prst="ellipse">
              <a:avLst/>
            </a:prstGeom>
            <a:solidFill>
              <a:schemeClr val="bg1"/>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452" name="Group 451">
              <a:extLst>
                <a:ext uri="{FF2B5EF4-FFF2-40B4-BE49-F238E27FC236}">
                  <a16:creationId xmlns:a16="http://schemas.microsoft.com/office/drawing/2014/main" id="{581C6DFB-764B-FA4E-9C5C-B29EC48205F0}"/>
                </a:ext>
              </a:extLst>
            </p:cNvPr>
            <p:cNvGrpSpPr/>
            <p:nvPr/>
          </p:nvGrpSpPr>
          <p:grpSpPr>
            <a:xfrm>
              <a:off x="7580107" y="5545517"/>
              <a:ext cx="615267" cy="195021"/>
              <a:chOff x="7544438" y="5413635"/>
              <a:chExt cx="566977" cy="179715"/>
            </a:xfrm>
          </p:grpSpPr>
          <p:sp>
            <p:nvSpPr>
              <p:cNvPr id="453" name="Rectangle 452">
                <a:extLst>
                  <a:ext uri="{FF2B5EF4-FFF2-40B4-BE49-F238E27FC236}">
                    <a16:creationId xmlns:a16="http://schemas.microsoft.com/office/drawing/2014/main" id="{8DC75642-CF7E-5E41-BE60-853404C10586}"/>
                  </a:ext>
                </a:extLst>
              </p:cNvPr>
              <p:cNvSpPr/>
              <p:nvPr/>
            </p:nvSpPr>
            <p:spPr>
              <a:xfrm>
                <a:off x="7544438" y="5423330"/>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4" name="Rectangle 453">
                <a:extLst>
                  <a:ext uri="{FF2B5EF4-FFF2-40B4-BE49-F238E27FC236}">
                    <a16:creationId xmlns:a16="http://schemas.microsoft.com/office/drawing/2014/main" id="{8F07306F-43C8-164D-B7E5-A856CA39768C}"/>
                  </a:ext>
                </a:extLst>
              </p:cNvPr>
              <p:cNvSpPr/>
              <p:nvPr/>
            </p:nvSpPr>
            <p:spPr>
              <a:xfrm>
                <a:off x="7630407" y="5423330"/>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5" name="Rectangle 454">
                <a:extLst>
                  <a:ext uri="{FF2B5EF4-FFF2-40B4-BE49-F238E27FC236}">
                    <a16:creationId xmlns:a16="http://schemas.microsoft.com/office/drawing/2014/main" id="{E487FE7F-B319-224B-997A-ABD232538D21}"/>
                  </a:ext>
                </a:extLst>
              </p:cNvPr>
              <p:cNvSpPr/>
              <p:nvPr/>
            </p:nvSpPr>
            <p:spPr>
              <a:xfrm>
                <a:off x="7544438" y="5511433"/>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6" name="Rectangle 455">
                <a:extLst>
                  <a:ext uri="{FF2B5EF4-FFF2-40B4-BE49-F238E27FC236}">
                    <a16:creationId xmlns:a16="http://schemas.microsoft.com/office/drawing/2014/main" id="{065D55CE-6C3E-C64D-86C8-F41531C6CC58}"/>
                  </a:ext>
                </a:extLst>
              </p:cNvPr>
              <p:cNvSpPr/>
              <p:nvPr/>
            </p:nvSpPr>
            <p:spPr>
              <a:xfrm>
                <a:off x="7630407" y="5511433"/>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7" name="TextBox 456">
                <a:extLst>
                  <a:ext uri="{FF2B5EF4-FFF2-40B4-BE49-F238E27FC236}">
                    <a16:creationId xmlns:a16="http://schemas.microsoft.com/office/drawing/2014/main" id="{85C861CE-CA3F-8741-9DE1-8A3FF69BFD9F}"/>
                  </a:ext>
                </a:extLst>
              </p:cNvPr>
              <p:cNvSpPr txBox="1"/>
              <p:nvPr/>
            </p:nvSpPr>
            <p:spPr>
              <a:xfrm>
                <a:off x="7739153" y="5413635"/>
                <a:ext cx="372262" cy="179715"/>
              </a:xfrm>
              <a:prstGeom prst="rect">
                <a:avLst/>
              </a:prstGeom>
              <a:noFill/>
            </p:spPr>
            <p:txBody>
              <a:bodyPr wrap="square" lIns="0" tIns="0" rIns="0" bIns="0" rtlCol="0">
                <a:spAutoFit/>
              </a:bodyPr>
              <a:lstStyle/>
              <a:p>
                <a:r>
                  <a:rPr lang="en-US" sz="500">
                    <a:solidFill>
                      <a:schemeClr val="accent3"/>
                    </a:solidFill>
                  </a:rPr>
                  <a:t>Microsoft</a:t>
                </a:r>
              </a:p>
              <a:p>
                <a:r>
                  <a:rPr lang="en-US" sz="500">
                    <a:solidFill>
                      <a:schemeClr val="accent3"/>
                    </a:solidFill>
                  </a:rPr>
                  <a:t>Azure</a:t>
                </a:r>
              </a:p>
            </p:txBody>
          </p:sp>
        </p:grpSp>
      </p:grpSp>
      <p:grpSp>
        <p:nvGrpSpPr>
          <p:cNvPr id="17" name="Group 16">
            <a:extLst>
              <a:ext uri="{FF2B5EF4-FFF2-40B4-BE49-F238E27FC236}">
                <a16:creationId xmlns:a16="http://schemas.microsoft.com/office/drawing/2014/main" id="{A47AB70C-EDB3-BE40-A7A5-314F0742E6F0}"/>
              </a:ext>
            </a:extLst>
          </p:cNvPr>
          <p:cNvGrpSpPr/>
          <p:nvPr/>
        </p:nvGrpSpPr>
        <p:grpSpPr>
          <a:xfrm>
            <a:off x="5353107" y="5311147"/>
            <a:ext cx="614672" cy="614300"/>
            <a:chOff x="8744681" y="5255688"/>
            <a:chExt cx="778696" cy="778696"/>
          </a:xfrm>
        </p:grpSpPr>
        <p:sp>
          <p:nvSpPr>
            <p:cNvPr id="397" name="Oval 396">
              <a:extLst>
                <a:ext uri="{FF2B5EF4-FFF2-40B4-BE49-F238E27FC236}">
                  <a16:creationId xmlns:a16="http://schemas.microsoft.com/office/drawing/2014/main" id="{BFF9C037-3551-6647-8696-6106CE260AC4}"/>
                </a:ext>
                <a:ext uri="{C183D7F6-B498-43B3-948B-1728B52AA6E4}">
                  <adec:decorative xmlns:adec="http://schemas.microsoft.com/office/drawing/2017/decorative" val="1"/>
                </a:ext>
              </a:extLst>
            </p:cNvPr>
            <p:cNvSpPr/>
            <p:nvPr/>
          </p:nvSpPr>
          <p:spPr bwMode="gray">
            <a:xfrm>
              <a:off x="8744681" y="5255688"/>
              <a:ext cx="778696" cy="778696"/>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pic>
          <p:nvPicPr>
            <p:cNvPr id="458" name="Picture 10" descr="Introducing 3rd Gen AMD EPYC™ Server Processors | AMD">
              <a:extLst>
                <a:ext uri="{FF2B5EF4-FFF2-40B4-BE49-F238E27FC236}">
                  <a16:creationId xmlns:a16="http://schemas.microsoft.com/office/drawing/2014/main" id="{7C20884E-3F9A-4443-AED6-19BBD861D61E}"/>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colorTemperature colorTemp="1500"/>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8827" t="23003" r="17690" b="23847"/>
            <a:stretch/>
          </p:blipFill>
          <p:spPr bwMode="auto">
            <a:xfrm>
              <a:off x="8873125" y="5516516"/>
              <a:ext cx="521809" cy="2458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C1AF193B-CA98-2044-86E3-BA9D1ED16987}"/>
              </a:ext>
            </a:extLst>
          </p:cNvPr>
          <p:cNvGrpSpPr/>
          <p:nvPr/>
        </p:nvGrpSpPr>
        <p:grpSpPr>
          <a:xfrm>
            <a:off x="6364526" y="5329189"/>
            <a:ext cx="614672" cy="614300"/>
            <a:chOff x="9414328" y="5255688"/>
            <a:chExt cx="778696" cy="778696"/>
          </a:xfrm>
        </p:grpSpPr>
        <p:sp>
          <p:nvSpPr>
            <p:cNvPr id="208" name="Oval 207">
              <a:extLst>
                <a:ext uri="{FF2B5EF4-FFF2-40B4-BE49-F238E27FC236}">
                  <a16:creationId xmlns:a16="http://schemas.microsoft.com/office/drawing/2014/main" id="{5ED55155-7C1B-884A-B7CB-58E65DCBF676}"/>
                </a:ext>
                <a:ext uri="{C183D7F6-B498-43B3-948B-1728B52AA6E4}">
                  <adec:decorative xmlns:adec="http://schemas.microsoft.com/office/drawing/2017/decorative" val="1"/>
                </a:ext>
              </a:extLst>
            </p:cNvPr>
            <p:cNvSpPr/>
            <p:nvPr/>
          </p:nvSpPr>
          <p:spPr bwMode="gray">
            <a:xfrm>
              <a:off x="9414328" y="5255688"/>
              <a:ext cx="778696" cy="778696"/>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pic>
          <p:nvPicPr>
            <p:cNvPr id="209" name="Picture 4" descr="IBM Cloud - Wikipedia">
              <a:extLst>
                <a:ext uri="{FF2B5EF4-FFF2-40B4-BE49-F238E27FC236}">
                  <a16:creationId xmlns:a16="http://schemas.microsoft.com/office/drawing/2014/main" id="{5C72EF9E-DA87-3245-825F-198A88A3557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7104" y="5410380"/>
              <a:ext cx="593144" cy="423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9B76899F-B645-2948-BA5A-BB3D747573BE}"/>
              </a:ext>
            </a:extLst>
          </p:cNvPr>
          <p:cNvGrpSpPr/>
          <p:nvPr/>
        </p:nvGrpSpPr>
        <p:grpSpPr>
          <a:xfrm>
            <a:off x="7375944" y="5347233"/>
            <a:ext cx="614672" cy="614300"/>
            <a:chOff x="10112969" y="5255688"/>
            <a:chExt cx="778696" cy="778696"/>
          </a:xfrm>
        </p:grpSpPr>
        <p:sp>
          <p:nvSpPr>
            <p:cNvPr id="194" name="Oval 193">
              <a:extLst>
                <a:ext uri="{FF2B5EF4-FFF2-40B4-BE49-F238E27FC236}">
                  <a16:creationId xmlns:a16="http://schemas.microsoft.com/office/drawing/2014/main" id="{6BCBDCD4-A425-504D-B9DA-4058BB0A4269}"/>
                </a:ext>
                <a:ext uri="{C183D7F6-B498-43B3-948B-1728B52AA6E4}">
                  <adec:decorative xmlns:adec="http://schemas.microsoft.com/office/drawing/2017/decorative" val="1"/>
                </a:ext>
              </a:extLst>
            </p:cNvPr>
            <p:cNvSpPr/>
            <p:nvPr/>
          </p:nvSpPr>
          <p:spPr bwMode="gray">
            <a:xfrm>
              <a:off x="10112969" y="5255688"/>
              <a:ext cx="778696" cy="778696"/>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pic>
          <p:nvPicPr>
            <p:cNvPr id="195" name="Picture 6" descr="Oracle wants to remove barriers to the cloud with Microsoft partnership -  Tech - Mi Community - Xiaomi">
              <a:extLst>
                <a:ext uri="{FF2B5EF4-FFF2-40B4-BE49-F238E27FC236}">
                  <a16:creationId xmlns:a16="http://schemas.microsoft.com/office/drawing/2014/main" id="{08343E83-5A31-2546-88A4-652B86890FE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186870" y="5483815"/>
              <a:ext cx="630894" cy="5075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A2B32233-44CF-594C-8BA3-57C42148A25D}"/>
              </a:ext>
            </a:extLst>
          </p:cNvPr>
          <p:cNvGrpSpPr/>
          <p:nvPr/>
        </p:nvGrpSpPr>
        <p:grpSpPr>
          <a:xfrm>
            <a:off x="8387363" y="5341219"/>
            <a:ext cx="614672" cy="614300"/>
            <a:chOff x="11097227" y="5255688"/>
            <a:chExt cx="778696" cy="778696"/>
          </a:xfrm>
        </p:grpSpPr>
        <p:sp>
          <p:nvSpPr>
            <p:cNvPr id="221" name="Oval 220">
              <a:extLst>
                <a:ext uri="{FF2B5EF4-FFF2-40B4-BE49-F238E27FC236}">
                  <a16:creationId xmlns:a16="http://schemas.microsoft.com/office/drawing/2014/main" id="{754C275B-DDAB-7E44-A515-4F5C2A9A5589}"/>
                </a:ext>
                <a:ext uri="{C183D7F6-B498-43B3-948B-1728B52AA6E4}">
                  <adec:decorative xmlns:adec="http://schemas.microsoft.com/office/drawing/2017/decorative" val="1"/>
                </a:ext>
              </a:extLst>
            </p:cNvPr>
            <p:cNvSpPr/>
            <p:nvPr/>
          </p:nvSpPr>
          <p:spPr bwMode="gray">
            <a:xfrm>
              <a:off x="11097227" y="5255688"/>
              <a:ext cx="778696" cy="778696"/>
            </a:xfrm>
            <a:prstGeom prst="ellipse">
              <a:avLst/>
            </a:prstGeom>
            <a:solidFill>
              <a:schemeClr val="bg1"/>
            </a:solidFill>
            <a:ln w="19050">
              <a:solidFill>
                <a:srgbClr val="EB75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pic>
          <p:nvPicPr>
            <p:cNvPr id="222" name="Picture 2" descr="Alibaba Cloud invests USD283 million to accelerate global partner  innovations | Financial IT">
              <a:extLst>
                <a:ext uri="{FF2B5EF4-FFF2-40B4-BE49-F238E27FC236}">
                  <a16:creationId xmlns:a16="http://schemas.microsoft.com/office/drawing/2014/main" id="{E8EE0481-7395-E443-88D7-9668E355C95C}"/>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1232587" y="5389444"/>
              <a:ext cx="502138" cy="502138"/>
            </a:xfrm>
            <a:prstGeom prst="rect">
              <a:avLst/>
            </a:prstGeom>
            <a:noFill/>
            <a:extLst>
              <a:ext uri="{909E8E84-426E-40DD-AFC4-6F175D3DCCD1}">
                <a14:hiddenFill xmlns:a14="http://schemas.microsoft.com/office/drawing/2010/main">
                  <a:solidFill>
                    <a:srgbClr val="FFFFFF"/>
                  </a:solidFill>
                </a14:hiddenFill>
              </a:ext>
            </a:extLst>
          </p:spPr>
        </p:pic>
      </p:grpSp>
      <p:sp>
        <p:nvSpPr>
          <p:cNvPr id="223" name="TextBox 222">
            <a:extLst>
              <a:ext uri="{FF2B5EF4-FFF2-40B4-BE49-F238E27FC236}">
                <a16:creationId xmlns:a16="http://schemas.microsoft.com/office/drawing/2014/main" id="{587E13D5-B287-8D47-A8B3-E3DA25C3E205}"/>
              </a:ext>
            </a:extLst>
          </p:cNvPr>
          <p:cNvSpPr txBox="1"/>
          <p:nvPr/>
        </p:nvSpPr>
        <p:spPr>
          <a:xfrm>
            <a:off x="8135359" y="6053228"/>
            <a:ext cx="1042287" cy="276927"/>
          </a:xfrm>
          <a:prstGeom prst="rect">
            <a:avLst/>
          </a:prstGeom>
          <a:noFill/>
        </p:spPr>
        <p:txBody>
          <a:bodyPr wrap="square" lIns="0" tIns="0" rIns="0" bIns="0" rtlCol="0">
            <a:spAutoFit/>
          </a:bodyPr>
          <a:lstStyle/>
          <a:p>
            <a:pPr algn="ctr"/>
            <a:r>
              <a:rPr lang="en-US" sz="900">
                <a:solidFill>
                  <a:schemeClr val="tx2"/>
                </a:solidFill>
              </a:rPr>
              <a:t>Alibaba Cloud VMware Solution</a:t>
            </a:r>
          </a:p>
        </p:txBody>
      </p:sp>
      <p:sp>
        <p:nvSpPr>
          <p:cNvPr id="523" name="Oval 522">
            <a:extLst>
              <a:ext uri="{FF2B5EF4-FFF2-40B4-BE49-F238E27FC236}">
                <a16:creationId xmlns:a16="http://schemas.microsoft.com/office/drawing/2014/main" id="{9D4A2733-E3BA-8B44-854A-92AC8F2ED4FB}"/>
              </a:ext>
              <a:ext uri="{C183D7F6-B498-43B3-948B-1728B52AA6E4}">
                <adec:decorative xmlns:adec="http://schemas.microsoft.com/office/drawing/2017/decorative" val="1"/>
              </a:ext>
            </a:extLst>
          </p:cNvPr>
          <p:cNvSpPr/>
          <p:nvPr/>
        </p:nvSpPr>
        <p:spPr bwMode="gray">
          <a:xfrm>
            <a:off x="9914823" y="5334521"/>
            <a:ext cx="614672" cy="614300"/>
          </a:xfrm>
          <a:prstGeom prst="ellipse">
            <a:avLst/>
          </a:prstGeom>
          <a:solidFill>
            <a:schemeClr val="bg1"/>
          </a:solidFill>
          <a:ln w="190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531" name="Group 530" descr="Multi-Cloud&#10;">
            <a:extLst>
              <a:ext uri="{FF2B5EF4-FFF2-40B4-BE49-F238E27FC236}">
                <a16:creationId xmlns:a16="http://schemas.microsoft.com/office/drawing/2014/main" id="{5DD16852-6760-5442-8D9D-E3F97688F6D1}"/>
              </a:ext>
            </a:extLst>
          </p:cNvPr>
          <p:cNvGrpSpPr/>
          <p:nvPr/>
        </p:nvGrpSpPr>
        <p:grpSpPr>
          <a:xfrm>
            <a:off x="10008114" y="5530873"/>
            <a:ext cx="428089" cy="221596"/>
            <a:chOff x="531414" y="2080699"/>
            <a:chExt cx="600408" cy="292449"/>
          </a:xfrm>
        </p:grpSpPr>
        <p:sp>
          <p:nvSpPr>
            <p:cNvPr id="532" name="Picture Placeholder 83">
              <a:extLst>
                <a:ext uri="{FF2B5EF4-FFF2-40B4-BE49-F238E27FC236}">
                  <a16:creationId xmlns:a16="http://schemas.microsoft.com/office/drawing/2014/main" id="{AFCCA271-80FA-3D42-926A-24DA64FF50F3}"/>
                </a:ext>
              </a:extLst>
            </p:cNvPr>
            <p:cNvSpPr/>
            <p:nvPr/>
          </p:nvSpPr>
          <p:spPr>
            <a:xfrm>
              <a:off x="531414" y="2080699"/>
              <a:ext cx="270629" cy="180314"/>
            </a:xfrm>
            <a:custGeom>
              <a:avLst/>
              <a:gdLst>
                <a:gd name="connsiteX0" fmla="*/ 53949 w 270629"/>
                <a:gd name="connsiteY0" fmla="*/ 180314 h 180314"/>
                <a:gd name="connsiteX1" fmla="*/ 61728 w 270629"/>
                <a:gd name="connsiteY1" fmla="*/ 180314 h 180314"/>
                <a:gd name="connsiteX2" fmla="*/ 76781 w 270629"/>
                <a:gd name="connsiteY2" fmla="*/ 164503 h 180314"/>
                <a:gd name="connsiteX3" fmla="*/ 48952 w 270629"/>
                <a:gd name="connsiteY3" fmla="*/ 164503 h 180314"/>
                <a:gd name="connsiteX4" fmla="*/ 16001 w 270629"/>
                <a:gd name="connsiteY4" fmla="*/ 130919 h 180314"/>
                <a:gd name="connsiteX5" fmla="*/ 46423 w 270629"/>
                <a:gd name="connsiteY5" fmla="*/ 101004 h 180314"/>
                <a:gd name="connsiteX6" fmla="*/ 47245 w 270629"/>
                <a:gd name="connsiteY6" fmla="*/ 101004 h 180314"/>
                <a:gd name="connsiteX7" fmla="*/ 54771 w 270629"/>
                <a:gd name="connsiteY7" fmla="*/ 102016 h 180314"/>
                <a:gd name="connsiteX8" fmla="*/ 70899 w 270629"/>
                <a:gd name="connsiteY8" fmla="*/ 106506 h 180314"/>
                <a:gd name="connsiteX9" fmla="*/ 74441 w 270629"/>
                <a:gd name="connsiteY9" fmla="*/ 90126 h 180314"/>
                <a:gd name="connsiteX10" fmla="*/ 115740 w 270629"/>
                <a:gd name="connsiteY10" fmla="*/ 56226 h 180314"/>
                <a:gd name="connsiteX11" fmla="*/ 116752 w 270629"/>
                <a:gd name="connsiteY11" fmla="*/ 56226 h 180314"/>
                <a:gd name="connsiteX12" fmla="*/ 133829 w 270629"/>
                <a:gd name="connsiteY12" fmla="*/ 60273 h 180314"/>
                <a:gd name="connsiteX13" fmla="*/ 149324 w 270629"/>
                <a:gd name="connsiteY13" fmla="*/ 67736 h 180314"/>
                <a:gd name="connsiteX14" fmla="*/ 155648 w 270629"/>
                <a:gd name="connsiteY14" fmla="*/ 51735 h 180314"/>
                <a:gd name="connsiteX15" fmla="*/ 203968 w 270629"/>
                <a:gd name="connsiteY15" fmla="*/ 15812 h 180314"/>
                <a:gd name="connsiteX16" fmla="*/ 205297 w 270629"/>
                <a:gd name="connsiteY16" fmla="*/ 15812 h 180314"/>
                <a:gd name="connsiteX17" fmla="*/ 256336 w 270629"/>
                <a:gd name="connsiteY17" fmla="*/ 69001 h 180314"/>
                <a:gd name="connsiteX18" fmla="*/ 256652 w 270629"/>
                <a:gd name="connsiteY18" fmla="*/ 73176 h 180314"/>
                <a:gd name="connsiteX19" fmla="*/ 270630 w 270629"/>
                <a:gd name="connsiteY19" fmla="*/ 58313 h 180314"/>
                <a:gd name="connsiteX20" fmla="*/ 205676 w 270629"/>
                <a:gd name="connsiteY20" fmla="*/ 0 h 180314"/>
                <a:gd name="connsiteX21" fmla="*/ 203968 w 270629"/>
                <a:gd name="connsiteY21" fmla="*/ 0 h 180314"/>
                <a:gd name="connsiteX22" fmla="*/ 140722 w 270629"/>
                <a:gd name="connsiteY22" fmla="*/ 46043 h 180314"/>
                <a:gd name="connsiteX23" fmla="*/ 117132 w 270629"/>
                <a:gd name="connsiteY23" fmla="*/ 40414 h 180314"/>
                <a:gd name="connsiteX24" fmla="*/ 115677 w 270629"/>
                <a:gd name="connsiteY24" fmla="*/ 40414 h 180314"/>
                <a:gd name="connsiteX25" fmla="*/ 58756 w 270629"/>
                <a:gd name="connsiteY25" fmla="*/ 86774 h 180314"/>
                <a:gd name="connsiteX26" fmla="*/ 47371 w 270629"/>
                <a:gd name="connsiteY26" fmla="*/ 85192 h 180314"/>
                <a:gd name="connsiteX27" fmla="*/ 46233 w 270629"/>
                <a:gd name="connsiteY27" fmla="*/ 85192 h 180314"/>
                <a:gd name="connsiteX28" fmla="*/ 0 w 270629"/>
                <a:gd name="connsiteY28" fmla="*/ 130540 h 180314"/>
                <a:gd name="connsiteX29" fmla="*/ 48320 w 270629"/>
                <a:gd name="connsiteY29" fmla="*/ 180314 h 18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29" h="180314">
                  <a:moveTo>
                    <a:pt x="53949" y="180314"/>
                  </a:moveTo>
                  <a:lnTo>
                    <a:pt x="61728" y="180314"/>
                  </a:lnTo>
                  <a:cubicBezTo>
                    <a:pt x="66010" y="174390"/>
                    <a:pt x="71074" y="169071"/>
                    <a:pt x="76781" y="164503"/>
                  </a:cubicBezTo>
                  <a:lnTo>
                    <a:pt x="48952" y="164503"/>
                  </a:lnTo>
                  <a:cubicBezTo>
                    <a:pt x="31096" y="163165"/>
                    <a:pt x="16999" y="148798"/>
                    <a:pt x="16001" y="130919"/>
                  </a:cubicBezTo>
                  <a:cubicBezTo>
                    <a:pt x="16410" y="114373"/>
                    <a:pt x="29872" y="101135"/>
                    <a:pt x="46423" y="101004"/>
                  </a:cubicBezTo>
                  <a:lnTo>
                    <a:pt x="47245" y="101004"/>
                  </a:lnTo>
                  <a:cubicBezTo>
                    <a:pt x="49785" y="101037"/>
                    <a:pt x="52312" y="101378"/>
                    <a:pt x="54771" y="102016"/>
                  </a:cubicBezTo>
                  <a:lnTo>
                    <a:pt x="70899" y="106506"/>
                  </a:lnTo>
                  <a:lnTo>
                    <a:pt x="74441" y="90126"/>
                  </a:lnTo>
                  <a:cubicBezTo>
                    <a:pt x="78560" y="70543"/>
                    <a:pt x="95730" y="56450"/>
                    <a:pt x="115740" y="56226"/>
                  </a:cubicBezTo>
                  <a:lnTo>
                    <a:pt x="116752" y="56226"/>
                  </a:lnTo>
                  <a:cubicBezTo>
                    <a:pt x="122671" y="56314"/>
                    <a:pt x="128499" y="57696"/>
                    <a:pt x="133829" y="60273"/>
                  </a:cubicBezTo>
                  <a:lnTo>
                    <a:pt x="149324" y="67736"/>
                  </a:lnTo>
                  <a:lnTo>
                    <a:pt x="155648" y="51735"/>
                  </a:lnTo>
                  <a:cubicBezTo>
                    <a:pt x="162760" y="30908"/>
                    <a:pt x="181976" y="16622"/>
                    <a:pt x="203968" y="15812"/>
                  </a:cubicBezTo>
                  <a:lnTo>
                    <a:pt x="205297" y="15812"/>
                  </a:lnTo>
                  <a:cubicBezTo>
                    <a:pt x="231670" y="16444"/>
                    <a:pt x="253616" y="39339"/>
                    <a:pt x="256336" y="69001"/>
                  </a:cubicBezTo>
                  <a:lnTo>
                    <a:pt x="256652" y="73176"/>
                  </a:lnTo>
                  <a:cubicBezTo>
                    <a:pt x="260864" y="67819"/>
                    <a:pt x="265542" y="62846"/>
                    <a:pt x="270630" y="58313"/>
                  </a:cubicBezTo>
                  <a:cubicBezTo>
                    <a:pt x="263799" y="25551"/>
                    <a:pt x="237615" y="759"/>
                    <a:pt x="205676" y="0"/>
                  </a:cubicBezTo>
                  <a:lnTo>
                    <a:pt x="203968" y="0"/>
                  </a:lnTo>
                  <a:cubicBezTo>
                    <a:pt x="175370" y="724"/>
                    <a:pt x="150197" y="19050"/>
                    <a:pt x="140722" y="46043"/>
                  </a:cubicBezTo>
                  <a:cubicBezTo>
                    <a:pt x="133354" y="42494"/>
                    <a:pt x="125308" y="40574"/>
                    <a:pt x="117132" y="40414"/>
                  </a:cubicBezTo>
                  <a:lnTo>
                    <a:pt x="115677" y="40414"/>
                  </a:lnTo>
                  <a:cubicBezTo>
                    <a:pt x="88136" y="40486"/>
                    <a:pt x="64401" y="59817"/>
                    <a:pt x="58756" y="86774"/>
                  </a:cubicBezTo>
                  <a:cubicBezTo>
                    <a:pt x="55038" y="85793"/>
                    <a:pt x="51215" y="85261"/>
                    <a:pt x="47371" y="85192"/>
                  </a:cubicBezTo>
                  <a:lnTo>
                    <a:pt x="46233" y="85192"/>
                  </a:lnTo>
                  <a:cubicBezTo>
                    <a:pt x="21082" y="85289"/>
                    <a:pt x="582" y="105396"/>
                    <a:pt x="0" y="130540"/>
                  </a:cubicBezTo>
                  <a:cubicBezTo>
                    <a:pt x="714" y="157171"/>
                    <a:pt x="21721" y="178811"/>
                    <a:pt x="48320" y="180314"/>
                  </a:cubicBezTo>
                  <a:close/>
                </a:path>
              </a:pathLst>
            </a:custGeom>
            <a:solidFill>
              <a:schemeClr val="accent2"/>
            </a:solidFill>
            <a:ln w="6271" cap="flat">
              <a:noFill/>
              <a:prstDash val="solid"/>
              <a:miter/>
            </a:ln>
          </p:spPr>
          <p:txBody>
            <a:bodyPr rtlCol="0" anchor="ctr"/>
            <a:lstStyle/>
            <a:p>
              <a:endParaRPr lang="en-US" sz="1799"/>
            </a:p>
          </p:txBody>
        </p:sp>
        <p:sp>
          <p:nvSpPr>
            <p:cNvPr id="533" name="Picture Placeholder 83">
              <a:extLst>
                <a:ext uri="{FF2B5EF4-FFF2-40B4-BE49-F238E27FC236}">
                  <a16:creationId xmlns:a16="http://schemas.microsoft.com/office/drawing/2014/main" id="{07382D0D-7228-8D43-BBB0-D0A79BD7C4C3}"/>
                </a:ext>
              </a:extLst>
            </p:cNvPr>
            <p:cNvSpPr/>
            <p:nvPr/>
          </p:nvSpPr>
          <p:spPr>
            <a:xfrm>
              <a:off x="964396" y="2135344"/>
              <a:ext cx="167426" cy="152422"/>
            </a:xfrm>
            <a:custGeom>
              <a:avLst/>
              <a:gdLst>
                <a:gd name="connsiteX0" fmla="*/ 130224 w 167426"/>
                <a:gd name="connsiteY0" fmla="*/ 57301 h 152422"/>
                <a:gd name="connsiteX1" fmla="*/ 73935 w 167426"/>
                <a:gd name="connsiteY1" fmla="*/ 0 h 152422"/>
                <a:gd name="connsiteX2" fmla="*/ 72480 w 167426"/>
                <a:gd name="connsiteY2" fmla="*/ 0 h 152422"/>
                <a:gd name="connsiteX3" fmla="*/ 18974 w 167426"/>
                <a:gd name="connsiteY3" fmla="*/ 39023 h 152422"/>
                <a:gd name="connsiteX4" fmla="*/ 0 w 167426"/>
                <a:gd name="connsiteY4" fmla="*/ 34343 h 152422"/>
                <a:gd name="connsiteX5" fmla="*/ 7653 w 167426"/>
                <a:gd name="connsiteY5" fmla="*/ 51672 h 152422"/>
                <a:gd name="connsiteX6" fmla="*/ 12080 w 167426"/>
                <a:gd name="connsiteY6" fmla="*/ 53190 h 152422"/>
                <a:gd name="connsiteX7" fmla="*/ 27828 w 167426"/>
                <a:gd name="connsiteY7" fmla="*/ 60779 h 152422"/>
                <a:gd name="connsiteX8" fmla="*/ 34153 w 167426"/>
                <a:gd name="connsiteY8" fmla="*/ 44778 h 152422"/>
                <a:gd name="connsiteX9" fmla="*/ 72923 w 167426"/>
                <a:gd name="connsiteY9" fmla="*/ 15812 h 152422"/>
                <a:gd name="connsiteX10" fmla="*/ 73998 w 167426"/>
                <a:gd name="connsiteY10" fmla="*/ 15812 h 152422"/>
                <a:gd name="connsiteX11" fmla="*/ 114918 w 167426"/>
                <a:gd name="connsiteY11" fmla="*/ 58756 h 152422"/>
                <a:gd name="connsiteX12" fmla="*/ 116120 w 167426"/>
                <a:gd name="connsiteY12" fmla="*/ 71847 h 152422"/>
                <a:gd name="connsiteX13" fmla="*/ 129148 w 167426"/>
                <a:gd name="connsiteY13" fmla="*/ 73049 h 152422"/>
                <a:gd name="connsiteX14" fmla="*/ 151917 w 167426"/>
                <a:gd name="connsiteY14" fmla="*/ 105431 h 152422"/>
                <a:gd name="connsiteX15" fmla="*/ 126619 w 167426"/>
                <a:gd name="connsiteY15" fmla="*/ 136611 h 152422"/>
                <a:gd name="connsiteX16" fmla="*/ 121179 w 167426"/>
                <a:gd name="connsiteY16" fmla="*/ 136611 h 152422"/>
                <a:gd name="connsiteX17" fmla="*/ 71594 w 167426"/>
                <a:gd name="connsiteY17" fmla="*/ 136611 h 152422"/>
                <a:gd name="connsiteX18" fmla="*/ 73998 w 167426"/>
                <a:gd name="connsiteY18" fmla="*/ 152423 h 152422"/>
                <a:gd name="connsiteX19" fmla="*/ 121179 w 167426"/>
                <a:gd name="connsiteY19" fmla="*/ 152423 h 152422"/>
                <a:gd name="connsiteX20" fmla="*/ 126619 w 167426"/>
                <a:gd name="connsiteY20" fmla="*/ 152423 h 152422"/>
                <a:gd name="connsiteX21" fmla="*/ 167412 w 167426"/>
                <a:gd name="connsiteY21" fmla="*/ 105811 h 152422"/>
                <a:gd name="connsiteX22" fmla="*/ 130224 w 167426"/>
                <a:gd name="connsiteY22" fmla="*/ 57301 h 15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426" h="152422">
                  <a:moveTo>
                    <a:pt x="130224" y="57301"/>
                  </a:moveTo>
                  <a:cubicBezTo>
                    <a:pt x="127377" y="25678"/>
                    <a:pt x="103534" y="759"/>
                    <a:pt x="73935" y="0"/>
                  </a:cubicBezTo>
                  <a:lnTo>
                    <a:pt x="72480" y="0"/>
                  </a:lnTo>
                  <a:cubicBezTo>
                    <a:pt x="48290" y="689"/>
                    <a:pt x="27022" y="16201"/>
                    <a:pt x="18974" y="39023"/>
                  </a:cubicBezTo>
                  <a:cubicBezTo>
                    <a:pt x="13032" y="36193"/>
                    <a:pt x="6576" y="34601"/>
                    <a:pt x="0" y="34343"/>
                  </a:cubicBezTo>
                  <a:cubicBezTo>
                    <a:pt x="3016" y="39902"/>
                    <a:pt x="5576" y="45698"/>
                    <a:pt x="7653" y="51672"/>
                  </a:cubicBezTo>
                  <a:cubicBezTo>
                    <a:pt x="9162" y="52073"/>
                    <a:pt x="10642" y="52580"/>
                    <a:pt x="12080" y="53190"/>
                  </a:cubicBezTo>
                  <a:lnTo>
                    <a:pt x="27828" y="60779"/>
                  </a:lnTo>
                  <a:lnTo>
                    <a:pt x="34153" y="44778"/>
                  </a:lnTo>
                  <a:cubicBezTo>
                    <a:pt x="39842" y="28034"/>
                    <a:pt x="55252" y="16520"/>
                    <a:pt x="72923" y="15812"/>
                  </a:cubicBezTo>
                  <a:lnTo>
                    <a:pt x="73998" y="15812"/>
                  </a:lnTo>
                  <a:cubicBezTo>
                    <a:pt x="95122" y="16317"/>
                    <a:pt x="112768" y="34785"/>
                    <a:pt x="114918" y="58756"/>
                  </a:cubicBezTo>
                  <a:lnTo>
                    <a:pt x="116120" y="71847"/>
                  </a:lnTo>
                  <a:lnTo>
                    <a:pt x="129148" y="73049"/>
                  </a:lnTo>
                  <a:cubicBezTo>
                    <a:pt x="142367" y="74314"/>
                    <a:pt x="152360" y="88544"/>
                    <a:pt x="151917" y="105431"/>
                  </a:cubicBezTo>
                  <a:cubicBezTo>
                    <a:pt x="151474" y="122318"/>
                    <a:pt x="140343" y="136611"/>
                    <a:pt x="126619" y="136611"/>
                  </a:cubicBezTo>
                  <a:lnTo>
                    <a:pt x="121179" y="136611"/>
                  </a:lnTo>
                  <a:lnTo>
                    <a:pt x="71594" y="136611"/>
                  </a:lnTo>
                  <a:cubicBezTo>
                    <a:pt x="72815" y="141810"/>
                    <a:pt x="73618" y="147097"/>
                    <a:pt x="73998" y="152423"/>
                  </a:cubicBezTo>
                  <a:lnTo>
                    <a:pt x="121179" y="152423"/>
                  </a:lnTo>
                  <a:lnTo>
                    <a:pt x="126619" y="152423"/>
                  </a:lnTo>
                  <a:cubicBezTo>
                    <a:pt x="148628" y="152423"/>
                    <a:pt x="166843" y="131678"/>
                    <a:pt x="167412" y="105811"/>
                  </a:cubicBezTo>
                  <a:cubicBezTo>
                    <a:pt x="167981" y="79943"/>
                    <a:pt x="151474" y="59388"/>
                    <a:pt x="130224" y="57301"/>
                  </a:cubicBezTo>
                  <a:close/>
                </a:path>
              </a:pathLst>
            </a:custGeom>
            <a:solidFill>
              <a:schemeClr val="accent2"/>
            </a:solidFill>
            <a:ln w="6271" cap="flat">
              <a:noFill/>
              <a:prstDash val="solid"/>
              <a:miter/>
            </a:ln>
          </p:spPr>
          <p:txBody>
            <a:bodyPr rtlCol="0" anchor="ctr"/>
            <a:lstStyle/>
            <a:p>
              <a:endParaRPr lang="en-US" sz="1799"/>
            </a:p>
          </p:txBody>
        </p:sp>
        <p:sp>
          <p:nvSpPr>
            <p:cNvPr id="534" name="Picture Placeholder 83">
              <a:extLst>
                <a:ext uri="{FF2B5EF4-FFF2-40B4-BE49-F238E27FC236}">
                  <a16:creationId xmlns:a16="http://schemas.microsoft.com/office/drawing/2014/main" id="{80CF0E90-2FE0-BD4D-BACB-6CF39CCA1D7C}"/>
                </a:ext>
              </a:extLst>
            </p:cNvPr>
            <p:cNvSpPr/>
            <p:nvPr/>
          </p:nvSpPr>
          <p:spPr>
            <a:xfrm>
              <a:off x="593759" y="2128007"/>
              <a:ext cx="428845" cy="245141"/>
            </a:xfrm>
            <a:custGeom>
              <a:avLst/>
              <a:gdLst>
                <a:gd name="connsiteX0" fmla="*/ 277033 w 428845"/>
                <a:gd name="connsiteY0" fmla="*/ 15938 h 245141"/>
                <a:gd name="connsiteX1" fmla="*/ 278930 w 428845"/>
                <a:gd name="connsiteY1" fmla="*/ 15938 h 245141"/>
                <a:gd name="connsiteX2" fmla="*/ 353814 w 428845"/>
                <a:gd name="connsiteY2" fmla="*/ 93478 h 245141"/>
                <a:gd name="connsiteX3" fmla="*/ 355015 w 428845"/>
                <a:gd name="connsiteY3" fmla="*/ 106506 h 245141"/>
                <a:gd name="connsiteX4" fmla="*/ 368044 w 428845"/>
                <a:gd name="connsiteY4" fmla="*/ 107771 h 245141"/>
                <a:gd name="connsiteX5" fmla="*/ 413202 w 428845"/>
                <a:gd name="connsiteY5" fmla="*/ 169373 h 245141"/>
                <a:gd name="connsiteX6" fmla="*/ 363554 w 428845"/>
                <a:gd name="connsiteY6" fmla="*/ 228571 h 245141"/>
                <a:gd name="connsiteX7" fmla="*/ 354826 w 428845"/>
                <a:gd name="connsiteY7" fmla="*/ 228571 h 245141"/>
                <a:gd name="connsiteX8" fmla="*/ 214609 w 428845"/>
                <a:gd name="connsiteY8" fmla="*/ 229014 h 245141"/>
                <a:gd name="connsiteX9" fmla="*/ 73254 w 428845"/>
                <a:gd name="connsiteY9" fmla="*/ 229456 h 245141"/>
                <a:gd name="connsiteX10" fmla="*/ 66297 w 428845"/>
                <a:gd name="connsiteY10" fmla="*/ 229456 h 245141"/>
                <a:gd name="connsiteX11" fmla="*/ 16017 w 428845"/>
                <a:gd name="connsiteY11" fmla="*/ 177911 h 245141"/>
                <a:gd name="connsiteX12" fmla="*/ 63262 w 428845"/>
                <a:gd name="connsiteY12" fmla="*/ 131678 h 245141"/>
                <a:gd name="connsiteX13" fmla="*/ 64463 w 428845"/>
                <a:gd name="connsiteY13" fmla="*/ 131678 h 245141"/>
                <a:gd name="connsiteX14" fmla="*/ 76037 w 428845"/>
                <a:gd name="connsiteY14" fmla="*/ 133323 h 245141"/>
                <a:gd name="connsiteX15" fmla="*/ 92228 w 428845"/>
                <a:gd name="connsiteY15" fmla="*/ 137750 h 245141"/>
                <a:gd name="connsiteX16" fmla="*/ 95770 w 428845"/>
                <a:gd name="connsiteY16" fmla="*/ 121369 h 245141"/>
                <a:gd name="connsiteX17" fmla="*/ 157498 w 428845"/>
                <a:gd name="connsiteY17" fmla="*/ 70772 h 245141"/>
                <a:gd name="connsiteX18" fmla="*/ 159016 w 428845"/>
                <a:gd name="connsiteY18" fmla="*/ 70772 h 245141"/>
                <a:gd name="connsiteX19" fmla="*/ 184314 w 428845"/>
                <a:gd name="connsiteY19" fmla="*/ 77097 h 245141"/>
                <a:gd name="connsiteX20" fmla="*/ 199810 w 428845"/>
                <a:gd name="connsiteY20" fmla="*/ 84307 h 245141"/>
                <a:gd name="connsiteX21" fmla="*/ 206134 w 428845"/>
                <a:gd name="connsiteY21" fmla="*/ 68306 h 245141"/>
                <a:gd name="connsiteX22" fmla="*/ 277160 w 428845"/>
                <a:gd name="connsiteY22" fmla="*/ 15812 h 245141"/>
                <a:gd name="connsiteX23" fmla="*/ 277160 w 428845"/>
                <a:gd name="connsiteY23" fmla="*/ 0 h 245141"/>
                <a:gd name="connsiteX24" fmla="*/ 191398 w 428845"/>
                <a:gd name="connsiteY24" fmla="*/ 62614 h 245141"/>
                <a:gd name="connsiteX25" fmla="*/ 159396 w 428845"/>
                <a:gd name="connsiteY25" fmla="*/ 54961 h 245141"/>
                <a:gd name="connsiteX26" fmla="*/ 157435 w 428845"/>
                <a:gd name="connsiteY26" fmla="*/ 54961 h 245141"/>
                <a:gd name="connsiteX27" fmla="*/ 80212 w 428845"/>
                <a:gd name="connsiteY27" fmla="*/ 118207 h 245141"/>
                <a:gd name="connsiteX28" fmla="*/ 64590 w 428845"/>
                <a:gd name="connsiteY28" fmla="*/ 115930 h 245141"/>
                <a:gd name="connsiteX29" fmla="*/ 63262 w 428845"/>
                <a:gd name="connsiteY29" fmla="*/ 115930 h 245141"/>
                <a:gd name="connsiteX30" fmla="*/ 16 w 428845"/>
                <a:gd name="connsiteY30" fmla="*/ 177468 h 245141"/>
                <a:gd name="connsiteX31" fmla="*/ 65665 w 428845"/>
                <a:gd name="connsiteY31" fmla="*/ 245142 h 245141"/>
                <a:gd name="connsiteX32" fmla="*/ 73065 w 428845"/>
                <a:gd name="connsiteY32" fmla="*/ 245142 h 245141"/>
                <a:gd name="connsiteX33" fmla="*/ 354636 w 428845"/>
                <a:gd name="connsiteY33" fmla="*/ 244256 h 245141"/>
                <a:gd name="connsiteX34" fmla="*/ 363364 w 428845"/>
                <a:gd name="connsiteY34" fmla="*/ 244256 h 245141"/>
                <a:gd name="connsiteX35" fmla="*/ 428824 w 428845"/>
                <a:gd name="connsiteY35" fmla="*/ 169563 h 245141"/>
                <a:gd name="connsiteX36" fmla="*/ 369372 w 428845"/>
                <a:gd name="connsiteY36" fmla="*/ 91896 h 245141"/>
                <a:gd name="connsiteX37" fmla="*/ 279183 w 428845"/>
                <a:gd name="connsiteY37" fmla="*/ 0 h 24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8845" h="245141">
                  <a:moveTo>
                    <a:pt x="277033" y="15938"/>
                  </a:moveTo>
                  <a:lnTo>
                    <a:pt x="278930" y="15938"/>
                  </a:lnTo>
                  <a:cubicBezTo>
                    <a:pt x="317700" y="16887"/>
                    <a:pt x="349892" y="50217"/>
                    <a:pt x="353814" y="93478"/>
                  </a:cubicBezTo>
                  <a:lnTo>
                    <a:pt x="355015" y="106506"/>
                  </a:lnTo>
                  <a:lnTo>
                    <a:pt x="368044" y="107771"/>
                  </a:lnTo>
                  <a:cubicBezTo>
                    <a:pt x="394165" y="110238"/>
                    <a:pt x="414024" y="137307"/>
                    <a:pt x="413202" y="169373"/>
                  </a:cubicBezTo>
                  <a:cubicBezTo>
                    <a:pt x="412380" y="201439"/>
                    <a:pt x="390243" y="228571"/>
                    <a:pt x="363554" y="228571"/>
                  </a:cubicBezTo>
                  <a:lnTo>
                    <a:pt x="354826" y="228571"/>
                  </a:lnTo>
                  <a:cubicBezTo>
                    <a:pt x="334207" y="228571"/>
                    <a:pt x="273365" y="228571"/>
                    <a:pt x="214609" y="229014"/>
                  </a:cubicBezTo>
                  <a:cubicBezTo>
                    <a:pt x="155854" y="229456"/>
                    <a:pt x="94442" y="229456"/>
                    <a:pt x="73254" y="229456"/>
                  </a:cubicBezTo>
                  <a:lnTo>
                    <a:pt x="66297" y="229456"/>
                  </a:lnTo>
                  <a:cubicBezTo>
                    <a:pt x="39861" y="228698"/>
                    <a:pt x="15701" y="203652"/>
                    <a:pt x="16017" y="177911"/>
                  </a:cubicBezTo>
                  <a:cubicBezTo>
                    <a:pt x="16667" y="152258"/>
                    <a:pt x="37600" y="131772"/>
                    <a:pt x="63262" y="131678"/>
                  </a:cubicBezTo>
                  <a:lnTo>
                    <a:pt x="64463" y="131678"/>
                  </a:lnTo>
                  <a:cubicBezTo>
                    <a:pt x="68376" y="131723"/>
                    <a:pt x="72267" y="132276"/>
                    <a:pt x="76037" y="133323"/>
                  </a:cubicBezTo>
                  <a:lnTo>
                    <a:pt x="92228" y="137750"/>
                  </a:lnTo>
                  <a:lnTo>
                    <a:pt x="95770" y="121369"/>
                  </a:lnTo>
                  <a:cubicBezTo>
                    <a:pt x="101937" y="92117"/>
                    <a:pt x="127604" y="71078"/>
                    <a:pt x="157498" y="70772"/>
                  </a:cubicBezTo>
                  <a:lnTo>
                    <a:pt x="159016" y="70772"/>
                  </a:lnTo>
                  <a:cubicBezTo>
                    <a:pt x="167801" y="71070"/>
                    <a:pt x="176423" y="73226"/>
                    <a:pt x="184314" y="77097"/>
                  </a:cubicBezTo>
                  <a:lnTo>
                    <a:pt x="199810" y="84307"/>
                  </a:lnTo>
                  <a:lnTo>
                    <a:pt x="206134" y="68306"/>
                  </a:lnTo>
                  <a:cubicBezTo>
                    <a:pt x="218784" y="36683"/>
                    <a:pt x="246422" y="15812"/>
                    <a:pt x="277160" y="15812"/>
                  </a:cubicBezTo>
                  <a:moveTo>
                    <a:pt x="277160" y="0"/>
                  </a:moveTo>
                  <a:cubicBezTo>
                    <a:pt x="238832" y="0"/>
                    <a:pt x="205692" y="25741"/>
                    <a:pt x="191398" y="62614"/>
                  </a:cubicBezTo>
                  <a:cubicBezTo>
                    <a:pt x="181400" y="57804"/>
                    <a:pt x="170488" y="55195"/>
                    <a:pt x="159396" y="54961"/>
                  </a:cubicBezTo>
                  <a:lnTo>
                    <a:pt x="157435" y="54961"/>
                  </a:lnTo>
                  <a:cubicBezTo>
                    <a:pt x="119983" y="55146"/>
                    <a:pt x="87773" y="81525"/>
                    <a:pt x="80212" y="118207"/>
                  </a:cubicBezTo>
                  <a:cubicBezTo>
                    <a:pt x="75127" y="116763"/>
                    <a:pt x="69875" y="115997"/>
                    <a:pt x="64590" y="115930"/>
                  </a:cubicBezTo>
                  <a:lnTo>
                    <a:pt x="63262" y="115930"/>
                  </a:lnTo>
                  <a:cubicBezTo>
                    <a:pt x="28988" y="115917"/>
                    <a:pt x="941" y="143207"/>
                    <a:pt x="16" y="177468"/>
                  </a:cubicBezTo>
                  <a:cubicBezTo>
                    <a:pt x="-807" y="212317"/>
                    <a:pt x="31006" y="244256"/>
                    <a:pt x="65665" y="245142"/>
                  </a:cubicBezTo>
                  <a:lnTo>
                    <a:pt x="73065" y="245142"/>
                  </a:lnTo>
                  <a:cubicBezTo>
                    <a:pt x="114807" y="245142"/>
                    <a:pt x="313400" y="244256"/>
                    <a:pt x="354636" y="244256"/>
                  </a:cubicBezTo>
                  <a:lnTo>
                    <a:pt x="363364" y="244256"/>
                  </a:lnTo>
                  <a:cubicBezTo>
                    <a:pt x="398655" y="244256"/>
                    <a:pt x="427938" y="210989"/>
                    <a:pt x="428824" y="169563"/>
                  </a:cubicBezTo>
                  <a:cubicBezTo>
                    <a:pt x="429709" y="128136"/>
                    <a:pt x="403525" y="95122"/>
                    <a:pt x="369372" y="91896"/>
                  </a:cubicBezTo>
                  <a:cubicBezTo>
                    <a:pt x="364755" y="41300"/>
                    <a:pt x="326555" y="1202"/>
                    <a:pt x="279183" y="0"/>
                  </a:cubicBezTo>
                  <a:close/>
                </a:path>
              </a:pathLst>
            </a:custGeom>
            <a:solidFill>
              <a:schemeClr val="accent2"/>
            </a:solidFill>
            <a:ln w="6271" cap="flat">
              <a:noFill/>
              <a:prstDash val="solid"/>
              <a:miter/>
            </a:ln>
          </p:spPr>
          <p:txBody>
            <a:bodyPr rtlCol="0" anchor="ctr"/>
            <a:lstStyle/>
            <a:p>
              <a:endParaRPr lang="en-US" sz="1799"/>
            </a:p>
          </p:txBody>
        </p:sp>
      </p:grpSp>
      <p:sp>
        <p:nvSpPr>
          <p:cNvPr id="535" name="TextBox 534">
            <a:extLst>
              <a:ext uri="{FF2B5EF4-FFF2-40B4-BE49-F238E27FC236}">
                <a16:creationId xmlns:a16="http://schemas.microsoft.com/office/drawing/2014/main" id="{02F6487D-A3A7-C540-8B6C-1184893A4363}"/>
              </a:ext>
            </a:extLst>
          </p:cNvPr>
          <p:cNvSpPr txBox="1"/>
          <p:nvPr/>
        </p:nvSpPr>
        <p:spPr>
          <a:xfrm>
            <a:off x="9690499" y="6082376"/>
            <a:ext cx="1042287" cy="138463"/>
          </a:xfrm>
          <a:prstGeom prst="rect">
            <a:avLst/>
          </a:prstGeom>
          <a:noFill/>
        </p:spPr>
        <p:txBody>
          <a:bodyPr wrap="square" lIns="0" tIns="0" rIns="0" bIns="0" rtlCol="0">
            <a:spAutoFit/>
          </a:bodyPr>
          <a:lstStyle/>
          <a:p>
            <a:pPr algn="ctr"/>
            <a:r>
              <a:rPr lang="en-US" sz="900">
                <a:solidFill>
                  <a:schemeClr val="tx2"/>
                </a:solidFill>
              </a:rPr>
              <a:t>Public Clouds</a:t>
            </a:r>
          </a:p>
        </p:txBody>
      </p:sp>
      <p:grpSp>
        <p:nvGrpSpPr>
          <p:cNvPr id="576" name="Group 575">
            <a:extLst>
              <a:ext uri="{FF2B5EF4-FFF2-40B4-BE49-F238E27FC236}">
                <a16:creationId xmlns:a16="http://schemas.microsoft.com/office/drawing/2014/main" id="{1179F3EB-CAD8-144F-9B19-55344C0CD4D6}"/>
              </a:ext>
            </a:extLst>
          </p:cNvPr>
          <p:cNvGrpSpPr/>
          <p:nvPr/>
        </p:nvGrpSpPr>
        <p:grpSpPr>
          <a:xfrm>
            <a:off x="3776910" y="1636008"/>
            <a:ext cx="4155829" cy="2018817"/>
            <a:chOff x="68216" y="1039132"/>
            <a:chExt cx="12052393" cy="5024431"/>
          </a:xfrm>
        </p:grpSpPr>
        <p:pic>
          <p:nvPicPr>
            <p:cNvPr id="577" name="Picture 576" descr="Graphical user interface, application, Teams&#10;&#10;Description automatically generated">
              <a:extLst>
                <a:ext uri="{FF2B5EF4-FFF2-40B4-BE49-F238E27FC236}">
                  <a16:creationId xmlns:a16="http://schemas.microsoft.com/office/drawing/2014/main" id="{4C38A1AE-BF26-474B-BD44-FA3D7945AC4C}"/>
                </a:ext>
              </a:extLst>
            </p:cNvPr>
            <p:cNvPicPr>
              <a:picLocks noChangeAspect="1"/>
            </p:cNvPicPr>
            <p:nvPr/>
          </p:nvPicPr>
          <p:blipFill>
            <a:blip r:embed="rId23"/>
            <a:stretch>
              <a:fillRect/>
            </a:stretch>
          </p:blipFill>
          <p:spPr>
            <a:xfrm>
              <a:off x="68216" y="1039132"/>
              <a:ext cx="12052393" cy="5024431"/>
            </a:xfrm>
            <a:prstGeom prst="rect">
              <a:avLst/>
            </a:prstGeom>
          </p:spPr>
        </p:pic>
        <p:sp>
          <p:nvSpPr>
            <p:cNvPr id="578" name="Rectangle 577">
              <a:extLst>
                <a:ext uri="{FF2B5EF4-FFF2-40B4-BE49-F238E27FC236}">
                  <a16:creationId xmlns:a16="http://schemas.microsoft.com/office/drawing/2014/main" id="{7F9A953C-A477-184F-AE1A-1E90C32BE0A2}"/>
                </a:ext>
              </a:extLst>
            </p:cNvPr>
            <p:cNvSpPr/>
            <p:nvPr/>
          </p:nvSpPr>
          <p:spPr>
            <a:xfrm>
              <a:off x="10614822" y="1079902"/>
              <a:ext cx="1062707" cy="306259"/>
            </a:xfrm>
            <a:prstGeom prst="rect">
              <a:avLst/>
            </a:prstGeom>
            <a:solidFill>
              <a:srgbClr val="2F424F"/>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579" name="Graphic 578">
            <a:extLst>
              <a:ext uri="{FF2B5EF4-FFF2-40B4-BE49-F238E27FC236}">
                <a16:creationId xmlns:a16="http://schemas.microsoft.com/office/drawing/2014/main" id="{C4B0C596-3B7F-C741-BB93-F3927268A04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85715" y="3651314"/>
            <a:ext cx="452276" cy="452276"/>
          </a:xfrm>
          <a:prstGeom prst="rect">
            <a:avLst/>
          </a:prstGeom>
        </p:spPr>
      </p:pic>
      <p:pic>
        <p:nvPicPr>
          <p:cNvPr id="580" name="Graphic 579">
            <a:extLst>
              <a:ext uri="{FF2B5EF4-FFF2-40B4-BE49-F238E27FC236}">
                <a16:creationId xmlns:a16="http://schemas.microsoft.com/office/drawing/2014/main" id="{3AF4F1E2-FF38-D34B-8EEC-D81233B4208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86724" y="1955865"/>
            <a:ext cx="452276" cy="452276"/>
          </a:xfrm>
          <a:prstGeom prst="rect">
            <a:avLst/>
          </a:prstGeom>
        </p:spPr>
      </p:pic>
      <p:pic>
        <p:nvPicPr>
          <p:cNvPr id="581" name="Graphic 580">
            <a:extLst>
              <a:ext uri="{FF2B5EF4-FFF2-40B4-BE49-F238E27FC236}">
                <a16:creationId xmlns:a16="http://schemas.microsoft.com/office/drawing/2014/main" id="{639F94BD-727A-2D43-9283-392E6011F2B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685715" y="2794937"/>
            <a:ext cx="452276" cy="452276"/>
          </a:xfrm>
          <a:prstGeom prst="rect">
            <a:avLst/>
          </a:prstGeom>
        </p:spPr>
      </p:pic>
      <p:pic>
        <p:nvPicPr>
          <p:cNvPr id="582" name="Picture 581" descr="A picture containing drawing&#10;&#10;Description automatically generated">
            <a:extLst>
              <a:ext uri="{FF2B5EF4-FFF2-40B4-BE49-F238E27FC236}">
                <a16:creationId xmlns:a16="http://schemas.microsoft.com/office/drawing/2014/main" id="{86BB9E7A-112A-B64B-A4E6-231778B57439}"/>
              </a:ext>
            </a:extLst>
          </p:cNvPr>
          <p:cNvPicPr>
            <a:picLocks noChangeAspect="1"/>
          </p:cNvPicPr>
          <p:nvPr/>
        </p:nvPicPr>
        <p:blipFill>
          <a:blip r:embed="rId30"/>
          <a:stretch>
            <a:fillRect/>
          </a:stretch>
        </p:blipFill>
        <p:spPr>
          <a:xfrm>
            <a:off x="10685715" y="1250585"/>
            <a:ext cx="452276" cy="452276"/>
          </a:xfrm>
          <a:prstGeom prst="rect">
            <a:avLst/>
          </a:prstGeom>
          <a:effectLst/>
        </p:spPr>
      </p:pic>
      <p:sp>
        <p:nvSpPr>
          <p:cNvPr id="583" name="TextBox 582">
            <a:extLst>
              <a:ext uri="{FF2B5EF4-FFF2-40B4-BE49-F238E27FC236}">
                <a16:creationId xmlns:a16="http://schemas.microsoft.com/office/drawing/2014/main" id="{7BD0FD86-5A9D-2D4E-82C2-89DC97180FC8}"/>
              </a:ext>
            </a:extLst>
          </p:cNvPr>
          <p:cNvSpPr txBox="1"/>
          <p:nvPr/>
        </p:nvSpPr>
        <p:spPr>
          <a:xfrm>
            <a:off x="11045425" y="1344060"/>
            <a:ext cx="1070775" cy="246157"/>
          </a:xfrm>
          <a:prstGeom prst="rect">
            <a:avLst/>
          </a:prstGeom>
        </p:spPr>
        <p:txBody>
          <a:bodyPr wrap="square" lIns="0" tIns="0" rIns="0" bIns="0" rtlCol="0">
            <a:spAutoFit/>
          </a:bodyPr>
          <a:lstStyle/>
          <a:p>
            <a:pPr algn="ctr">
              <a:spcAft>
                <a:spcPts val="600"/>
              </a:spcAft>
            </a:pPr>
            <a:r>
              <a:rPr lang="en-US" sz="800">
                <a:solidFill>
                  <a:schemeClr val="tx2"/>
                </a:solidFill>
                <a:latin typeface="Metropolis" pitchFamily="2" charset="77"/>
              </a:rPr>
              <a:t>Application </a:t>
            </a:r>
            <a:br>
              <a:rPr lang="en-US" sz="800">
                <a:solidFill>
                  <a:schemeClr val="tx2"/>
                </a:solidFill>
                <a:latin typeface="Metropolis" pitchFamily="2" charset="77"/>
              </a:rPr>
            </a:br>
            <a:r>
              <a:rPr lang="en-US" sz="800">
                <a:solidFill>
                  <a:schemeClr val="tx2"/>
                </a:solidFill>
                <a:latin typeface="Metropolis" pitchFamily="2" charset="77"/>
              </a:rPr>
              <a:t>Teams</a:t>
            </a:r>
          </a:p>
        </p:txBody>
      </p:sp>
      <p:cxnSp>
        <p:nvCxnSpPr>
          <p:cNvPr id="586" name="Google Shape;1800;g904a349daf_0_9054">
            <a:extLst>
              <a:ext uri="{FF2B5EF4-FFF2-40B4-BE49-F238E27FC236}">
                <a16:creationId xmlns:a16="http://schemas.microsoft.com/office/drawing/2014/main" id="{033743A6-154F-1440-B5E8-F0E0126FACD2}"/>
              </a:ext>
            </a:extLst>
          </p:cNvPr>
          <p:cNvCxnSpPr>
            <a:cxnSpLocks/>
          </p:cNvCxnSpPr>
          <p:nvPr/>
        </p:nvCxnSpPr>
        <p:spPr>
          <a:xfrm>
            <a:off x="10274361" y="3086724"/>
            <a:ext cx="261149" cy="0"/>
          </a:xfrm>
          <a:prstGeom prst="straightConnector1">
            <a:avLst/>
          </a:prstGeom>
          <a:noFill/>
          <a:ln w="19050" cap="flat" cmpd="sng">
            <a:solidFill>
              <a:schemeClr val="accent1"/>
            </a:solidFill>
            <a:prstDash val="solid"/>
            <a:miter lim="800000"/>
            <a:headEnd type="none" w="sm" len="sm"/>
            <a:tailEnd type="none" w="sm" len="sm"/>
          </a:ln>
        </p:spPr>
      </p:cxnSp>
      <p:cxnSp>
        <p:nvCxnSpPr>
          <p:cNvPr id="587" name="Google Shape;1800;g904a349daf_0_9054">
            <a:extLst>
              <a:ext uri="{FF2B5EF4-FFF2-40B4-BE49-F238E27FC236}">
                <a16:creationId xmlns:a16="http://schemas.microsoft.com/office/drawing/2014/main" id="{3BF9E603-19EA-394D-9AF2-BA3B238DB93D}"/>
              </a:ext>
            </a:extLst>
          </p:cNvPr>
          <p:cNvCxnSpPr>
            <a:cxnSpLocks/>
          </p:cNvCxnSpPr>
          <p:nvPr/>
        </p:nvCxnSpPr>
        <p:spPr>
          <a:xfrm>
            <a:off x="10013212" y="2668503"/>
            <a:ext cx="261149" cy="0"/>
          </a:xfrm>
          <a:prstGeom prst="straightConnector1">
            <a:avLst/>
          </a:prstGeom>
          <a:noFill/>
          <a:ln w="19050" cap="flat" cmpd="sng">
            <a:solidFill>
              <a:schemeClr val="accent1"/>
            </a:solidFill>
            <a:prstDash val="solid"/>
            <a:miter lim="800000"/>
            <a:headEnd type="none" w="sm" len="sm"/>
            <a:tailEnd type="none" w="sm" len="sm"/>
          </a:ln>
        </p:spPr>
      </p:cxnSp>
      <p:sp>
        <p:nvSpPr>
          <p:cNvPr id="588" name="Picture Placeholder 91" descr="Mld Model&#10;">
            <a:extLst>
              <a:ext uri="{FF2B5EF4-FFF2-40B4-BE49-F238E27FC236}">
                <a16:creationId xmlns:a16="http://schemas.microsoft.com/office/drawing/2014/main" id="{F6625162-1A19-EB44-A1EF-C98C24721311}"/>
              </a:ext>
            </a:extLst>
          </p:cNvPr>
          <p:cNvSpPr/>
          <p:nvPr/>
        </p:nvSpPr>
        <p:spPr>
          <a:xfrm>
            <a:off x="2689476" y="2424147"/>
            <a:ext cx="346245" cy="322848"/>
          </a:xfrm>
          <a:custGeom>
            <a:avLst/>
            <a:gdLst>
              <a:gd name="connsiteX0" fmla="*/ 569847 w 602101"/>
              <a:gd name="connsiteY0" fmla="*/ 177721 h 558462"/>
              <a:gd name="connsiteX1" fmla="*/ 538856 w 602101"/>
              <a:gd name="connsiteY1" fmla="*/ 201755 h 558462"/>
              <a:gd name="connsiteX2" fmla="*/ 387066 w 602101"/>
              <a:gd name="connsiteY2" fmla="*/ 201755 h 558462"/>
              <a:gd name="connsiteX3" fmla="*/ 387066 w 602101"/>
              <a:gd name="connsiteY3" fmla="*/ 108783 h 558462"/>
              <a:gd name="connsiteX4" fmla="*/ 474977 w 602101"/>
              <a:gd name="connsiteY4" fmla="*/ 108783 h 558462"/>
              <a:gd name="connsiteX5" fmla="*/ 505968 w 602101"/>
              <a:gd name="connsiteY5" fmla="*/ 132817 h 558462"/>
              <a:gd name="connsiteX6" fmla="*/ 538224 w 602101"/>
              <a:gd name="connsiteY6" fmla="*/ 100561 h 558462"/>
              <a:gd name="connsiteX7" fmla="*/ 505968 w 602101"/>
              <a:gd name="connsiteY7" fmla="*/ 68306 h 558462"/>
              <a:gd name="connsiteX8" fmla="*/ 474977 w 602101"/>
              <a:gd name="connsiteY8" fmla="*/ 92339 h 558462"/>
              <a:gd name="connsiteX9" fmla="*/ 387066 w 602101"/>
              <a:gd name="connsiteY9" fmla="*/ 92339 h 558462"/>
              <a:gd name="connsiteX10" fmla="*/ 387066 w 602101"/>
              <a:gd name="connsiteY10" fmla="*/ 27828 h 558462"/>
              <a:gd name="connsiteX11" fmla="*/ 383903 w 602101"/>
              <a:gd name="connsiteY11" fmla="*/ 25298 h 558462"/>
              <a:gd name="connsiteX12" fmla="*/ 309273 w 602101"/>
              <a:gd name="connsiteY12" fmla="*/ 0 h 558462"/>
              <a:gd name="connsiteX13" fmla="*/ 189106 w 602101"/>
              <a:gd name="connsiteY13" fmla="*/ 94869 h 558462"/>
              <a:gd name="connsiteX14" fmla="*/ 144833 w 602101"/>
              <a:gd name="connsiteY14" fmla="*/ 118902 h 558462"/>
              <a:gd name="connsiteX15" fmla="*/ 101194 w 602101"/>
              <a:gd name="connsiteY15" fmla="*/ 203020 h 558462"/>
              <a:gd name="connsiteX16" fmla="*/ 114475 w 602101"/>
              <a:gd name="connsiteY16" fmla="*/ 269428 h 558462"/>
              <a:gd name="connsiteX17" fmla="*/ 63246 w 602101"/>
              <a:gd name="connsiteY17" fmla="*/ 269428 h 558462"/>
              <a:gd name="connsiteX18" fmla="*/ 32255 w 602101"/>
              <a:gd name="connsiteY18" fmla="*/ 245394 h 558462"/>
              <a:gd name="connsiteX19" fmla="*/ 0 w 602101"/>
              <a:gd name="connsiteY19" fmla="*/ 277650 h 558462"/>
              <a:gd name="connsiteX20" fmla="*/ 32255 w 602101"/>
              <a:gd name="connsiteY20" fmla="*/ 309905 h 558462"/>
              <a:gd name="connsiteX21" fmla="*/ 63246 w 602101"/>
              <a:gd name="connsiteY21" fmla="*/ 285872 h 558462"/>
              <a:gd name="connsiteX22" fmla="*/ 113843 w 602101"/>
              <a:gd name="connsiteY22" fmla="*/ 285872 h 558462"/>
              <a:gd name="connsiteX23" fmla="*/ 118902 w 602101"/>
              <a:gd name="connsiteY23" fmla="*/ 406039 h 558462"/>
              <a:gd name="connsiteX24" fmla="*/ 187208 w 602101"/>
              <a:gd name="connsiteY24" fmla="*/ 459166 h 558462"/>
              <a:gd name="connsiteX25" fmla="*/ 187208 w 602101"/>
              <a:gd name="connsiteY25" fmla="*/ 457901 h 558462"/>
              <a:gd name="connsiteX26" fmla="*/ 308640 w 602101"/>
              <a:gd name="connsiteY26" fmla="*/ 558462 h 558462"/>
              <a:gd name="connsiteX27" fmla="*/ 383271 w 602101"/>
              <a:gd name="connsiteY27" fmla="*/ 533164 h 558462"/>
              <a:gd name="connsiteX28" fmla="*/ 386433 w 602101"/>
              <a:gd name="connsiteY28" fmla="*/ 530634 h 558462"/>
              <a:gd name="connsiteX29" fmla="*/ 386433 w 602101"/>
              <a:gd name="connsiteY29" fmla="*/ 436397 h 558462"/>
              <a:gd name="connsiteX30" fmla="*/ 434500 w 602101"/>
              <a:gd name="connsiteY30" fmla="*/ 436397 h 558462"/>
              <a:gd name="connsiteX31" fmla="*/ 465491 w 602101"/>
              <a:gd name="connsiteY31" fmla="*/ 460431 h 558462"/>
              <a:gd name="connsiteX32" fmla="*/ 497746 w 602101"/>
              <a:gd name="connsiteY32" fmla="*/ 428175 h 558462"/>
              <a:gd name="connsiteX33" fmla="*/ 465491 w 602101"/>
              <a:gd name="connsiteY33" fmla="*/ 395920 h 558462"/>
              <a:gd name="connsiteX34" fmla="*/ 434500 w 602101"/>
              <a:gd name="connsiteY34" fmla="*/ 419953 h 558462"/>
              <a:gd name="connsiteX35" fmla="*/ 386433 w 602101"/>
              <a:gd name="connsiteY35" fmla="*/ 419953 h 558462"/>
              <a:gd name="connsiteX36" fmla="*/ 386433 w 602101"/>
              <a:gd name="connsiteY36" fmla="*/ 326982 h 558462"/>
              <a:gd name="connsiteX37" fmla="*/ 503438 w 602101"/>
              <a:gd name="connsiteY37" fmla="*/ 326982 h 558462"/>
              <a:gd name="connsiteX38" fmla="*/ 534429 w 602101"/>
              <a:gd name="connsiteY38" fmla="*/ 351015 h 558462"/>
              <a:gd name="connsiteX39" fmla="*/ 566684 w 602101"/>
              <a:gd name="connsiteY39" fmla="*/ 318760 h 558462"/>
              <a:gd name="connsiteX40" fmla="*/ 534429 w 602101"/>
              <a:gd name="connsiteY40" fmla="*/ 286504 h 558462"/>
              <a:gd name="connsiteX41" fmla="*/ 503438 w 602101"/>
              <a:gd name="connsiteY41" fmla="*/ 310538 h 558462"/>
              <a:gd name="connsiteX42" fmla="*/ 387066 w 602101"/>
              <a:gd name="connsiteY42" fmla="*/ 310538 h 558462"/>
              <a:gd name="connsiteX43" fmla="*/ 387066 w 602101"/>
              <a:gd name="connsiteY43" fmla="*/ 218199 h 558462"/>
              <a:gd name="connsiteX44" fmla="*/ 538856 w 602101"/>
              <a:gd name="connsiteY44" fmla="*/ 218199 h 558462"/>
              <a:gd name="connsiteX45" fmla="*/ 569847 w 602101"/>
              <a:gd name="connsiteY45" fmla="*/ 242232 h 558462"/>
              <a:gd name="connsiteX46" fmla="*/ 602102 w 602101"/>
              <a:gd name="connsiteY46" fmla="*/ 209977 h 558462"/>
              <a:gd name="connsiteX47" fmla="*/ 569847 w 602101"/>
              <a:gd name="connsiteY47" fmla="*/ 177721 h 558462"/>
              <a:gd name="connsiteX48" fmla="*/ 309273 w 602101"/>
              <a:gd name="connsiteY48" fmla="*/ 542018 h 558462"/>
              <a:gd name="connsiteX49" fmla="*/ 201755 w 602101"/>
              <a:gd name="connsiteY49" fmla="*/ 434500 h 558462"/>
              <a:gd name="connsiteX50" fmla="*/ 185943 w 602101"/>
              <a:gd name="connsiteY50" fmla="*/ 434500 h 558462"/>
              <a:gd name="connsiteX51" fmla="*/ 185943 w 602101"/>
              <a:gd name="connsiteY51" fmla="*/ 440825 h 558462"/>
              <a:gd name="connsiteX52" fmla="*/ 132817 w 602101"/>
              <a:gd name="connsiteY52" fmla="*/ 397185 h 558462"/>
              <a:gd name="connsiteX53" fmla="*/ 167602 w 602101"/>
              <a:gd name="connsiteY53" fmla="*/ 249189 h 558462"/>
              <a:gd name="connsiteX54" fmla="*/ 187208 w 602101"/>
              <a:gd name="connsiteY54" fmla="*/ 239702 h 558462"/>
              <a:gd name="connsiteX55" fmla="*/ 181516 w 602101"/>
              <a:gd name="connsiteY55" fmla="*/ 224523 h 558462"/>
              <a:gd name="connsiteX56" fmla="*/ 158747 w 602101"/>
              <a:gd name="connsiteY56" fmla="*/ 235275 h 558462"/>
              <a:gd name="connsiteX57" fmla="*/ 128389 w 602101"/>
              <a:gd name="connsiteY57" fmla="*/ 261838 h 558462"/>
              <a:gd name="connsiteX58" fmla="*/ 117005 w 602101"/>
              <a:gd name="connsiteY58" fmla="*/ 204285 h 558462"/>
              <a:gd name="connsiteX59" fmla="*/ 154953 w 602101"/>
              <a:gd name="connsiteY59" fmla="*/ 131552 h 558462"/>
              <a:gd name="connsiteX60" fmla="*/ 233378 w 602101"/>
              <a:gd name="connsiteY60" fmla="*/ 106886 h 558462"/>
              <a:gd name="connsiteX61" fmla="*/ 254881 w 602101"/>
              <a:gd name="connsiteY61" fmla="*/ 110680 h 558462"/>
              <a:gd name="connsiteX62" fmla="*/ 259309 w 602101"/>
              <a:gd name="connsiteY62" fmla="*/ 95501 h 558462"/>
              <a:gd name="connsiteX63" fmla="*/ 234643 w 602101"/>
              <a:gd name="connsiteY63" fmla="*/ 91074 h 558462"/>
              <a:gd name="connsiteX64" fmla="*/ 206182 w 602101"/>
              <a:gd name="connsiteY64" fmla="*/ 92339 h 558462"/>
              <a:gd name="connsiteX65" fmla="*/ 308640 w 602101"/>
              <a:gd name="connsiteY65" fmla="*/ 17076 h 558462"/>
              <a:gd name="connsiteX66" fmla="*/ 370622 w 602101"/>
              <a:gd name="connsiteY66" fmla="*/ 36683 h 558462"/>
              <a:gd name="connsiteX67" fmla="*/ 370622 w 602101"/>
              <a:gd name="connsiteY67" fmla="*/ 93604 h 558462"/>
              <a:gd name="connsiteX68" fmla="*/ 328247 w 602101"/>
              <a:gd name="connsiteY68" fmla="*/ 93604 h 558462"/>
              <a:gd name="connsiteX69" fmla="*/ 328247 w 602101"/>
              <a:gd name="connsiteY69" fmla="*/ 109416 h 558462"/>
              <a:gd name="connsiteX70" fmla="*/ 370622 w 602101"/>
              <a:gd name="connsiteY70" fmla="*/ 109416 h 558462"/>
              <a:gd name="connsiteX71" fmla="*/ 370622 w 602101"/>
              <a:gd name="connsiteY71" fmla="*/ 201755 h 558462"/>
              <a:gd name="connsiteX72" fmla="*/ 262471 w 602101"/>
              <a:gd name="connsiteY72" fmla="*/ 201755 h 558462"/>
              <a:gd name="connsiteX73" fmla="*/ 230215 w 602101"/>
              <a:gd name="connsiteY73" fmla="*/ 169499 h 558462"/>
              <a:gd name="connsiteX74" fmla="*/ 214404 w 602101"/>
              <a:gd name="connsiteY74" fmla="*/ 169499 h 558462"/>
              <a:gd name="connsiteX75" fmla="*/ 262471 w 602101"/>
              <a:gd name="connsiteY75" fmla="*/ 217566 h 558462"/>
              <a:gd name="connsiteX76" fmla="*/ 371254 w 602101"/>
              <a:gd name="connsiteY76" fmla="*/ 217566 h 558462"/>
              <a:gd name="connsiteX77" fmla="*/ 371254 w 602101"/>
              <a:gd name="connsiteY77" fmla="*/ 310538 h 558462"/>
              <a:gd name="connsiteX78" fmla="*/ 232745 w 602101"/>
              <a:gd name="connsiteY78" fmla="*/ 310538 h 558462"/>
              <a:gd name="connsiteX79" fmla="*/ 184678 w 602101"/>
              <a:gd name="connsiteY79" fmla="*/ 362400 h 558462"/>
              <a:gd name="connsiteX80" fmla="*/ 200490 w 602101"/>
              <a:gd name="connsiteY80" fmla="*/ 362400 h 558462"/>
              <a:gd name="connsiteX81" fmla="*/ 232745 w 602101"/>
              <a:gd name="connsiteY81" fmla="*/ 326349 h 558462"/>
              <a:gd name="connsiteX82" fmla="*/ 371254 w 602101"/>
              <a:gd name="connsiteY82" fmla="*/ 326349 h 558462"/>
              <a:gd name="connsiteX83" fmla="*/ 371254 w 602101"/>
              <a:gd name="connsiteY83" fmla="*/ 419953 h 558462"/>
              <a:gd name="connsiteX84" fmla="*/ 321290 w 602101"/>
              <a:gd name="connsiteY84" fmla="*/ 419953 h 558462"/>
              <a:gd name="connsiteX85" fmla="*/ 273223 w 602101"/>
              <a:gd name="connsiteY85" fmla="*/ 471815 h 558462"/>
              <a:gd name="connsiteX86" fmla="*/ 289034 w 602101"/>
              <a:gd name="connsiteY86" fmla="*/ 471815 h 558462"/>
              <a:gd name="connsiteX87" fmla="*/ 321290 w 602101"/>
              <a:gd name="connsiteY87" fmla="*/ 435765 h 558462"/>
              <a:gd name="connsiteX88" fmla="*/ 371254 w 602101"/>
              <a:gd name="connsiteY88" fmla="*/ 435765 h 558462"/>
              <a:gd name="connsiteX89" fmla="*/ 371254 w 602101"/>
              <a:gd name="connsiteY89" fmla="*/ 521147 h 558462"/>
              <a:gd name="connsiteX90" fmla="*/ 309273 w 602101"/>
              <a:gd name="connsiteY90" fmla="*/ 542018 h 55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2101" h="558462">
                <a:moveTo>
                  <a:pt x="569847" y="177721"/>
                </a:moveTo>
                <a:cubicBezTo>
                  <a:pt x="554667" y="177721"/>
                  <a:pt x="542651" y="187841"/>
                  <a:pt x="538856" y="201755"/>
                </a:cubicBezTo>
                <a:lnTo>
                  <a:pt x="387066" y="201755"/>
                </a:lnTo>
                <a:lnTo>
                  <a:pt x="387066" y="108783"/>
                </a:lnTo>
                <a:lnTo>
                  <a:pt x="474977" y="108783"/>
                </a:lnTo>
                <a:cubicBezTo>
                  <a:pt x="478772" y="122697"/>
                  <a:pt x="490789" y="132817"/>
                  <a:pt x="505968" y="132817"/>
                </a:cubicBezTo>
                <a:cubicBezTo>
                  <a:pt x="523677" y="132817"/>
                  <a:pt x="538224" y="118270"/>
                  <a:pt x="538224" y="100561"/>
                </a:cubicBezTo>
                <a:cubicBezTo>
                  <a:pt x="538224" y="82852"/>
                  <a:pt x="523677" y="68306"/>
                  <a:pt x="505968" y="68306"/>
                </a:cubicBezTo>
                <a:cubicBezTo>
                  <a:pt x="490789" y="68306"/>
                  <a:pt x="478772" y="78425"/>
                  <a:pt x="474977" y="92339"/>
                </a:cubicBezTo>
                <a:lnTo>
                  <a:pt x="387066" y="92339"/>
                </a:lnTo>
                <a:lnTo>
                  <a:pt x="387066" y="27828"/>
                </a:lnTo>
                <a:lnTo>
                  <a:pt x="383903" y="25298"/>
                </a:lnTo>
                <a:cubicBezTo>
                  <a:pt x="362400" y="8854"/>
                  <a:pt x="336469" y="0"/>
                  <a:pt x="309273" y="0"/>
                </a:cubicBezTo>
                <a:cubicBezTo>
                  <a:pt x="252352" y="0"/>
                  <a:pt x="202387" y="39845"/>
                  <a:pt x="189106" y="94869"/>
                </a:cubicBezTo>
                <a:cubicBezTo>
                  <a:pt x="173294" y="99929"/>
                  <a:pt x="158115" y="107518"/>
                  <a:pt x="144833" y="118902"/>
                </a:cubicBezTo>
                <a:cubicBezTo>
                  <a:pt x="119535" y="140406"/>
                  <a:pt x="104356" y="170132"/>
                  <a:pt x="101194" y="203020"/>
                </a:cubicBezTo>
                <a:cubicBezTo>
                  <a:pt x="99296" y="225788"/>
                  <a:pt x="103723" y="249189"/>
                  <a:pt x="114475" y="269428"/>
                </a:cubicBezTo>
                <a:lnTo>
                  <a:pt x="63246" y="269428"/>
                </a:lnTo>
                <a:cubicBezTo>
                  <a:pt x="59451" y="255514"/>
                  <a:pt x="47435" y="245394"/>
                  <a:pt x="32255" y="245394"/>
                </a:cubicBezTo>
                <a:cubicBezTo>
                  <a:pt x="14547" y="245394"/>
                  <a:pt x="0" y="259941"/>
                  <a:pt x="0" y="277650"/>
                </a:cubicBezTo>
                <a:cubicBezTo>
                  <a:pt x="0" y="295359"/>
                  <a:pt x="14547" y="309905"/>
                  <a:pt x="32255" y="309905"/>
                </a:cubicBezTo>
                <a:cubicBezTo>
                  <a:pt x="47435" y="309905"/>
                  <a:pt x="59451" y="299786"/>
                  <a:pt x="63246" y="285872"/>
                </a:cubicBezTo>
                <a:lnTo>
                  <a:pt x="113843" y="285872"/>
                </a:lnTo>
                <a:cubicBezTo>
                  <a:pt x="95501" y="323187"/>
                  <a:pt x="96134" y="368092"/>
                  <a:pt x="118902" y="406039"/>
                </a:cubicBezTo>
                <a:cubicBezTo>
                  <a:pt x="134714" y="431338"/>
                  <a:pt x="158747" y="450312"/>
                  <a:pt x="187208" y="459166"/>
                </a:cubicBezTo>
                <a:lnTo>
                  <a:pt x="187208" y="457901"/>
                </a:lnTo>
                <a:cubicBezTo>
                  <a:pt x="197960" y="515455"/>
                  <a:pt x="247924" y="558462"/>
                  <a:pt x="308640" y="558462"/>
                </a:cubicBezTo>
                <a:cubicBezTo>
                  <a:pt x="335836" y="558462"/>
                  <a:pt x="361767" y="549608"/>
                  <a:pt x="383271" y="533164"/>
                </a:cubicBezTo>
                <a:lnTo>
                  <a:pt x="386433" y="530634"/>
                </a:lnTo>
                <a:lnTo>
                  <a:pt x="386433" y="436397"/>
                </a:lnTo>
                <a:lnTo>
                  <a:pt x="434500" y="436397"/>
                </a:lnTo>
                <a:cubicBezTo>
                  <a:pt x="438295" y="450312"/>
                  <a:pt x="450312" y="460431"/>
                  <a:pt x="465491" y="460431"/>
                </a:cubicBezTo>
                <a:cubicBezTo>
                  <a:pt x="483199" y="460431"/>
                  <a:pt x="497746" y="445884"/>
                  <a:pt x="497746" y="428175"/>
                </a:cubicBezTo>
                <a:cubicBezTo>
                  <a:pt x="497746" y="410467"/>
                  <a:pt x="483199" y="395920"/>
                  <a:pt x="465491" y="395920"/>
                </a:cubicBezTo>
                <a:cubicBezTo>
                  <a:pt x="450312" y="395920"/>
                  <a:pt x="438295" y="406039"/>
                  <a:pt x="434500" y="419953"/>
                </a:cubicBezTo>
                <a:lnTo>
                  <a:pt x="386433" y="419953"/>
                </a:lnTo>
                <a:lnTo>
                  <a:pt x="386433" y="326982"/>
                </a:lnTo>
                <a:lnTo>
                  <a:pt x="503438" y="326982"/>
                </a:lnTo>
                <a:cubicBezTo>
                  <a:pt x="507233" y="340896"/>
                  <a:pt x="519250" y="351015"/>
                  <a:pt x="534429" y="351015"/>
                </a:cubicBezTo>
                <a:cubicBezTo>
                  <a:pt x="552138" y="351015"/>
                  <a:pt x="566684" y="336469"/>
                  <a:pt x="566684" y="318760"/>
                </a:cubicBezTo>
                <a:cubicBezTo>
                  <a:pt x="566684" y="301051"/>
                  <a:pt x="552138" y="286504"/>
                  <a:pt x="534429" y="286504"/>
                </a:cubicBezTo>
                <a:cubicBezTo>
                  <a:pt x="519250" y="286504"/>
                  <a:pt x="507233" y="296624"/>
                  <a:pt x="503438" y="310538"/>
                </a:cubicBezTo>
                <a:lnTo>
                  <a:pt x="387066" y="310538"/>
                </a:lnTo>
                <a:lnTo>
                  <a:pt x="387066" y="218199"/>
                </a:lnTo>
                <a:lnTo>
                  <a:pt x="538856" y="218199"/>
                </a:lnTo>
                <a:cubicBezTo>
                  <a:pt x="542651" y="232113"/>
                  <a:pt x="554667" y="242232"/>
                  <a:pt x="569847" y="242232"/>
                </a:cubicBezTo>
                <a:cubicBezTo>
                  <a:pt x="587555" y="242232"/>
                  <a:pt x="602102" y="227686"/>
                  <a:pt x="602102" y="209977"/>
                </a:cubicBezTo>
                <a:cubicBezTo>
                  <a:pt x="602102" y="192268"/>
                  <a:pt x="587555" y="177721"/>
                  <a:pt x="569847" y="177721"/>
                </a:cubicBezTo>
                <a:close/>
                <a:moveTo>
                  <a:pt x="309273" y="542018"/>
                </a:moveTo>
                <a:cubicBezTo>
                  <a:pt x="249822" y="542018"/>
                  <a:pt x="201755" y="493951"/>
                  <a:pt x="201755" y="434500"/>
                </a:cubicBezTo>
                <a:lnTo>
                  <a:pt x="185943" y="434500"/>
                </a:lnTo>
                <a:cubicBezTo>
                  <a:pt x="185943" y="436397"/>
                  <a:pt x="185943" y="438295"/>
                  <a:pt x="185943" y="440825"/>
                </a:cubicBezTo>
                <a:cubicBezTo>
                  <a:pt x="163807" y="432603"/>
                  <a:pt x="145466" y="417424"/>
                  <a:pt x="132817" y="397185"/>
                </a:cubicBezTo>
                <a:cubicBezTo>
                  <a:pt x="101826" y="346588"/>
                  <a:pt x="117005" y="280812"/>
                  <a:pt x="167602" y="249189"/>
                </a:cubicBezTo>
                <a:cubicBezTo>
                  <a:pt x="173927" y="245394"/>
                  <a:pt x="180251" y="242232"/>
                  <a:pt x="187208" y="239702"/>
                </a:cubicBezTo>
                <a:lnTo>
                  <a:pt x="181516" y="224523"/>
                </a:lnTo>
                <a:cubicBezTo>
                  <a:pt x="173927" y="227686"/>
                  <a:pt x="166337" y="230848"/>
                  <a:pt x="158747" y="235275"/>
                </a:cubicBezTo>
                <a:cubicBezTo>
                  <a:pt x="146731" y="242865"/>
                  <a:pt x="136611" y="251719"/>
                  <a:pt x="128389" y="261838"/>
                </a:cubicBezTo>
                <a:cubicBezTo>
                  <a:pt x="119535" y="244130"/>
                  <a:pt x="115108" y="223891"/>
                  <a:pt x="117005" y="204285"/>
                </a:cubicBezTo>
                <a:cubicBezTo>
                  <a:pt x="119535" y="175824"/>
                  <a:pt x="132817" y="149893"/>
                  <a:pt x="154953" y="131552"/>
                </a:cubicBezTo>
                <a:cubicBezTo>
                  <a:pt x="177089" y="113210"/>
                  <a:pt x="204917" y="104356"/>
                  <a:pt x="233378" y="106886"/>
                </a:cubicBezTo>
                <a:cubicBezTo>
                  <a:pt x="240335" y="107518"/>
                  <a:pt x="247924" y="108783"/>
                  <a:pt x="254881" y="110680"/>
                </a:cubicBezTo>
                <a:lnTo>
                  <a:pt x="259309" y="95501"/>
                </a:lnTo>
                <a:cubicBezTo>
                  <a:pt x="251087" y="92972"/>
                  <a:pt x="242865" y="91707"/>
                  <a:pt x="234643" y="91074"/>
                </a:cubicBezTo>
                <a:cubicBezTo>
                  <a:pt x="225156" y="90442"/>
                  <a:pt x="215669" y="90442"/>
                  <a:pt x="206182" y="92339"/>
                </a:cubicBezTo>
                <a:cubicBezTo>
                  <a:pt x="220096" y="48067"/>
                  <a:pt x="261206" y="17076"/>
                  <a:pt x="308640" y="17076"/>
                </a:cubicBezTo>
                <a:cubicBezTo>
                  <a:pt x="330777" y="17076"/>
                  <a:pt x="352280" y="24033"/>
                  <a:pt x="370622" y="36683"/>
                </a:cubicBezTo>
                <a:lnTo>
                  <a:pt x="370622" y="93604"/>
                </a:lnTo>
                <a:lnTo>
                  <a:pt x="328247" y="93604"/>
                </a:lnTo>
                <a:lnTo>
                  <a:pt x="328247" y="109416"/>
                </a:lnTo>
                <a:lnTo>
                  <a:pt x="370622" y="109416"/>
                </a:lnTo>
                <a:lnTo>
                  <a:pt x="370622" y="201755"/>
                </a:lnTo>
                <a:lnTo>
                  <a:pt x="262471" y="201755"/>
                </a:lnTo>
                <a:cubicBezTo>
                  <a:pt x="244762" y="201755"/>
                  <a:pt x="230215" y="187208"/>
                  <a:pt x="230215" y="169499"/>
                </a:cubicBezTo>
                <a:lnTo>
                  <a:pt x="214404" y="169499"/>
                </a:lnTo>
                <a:cubicBezTo>
                  <a:pt x="214404" y="196063"/>
                  <a:pt x="235908" y="217566"/>
                  <a:pt x="262471" y="217566"/>
                </a:cubicBezTo>
                <a:lnTo>
                  <a:pt x="371254" y="217566"/>
                </a:lnTo>
                <a:lnTo>
                  <a:pt x="371254" y="310538"/>
                </a:lnTo>
                <a:lnTo>
                  <a:pt x="232745" y="310538"/>
                </a:lnTo>
                <a:cubicBezTo>
                  <a:pt x="206182" y="310538"/>
                  <a:pt x="184678" y="333939"/>
                  <a:pt x="184678" y="362400"/>
                </a:cubicBezTo>
                <a:lnTo>
                  <a:pt x="200490" y="362400"/>
                </a:lnTo>
                <a:cubicBezTo>
                  <a:pt x="200490" y="342793"/>
                  <a:pt x="215036" y="326349"/>
                  <a:pt x="232745" y="326349"/>
                </a:cubicBezTo>
                <a:lnTo>
                  <a:pt x="371254" y="326349"/>
                </a:lnTo>
                <a:lnTo>
                  <a:pt x="371254" y="419953"/>
                </a:lnTo>
                <a:lnTo>
                  <a:pt x="321290" y="419953"/>
                </a:lnTo>
                <a:cubicBezTo>
                  <a:pt x="294726" y="419953"/>
                  <a:pt x="273223" y="443354"/>
                  <a:pt x="273223" y="471815"/>
                </a:cubicBezTo>
                <a:lnTo>
                  <a:pt x="289034" y="471815"/>
                </a:lnTo>
                <a:cubicBezTo>
                  <a:pt x="289034" y="452209"/>
                  <a:pt x="303581" y="435765"/>
                  <a:pt x="321290" y="435765"/>
                </a:cubicBezTo>
                <a:lnTo>
                  <a:pt x="371254" y="435765"/>
                </a:lnTo>
                <a:lnTo>
                  <a:pt x="371254" y="521147"/>
                </a:lnTo>
                <a:cubicBezTo>
                  <a:pt x="352913" y="535061"/>
                  <a:pt x="331409" y="542018"/>
                  <a:pt x="309273" y="542018"/>
                </a:cubicBezTo>
                <a:close/>
              </a:path>
            </a:pathLst>
          </a:custGeom>
          <a:solidFill>
            <a:schemeClr val="bg1"/>
          </a:solidFill>
          <a:ln w="6271" cap="flat">
            <a:noFill/>
            <a:prstDash val="solid"/>
            <a:miter/>
          </a:ln>
        </p:spPr>
        <p:txBody>
          <a:bodyPr rtlCol="0" anchor="ctr"/>
          <a:lstStyle/>
          <a:p>
            <a:endParaRPr lang="en-US" sz="1799"/>
          </a:p>
        </p:txBody>
      </p:sp>
      <p:sp>
        <p:nvSpPr>
          <p:cNvPr id="589" name="TextBox 588">
            <a:extLst>
              <a:ext uri="{FF2B5EF4-FFF2-40B4-BE49-F238E27FC236}">
                <a16:creationId xmlns:a16="http://schemas.microsoft.com/office/drawing/2014/main" id="{5FE901C1-C033-BB4C-9963-8F3E17926EEB}"/>
              </a:ext>
            </a:extLst>
          </p:cNvPr>
          <p:cNvSpPr txBox="1"/>
          <p:nvPr/>
        </p:nvSpPr>
        <p:spPr>
          <a:xfrm>
            <a:off x="11045425" y="2067783"/>
            <a:ext cx="1070775" cy="246157"/>
          </a:xfrm>
          <a:prstGeom prst="rect">
            <a:avLst/>
          </a:prstGeom>
        </p:spPr>
        <p:txBody>
          <a:bodyPr wrap="square" lIns="0" tIns="0" rIns="0" bIns="0" rtlCol="0">
            <a:spAutoFit/>
          </a:bodyPr>
          <a:lstStyle/>
          <a:p>
            <a:pPr algn="ctr">
              <a:spcAft>
                <a:spcPts val="600"/>
              </a:spcAft>
            </a:pPr>
            <a:r>
              <a:rPr lang="en-US" sz="800">
                <a:solidFill>
                  <a:schemeClr val="tx2"/>
                </a:solidFill>
                <a:latin typeface="Metropolis" pitchFamily="2" charset="77"/>
              </a:rPr>
              <a:t>SRE / </a:t>
            </a:r>
            <a:br>
              <a:rPr lang="en-US" sz="800">
                <a:solidFill>
                  <a:schemeClr val="tx2"/>
                </a:solidFill>
                <a:latin typeface="Metropolis" pitchFamily="2" charset="77"/>
              </a:rPr>
            </a:br>
            <a:r>
              <a:rPr lang="en-US" sz="800">
                <a:solidFill>
                  <a:schemeClr val="tx2"/>
                </a:solidFill>
                <a:latin typeface="Metropolis" pitchFamily="2" charset="77"/>
              </a:rPr>
              <a:t>DevOps</a:t>
            </a:r>
          </a:p>
        </p:txBody>
      </p:sp>
      <p:sp>
        <p:nvSpPr>
          <p:cNvPr id="590" name="TextBox 589">
            <a:extLst>
              <a:ext uri="{FF2B5EF4-FFF2-40B4-BE49-F238E27FC236}">
                <a16:creationId xmlns:a16="http://schemas.microsoft.com/office/drawing/2014/main" id="{E44C70A6-B7BC-AE4D-90F7-41DEDE116A3E}"/>
              </a:ext>
            </a:extLst>
          </p:cNvPr>
          <p:cNvSpPr txBox="1"/>
          <p:nvPr/>
        </p:nvSpPr>
        <p:spPr>
          <a:xfrm>
            <a:off x="11036832" y="2930025"/>
            <a:ext cx="1070775" cy="246157"/>
          </a:xfrm>
          <a:prstGeom prst="rect">
            <a:avLst/>
          </a:prstGeom>
        </p:spPr>
        <p:txBody>
          <a:bodyPr wrap="square" lIns="0" tIns="0" rIns="0" bIns="0" rtlCol="0">
            <a:spAutoFit/>
          </a:bodyPr>
          <a:lstStyle/>
          <a:p>
            <a:pPr algn="ctr">
              <a:spcAft>
                <a:spcPts val="600"/>
              </a:spcAft>
            </a:pPr>
            <a:r>
              <a:rPr lang="en-US" sz="800">
                <a:solidFill>
                  <a:schemeClr val="tx2"/>
                </a:solidFill>
                <a:latin typeface="Metropolis" pitchFamily="2" charset="77"/>
              </a:rPr>
              <a:t>Cloud</a:t>
            </a:r>
            <a:br>
              <a:rPr lang="en-US" sz="800">
                <a:solidFill>
                  <a:schemeClr val="tx2"/>
                </a:solidFill>
                <a:latin typeface="Metropolis" pitchFamily="2" charset="77"/>
              </a:rPr>
            </a:br>
            <a:r>
              <a:rPr lang="en-US" sz="800">
                <a:solidFill>
                  <a:schemeClr val="tx2"/>
                </a:solidFill>
                <a:latin typeface="Metropolis" pitchFamily="2" charset="77"/>
              </a:rPr>
              <a:t>Operators</a:t>
            </a:r>
          </a:p>
        </p:txBody>
      </p:sp>
      <p:sp>
        <p:nvSpPr>
          <p:cNvPr id="591" name="TextBox 590">
            <a:extLst>
              <a:ext uri="{FF2B5EF4-FFF2-40B4-BE49-F238E27FC236}">
                <a16:creationId xmlns:a16="http://schemas.microsoft.com/office/drawing/2014/main" id="{01DF5425-E754-D643-B0D0-0D15D7FAB272}"/>
              </a:ext>
            </a:extLst>
          </p:cNvPr>
          <p:cNvSpPr txBox="1"/>
          <p:nvPr/>
        </p:nvSpPr>
        <p:spPr>
          <a:xfrm>
            <a:off x="10990221" y="3776598"/>
            <a:ext cx="1070775" cy="246157"/>
          </a:xfrm>
          <a:prstGeom prst="rect">
            <a:avLst/>
          </a:prstGeom>
        </p:spPr>
        <p:txBody>
          <a:bodyPr wrap="square" lIns="0" tIns="0" rIns="0" bIns="0" rtlCol="0">
            <a:spAutoFit/>
          </a:bodyPr>
          <a:lstStyle/>
          <a:p>
            <a:pPr algn="ctr">
              <a:spcAft>
                <a:spcPts val="600"/>
              </a:spcAft>
            </a:pPr>
            <a:r>
              <a:rPr lang="en-US" sz="800">
                <a:solidFill>
                  <a:schemeClr val="tx2"/>
                </a:solidFill>
                <a:latin typeface="Metropolis" pitchFamily="2" charset="77"/>
              </a:rPr>
              <a:t>Infrastructure</a:t>
            </a:r>
            <a:br>
              <a:rPr lang="en-US" sz="800">
                <a:solidFill>
                  <a:schemeClr val="tx2"/>
                </a:solidFill>
                <a:latin typeface="Metropolis" pitchFamily="2" charset="77"/>
              </a:rPr>
            </a:br>
            <a:r>
              <a:rPr lang="en-US" sz="800">
                <a:solidFill>
                  <a:schemeClr val="tx2"/>
                </a:solidFill>
                <a:latin typeface="Metropolis" pitchFamily="2" charset="77"/>
              </a:rPr>
              <a:t>Teams</a:t>
            </a:r>
          </a:p>
        </p:txBody>
      </p:sp>
    </p:spTree>
    <p:extLst>
      <p:ext uri="{BB962C8B-B14F-4D97-AF65-F5344CB8AC3E}">
        <p14:creationId xmlns:p14="http://schemas.microsoft.com/office/powerpoint/2010/main" val="3266039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64D8A-630D-E842-8C0F-EF395006BD23}"/>
              </a:ext>
            </a:extLst>
          </p:cNvPr>
          <p:cNvSpPr>
            <a:spLocks noGrp="1"/>
          </p:cNvSpPr>
          <p:nvPr>
            <p:ph type="title"/>
          </p:nvPr>
        </p:nvSpPr>
        <p:spPr/>
        <p:txBody>
          <a:bodyPr/>
          <a:lstStyle/>
          <a:p>
            <a:r>
              <a:rPr lang="en-US" dirty="0"/>
              <a:t>Cost</a:t>
            </a:r>
          </a:p>
        </p:txBody>
      </p:sp>
      <p:sp>
        <p:nvSpPr>
          <p:cNvPr id="4" name="TextBox 3">
            <a:extLst>
              <a:ext uri="{FF2B5EF4-FFF2-40B4-BE49-F238E27FC236}">
                <a16:creationId xmlns:a16="http://schemas.microsoft.com/office/drawing/2014/main" id="{5644A9B5-A8D0-F04F-931E-9585457365F7}"/>
              </a:ext>
            </a:extLst>
          </p:cNvPr>
          <p:cNvSpPr txBox="1"/>
          <p:nvPr/>
        </p:nvSpPr>
        <p:spPr>
          <a:xfrm>
            <a:off x="3444536" y="460956"/>
            <a:ext cx="65" cy="330902"/>
          </a:xfrm>
          <a:prstGeom prst="rect">
            <a:avLst/>
          </a:prstGeom>
          <a:noFill/>
        </p:spPr>
        <p:txBody>
          <a:bodyPr wrap="none" lIns="0" tIns="0" rIns="0" bIns="0" rtlCol="0">
            <a:spAutoFit/>
          </a:bodyPr>
          <a:lstStyle/>
          <a:p>
            <a:pPr algn="l">
              <a:lnSpc>
                <a:spcPct val="130000"/>
              </a:lnSpc>
            </a:pPr>
            <a:endParaRPr lang="en-US" sz="1799" err="1">
              <a:solidFill>
                <a:schemeClr val="tx2"/>
              </a:solidFill>
            </a:endParaRPr>
          </a:p>
        </p:txBody>
      </p:sp>
      <p:sp>
        <p:nvSpPr>
          <p:cNvPr id="365" name="Rectangle 364">
            <a:extLst>
              <a:ext uri="{FF2B5EF4-FFF2-40B4-BE49-F238E27FC236}">
                <a16:creationId xmlns:a16="http://schemas.microsoft.com/office/drawing/2014/main" id="{5206BDF7-509A-0E43-A7BA-6C3FC6A50E53}"/>
              </a:ext>
            </a:extLst>
          </p:cNvPr>
          <p:cNvSpPr/>
          <p:nvPr/>
        </p:nvSpPr>
        <p:spPr>
          <a:xfrm>
            <a:off x="8546464" y="2243622"/>
            <a:ext cx="2989491" cy="385924"/>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err="1">
                <a:solidFill>
                  <a:schemeClr val="accent2"/>
                </a:solidFill>
                <a:latin typeface="Metropolis Medium" pitchFamily="2" charset="77"/>
              </a:rPr>
              <a:t>Showback</a:t>
            </a:r>
            <a:r>
              <a:rPr lang="en-US" sz="1200">
                <a:solidFill>
                  <a:schemeClr val="accent2"/>
                </a:solidFill>
                <a:latin typeface="Metropolis Medium" pitchFamily="2" charset="77"/>
              </a:rPr>
              <a:t> &amp; Reporting</a:t>
            </a:r>
          </a:p>
        </p:txBody>
      </p:sp>
      <p:sp>
        <p:nvSpPr>
          <p:cNvPr id="366" name="Rectangle 365">
            <a:extLst>
              <a:ext uri="{FF2B5EF4-FFF2-40B4-BE49-F238E27FC236}">
                <a16:creationId xmlns:a16="http://schemas.microsoft.com/office/drawing/2014/main" id="{5E4429D1-4B73-8A42-A6E3-F346563BEB90}"/>
              </a:ext>
            </a:extLst>
          </p:cNvPr>
          <p:cNvSpPr/>
          <p:nvPr/>
        </p:nvSpPr>
        <p:spPr>
          <a:xfrm>
            <a:off x="8546464" y="2770038"/>
            <a:ext cx="2989491" cy="385924"/>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accent2"/>
                </a:solidFill>
                <a:latin typeface="Metropolis Medium" pitchFamily="2" charset="77"/>
              </a:rPr>
              <a:t>Procurement Planning</a:t>
            </a:r>
          </a:p>
        </p:txBody>
      </p:sp>
      <p:sp>
        <p:nvSpPr>
          <p:cNvPr id="367" name="Rectangle 366">
            <a:extLst>
              <a:ext uri="{FF2B5EF4-FFF2-40B4-BE49-F238E27FC236}">
                <a16:creationId xmlns:a16="http://schemas.microsoft.com/office/drawing/2014/main" id="{D5909D2A-6B87-4043-9EE6-904F5A399212}"/>
              </a:ext>
            </a:extLst>
          </p:cNvPr>
          <p:cNvSpPr/>
          <p:nvPr/>
        </p:nvSpPr>
        <p:spPr>
          <a:xfrm>
            <a:off x="8546464" y="3296455"/>
            <a:ext cx="2989491" cy="385924"/>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accent2"/>
                </a:solidFill>
                <a:latin typeface="Metropolis Medium" pitchFamily="2" charset="77"/>
              </a:rPr>
              <a:t>Migration Assessment</a:t>
            </a:r>
          </a:p>
        </p:txBody>
      </p:sp>
      <p:sp>
        <p:nvSpPr>
          <p:cNvPr id="368" name="Rectangle 367">
            <a:extLst>
              <a:ext uri="{FF2B5EF4-FFF2-40B4-BE49-F238E27FC236}">
                <a16:creationId xmlns:a16="http://schemas.microsoft.com/office/drawing/2014/main" id="{0B25D802-6ABA-314F-AB94-4983C0C47C64}"/>
              </a:ext>
            </a:extLst>
          </p:cNvPr>
          <p:cNvSpPr/>
          <p:nvPr/>
        </p:nvSpPr>
        <p:spPr>
          <a:xfrm>
            <a:off x="8546464" y="3822874"/>
            <a:ext cx="2989491" cy="385924"/>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accent2"/>
                </a:solidFill>
                <a:latin typeface="Metropolis Medium" pitchFamily="2" charset="77"/>
              </a:rPr>
              <a:t>Public Cloud Cost Integration</a:t>
            </a:r>
          </a:p>
        </p:txBody>
      </p:sp>
      <p:sp>
        <p:nvSpPr>
          <p:cNvPr id="369" name="Rectangle 368">
            <a:extLst>
              <a:ext uri="{FF2B5EF4-FFF2-40B4-BE49-F238E27FC236}">
                <a16:creationId xmlns:a16="http://schemas.microsoft.com/office/drawing/2014/main" id="{8604BF5F-7DBD-EB4D-9ABC-6A26201ADF3B}"/>
              </a:ext>
            </a:extLst>
          </p:cNvPr>
          <p:cNvSpPr/>
          <p:nvPr/>
        </p:nvSpPr>
        <p:spPr>
          <a:xfrm>
            <a:off x="8546464" y="1717205"/>
            <a:ext cx="2989491" cy="385924"/>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accent2"/>
                </a:solidFill>
                <a:latin typeface="Metropolis Medium" pitchFamily="2" charset="77"/>
              </a:rPr>
              <a:t>Detailed Cost Analytics</a:t>
            </a:r>
          </a:p>
        </p:txBody>
      </p:sp>
      <p:pic>
        <p:nvPicPr>
          <p:cNvPr id="370" name="Graphic 369">
            <a:extLst>
              <a:ext uri="{FF2B5EF4-FFF2-40B4-BE49-F238E27FC236}">
                <a16:creationId xmlns:a16="http://schemas.microsoft.com/office/drawing/2014/main" id="{F55FA37D-0941-1643-8631-5BF6B44FC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988" y="1683190"/>
            <a:ext cx="554427" cy="554427"/>
          </a:xfrm>
          <a:prstGeom prst="rect">
            <a:avLst/>
          </a:prstGeom>
          <a:effectLst/>
        </p:spPr>
      </p:pic>
      <p:sp>
        <p:nvSpPr>
          <p:cNvPr id="371" name="TextBox 370">
            <a:extLst>
              <a:ext uri="{FF2B5EF4-FFF2-40B4-BE49-F238E27FC236}">
                <a16:creationId xmlns:a16="http://schemas.microsoft.com/office/drawing/2014/main" id="{A6D1C6B4-DB4D-2946-B4B8-DD59C9828D0D}"/>
              </a:ext>
            </a:extLst>
          </p:cNvPr>
          <p:cNvSpPr txBox="1"/>
          <p:nvPr/>
        </p:nvSpPr>
        <p:spPr>
          <a:xfrm>
            <a:off x="1380778" y="1864330"/>
            <a:ext cx="1201682" cy="276927"/>
          </a:xfrm>
          <a:prstGeom prst="rect">
            <a:avLst/>
          </a:prstGeom>
          <a:noFill/>
        </p:spPr>
        <p:txBody>
          <a:bodyPr wrap="square">
            <a:spAutoFit/>
          </a:bodyPr>
          <a:lstStyle/>
          <a:p>
            <a:r>
              <a:rPr lang="en-US" sz="1200">
                <a:solidFill>
                  <a:schemeClr val="accent1"/>
                </a:solidFill>
              </a:rPr>
              <a:t>IT Finance</a:t>
            </a:r>
          </a:p>
        </p:txBody>
      </p:sp>
      <p:sp>
        <p:nvSpPr>
          <p:cNvPr id="372" name="TextBox 371">
            <a:extLst>
              <a:ext uri="{FF2B5EF4-FFF2-40B4-BE49-F238E27FC236}">
                <a16:creationId xmlns:a16="http://schemas.microsoft.com/office/drawing/2014/main" id="{2B6AE379-0FCC-494D-80C1-67B9E03C86A4}"/>
              </a:ext>
            </a:extLst>
          </p:cNvPr>
          <p:cNvSpPr txBox="1"/>
          <p:nvPr/>
        </p:nvSpPr>
        <p:spPr>
          <a:xfrm>
            <a:off x="1180530" y="2770038"/>
            <a:ext cx="1617433" cy="276927"/>
          </a:xfrm>
          <a:prstGeom prst="rect">
            <a:avLst/>
          </a:prstGeom>
          <a:noFill/>
        </p:spPr>
        <p:txBody>
          <a:bodyPr wrap="square">
            <a:spAutoFit/>
          </a:bodyPr>
          <a:lstStyle/>
          <a:p>
            <a:r>
              <a:rPr lang="en-US" sz="1200">
                <a:solidFill>
                  <a:schemeClr val="accent1"/>
                </a:solidFill>
              </a:rPr>
              <a:t>Cloud Operations</a:t>
            </a:r>
          </a:p>
        </p:txBody>
      </p:sp>
      <p:sp>
        <p:nvSpPr>
          <p:cNvPr id="375" name="TextBox 374">
            <a:extLst>
              <a:ext uri="{FF2B5EF4-FFF2-40B4-BE49-F238E27FC236}">
                <a16:creationId xmlns:a16="http://schemas.microsoft.com/office/drawing/2014/main" id="{BD4BF853-C057-8041-A6C1-2369DE20A8B2}"/>
              </a:ext>
            </a:extLst>
          </p:cNvPr>
          <p:cNvSpPr txBox="1"/>
          <p:nvPr/>
        </p:nvSpPr>
        <p:spPr>
          <a:xfrm>
            <a:off x="1169566" y="3714095"/>
            <a:ext cx="1721074" cy="276927"/>
          </a:xfrm>
          <a:prstGeom prst="rect">
            <a:avLst/>
          </a:prstGeom>
          <a:noFill/>
        </p:spPr>
        <p:txBody>
          <a:bodyPr wrap="square">
            <a:spAutoFit/>
          </a:bodyPr>
          <a:lstStyle/>
          <a:p>
            <a:r>
              <a:rPr lang="en-US" sz="1200">
                <a:solidFill>
                  <a:schemeClr val="accent1"/>
                </a:solidFill>
              </a:rPr>
              <a:t>Infrastructure Teams</a:t>
            </a:r>
          </a:p>
        </p:txBody>
      </p:sp>
      <p:cxnSp>
        <p:nvCxnSpPr>
          <p:cNvPr id="377" name="Straight Arrow Connector 376">
            <a:extLst>
              <a:ext uri="{FF2B5EF4-FFF2-40B4-BE49-F238E27FC236}">
                <a16:creationId xmlns:a16="http://schemas.microsoft.com/office/drawing/2014/main" id="{8B61B920-098D-964E-A58E-F197CDEDBA82}"/>
              </a:ext>
            </a:extLst>
          </p:cNvPr>
          <p:cNvCxnSpPr>
            <a:cxnSpLocks/>
          </p:cNvCxnSpPr>
          <p:nvPr/>
        </p:nvCxnSpPr>
        <p:spPr bwMode="gray">
          <a:xfrm>
            <a:off x="2768061" y="2002794"/>
            <a:ext cx="611991" cy="0"/>
          </a:xfrm>
          <a:prstGeom prst="straightConnector1">
            <a:avLst/>
          </a:prstGeom>
          <a:ln w="19050">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6F5B82E1-080E-E34B-98EA-32DDD4F777F8}"/>
              </a:ext>
            </a:extLst>
          </p:cNvPr>
          <p:cNvSpPr txBox="1"/>
          <p:nvPr/>
        </p:nvSpPr>
        <p:spPr>
          <a:xfrm>
            <a:off x="4195769" y="1316390"/>
            <a:ext cx="3328928" cy="307697"/>
          </a:xfrm>
          <a:prstGeom prst="rect">
            <a:avLst/>
          </a:prstGeom>
          <a:noFill/>
        </p:spPr>
        <p:txBody>
          <a:bodyPr wrap="square">
            <a:spAutoFit/>
          </a:bodyPr>
          <a:lstStyle/>
          <a:p>
            <a:pPr algn="ctr"/>
            <a:r>
              <a:rPr lang="en-US" sz="1400">
                <a:solidFill>
                  <a:schemeClr val="tx2"/>
                </a:solidFill>
              </a:rPr>
              <a:t>Cost Dashboard</a:t>
            </a:r>
          </a:p>
        </p:txBody>
      </p:sp>
      <p:sp>
        <p:nvSpPr>
          <p:cNvPr id="382" name="TextBox 381">
            <a:extLst>
              <a:ext uri="{FF2B5EF4-FFF2-40B4-BE49-F238E27FC236}">
                <a16:creationId xmlns:a16="http://schemas.microsoft.com/office/drawing/2014/main" id="{583EFC2B-2DAF-204D-A3BA-255E594E871F}"/>
              </a:ext>
            </a:extLst>
          </p:cNvPr>
          <p:cNvSpPr txBox="1"/>
          <p:nvPr/>
        </p:nvSpPr>
        <p:spPr>
          <a:xfrm>
            <a:off x="8975358" y="1307892"/>
            <a:ext cx="2112633" cy="307697"/>
          </a:xfrm>
          <a:prstGeom prst="rect">
            <a:avLst/>
          </a:prstGeom>
          <a:noFill/>
        </p:spPr>
        <p:txBody>
          <a:bodyPr wrap="square">
            <a:spAutoFit/>
          </a:bodyPr>
          <a:lstStyle/>
          <a:p>
            <a:pPr algn="ctr"/>
            <a:r>
              <a:rPr lang="en-US" sz="1400">
                <a:solidFill>
                  <a:schemeClr val="tx2"/>
                </a:solidFill>
              </a:rPr>
              <a:t>Key Capabilities</a:t>
            </a:r>
          </a:p>
        </p:txBody>
      </p:sp>
      <p:cxnSp>
        <p:nvCxnSpPr>
          <p:cNvPr id="386" name="Straight Arrow Connector 385">
            <a:extLst>
              <a:ext uri="{FF2B5EF4-FFF2-40B4-BE49-F238E27FC236}">
                <a16:creationId xmlns:a16="http://schemas.microsoft.com/office/drawing/2014/main" id="{E4D4747E-B898-BE49-B523-4AD555321B70}"/>
              </a:ext>
            </a:extLst>
          </p:cNvPr>
          <p:cNvCxnSpPr>
            <a:cxnSpLocks/>
          </p:cNvCxnSpPr>
          <p:nvPr/>
        </p:nvCxnSpPr>
        <p:spPr bwMode="gray">
          <a:xfrm>
            <a:off x="2865078" y="2893506"/>
            <a:ext cx="611991" cy="0"/>
          </a:xfrm>
          <a:prstGeom prst="straightConnector1">
            <a:avLst/>
          </a:prstGeom>
          <a:ln w="19050">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853D8852-5E02-FF4D-8512-C791E7556B04}"/>
              </a:ext>
            </a:extLst>
          </p:cNvPr>
          <p:cNvCxnSpPr>
            <a:cxnSpLocks/>
          </p:cNvCxnSpPr>
          <p:nvPr/>
        </p:nvCxnSpPr>
        <p:spPr bwMode="gray">
          <a:xfrm>
            <a:off x="2904541" y="3872167"/>
            <a:ext cx="611991" cy="0"/>
          </a:xfrm>
          <a:prstGeom prst="straightConnector1">
            <a:avLst/>
          </a:prstGeom>
          <a:ln w="19050">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60BC8A6A-5890-C043-B43E-91AB799B1E27}"/>
              </a:ext>
            </a:extLst>
          </p:cNvPr>
          <p:cNvPicPr>
            <a:picLocks noChangeAspect="1"/>
          </p:cNvPicPr>
          <p:nvPr/>
        </p:nvPicPr>
        <p:blipFill rotWithShape="1">
          <a:blip r:embed="rId5"/>
          <a:srcRect b="1565"/>
          <a:stretch/>
        </p:blipFill>
        <p:spPr>
          <a:xfrm>
            <a:off x="3809557" y="1646829"/>
            <a:ext cx="4030688" cy="2638998"/>
          </a:xfrm>
          <a:prstGeom prst="rect">
            <a:avLst/>
          </a:prstGeom>
          <a:ln>
            <a:solidFill>
              <a:schemeClr val="tx1"/>
            </a:solidFill>
          </a:ln>
        </p:spPr>
      </p:pic>
      <p:pic>
        <p:nvPicPr>
          <p:cNvPr id="138" name="Graphic 137">
            <a:extLst>
              <a:ext uri="{FF2B5EF4-FFF2-40B4-BE49-F238E27FC236}">
                <a16:creationId xmlns:a16="http://schemas.microsoft.com/office/drawing/2014/main" id="{8A7ED31A-9706-D844-95E2-3973ADFA04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988" y="3530239"/>
            <a:ext cx="553803" cy="553803"/>
          </a:xfrm>
          <a:prstGeom prst="rect">
            <a:avLst/>
          </a:prstGeom>
        </p:spPr>
      </p:pic>
      <p:pic>
        <p:nvPicPr>
          <p:cNvPr id="139" name="Graphic 138">
            <a:extLst>
              <a:ext uri="{FF2B5EF4-FFF2-40B4-BE49-F238E27FC236}">
                <a16:creationId xmlns:a16="http://schemas.microsoft.com/office/drawing/2014/main" id="{48E0B978-378B-F340-9157-4CDBCB1BF4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8988" y="2621756"/>
            <a:ext cx="554427" cy="554427"/>
          </a:xfrm>
          <a:prstGeom prst="rect">
            <a:avLst/>
          </a:prstGeom>
        </p:spPr>
      </p:pic>
      <p:sp>
        <p:nvSpPr>
          <p:cNvPr id="147" name="Google Shape;164;p16">
            <a:extLst>
              <a:ext uri="{FF2B5EF4-FFF2-40B4-BE49-F238E27FC236}">
                <a16:creationId xmlns:a16="http://schemas.microsoft.com/office/drawing/2014/main" id="{B3A4B33F-0A72-874F-93C9-D015A74621F7}"/>
              </a:ext>
            </a:extLst>
          </p:cNvPr>
          <p:cNvSpPr/>
          <p:nvPr/>
        </p:nvSpPr>
        <p:spPr>
          <a:xfrm>
            <a:off x="1315622" y="4533185"/>
            <a:ext cx="10265191" cy="193639"/>
          </a:xfrm>
          <a:prstGeom prst="rect">
            <a:avLst/>
          </a:prstGeom>
          <a:solidFill>
            <a:schemeClr val="accent6"/>
          </a:solidFill>
          <a:ln w="19050" cap="flat" cmpd="sng">
            <a:noFill/>
            <a:prstDash val="solid"/>
            <a:miter lim="800000"/>
            <a:headEnd type="none" w="sm" len="sm"/>
            <a:tailEnd type="none" w="sm" len="sm"/>
          </a:ln>
          <a:effectLst>
            <a:softEdge rad="0"/>
          </a:effectLst>
        </p:spPr>
        <p:txBody>
          <a:bodyPr spcFirstLastPara="1" wrap="square" lIns="91304" tIns="45619" rIns="91304" bIns="45619" anchor="ctr" anchorCtr="0">
            <a:noAutofit/>
          </a:bodyPr>
          <a:lstStyle/>
          <a:p>
            <a:pPr algn="ctr" defTabSz="913304">
              <a:defRPr/>
            </a:pPr>
            <a:r>
              <a:rPr lang="en-US" sz="1000" b="1">
                <a:solidFill>
                  <a:schemeClr val="bg1"/>
                </a:solidFill>
                <a:cs typeface="Arial"/>
              </a:rPr>
              <a:t>Cloud Resources</a:t>
            </a:r>
            <a:r>
              <a:rPr lang="en-US" sz="1000">
                <a:solidFill>
                  <a:schemeClr val="bg1"/>
                </a:solidFill>
                <a:cs typeface="Arial"/>
              </a:rPr>
              <a:t>	Accounts    |    Users    |    Assets    |    Config    |    Apps    |   …</a:t>
            </a:r>
            <a:endParaRPr lang="en-US" sz="1000">
              <a:solidFill>
                <a:schemeClr val="bg1"/>
              </a:solidFill>
            </a:endParaRPr>
          </a:p>
        </p:txBody>
      </p:sp>
      <p:grpSp>
        <p:nvGrpSpPr>
          <p:cNvPr id="148" name="Group 147">
            <a:extLst>
              <a:ext uri="{FF2B5EF4-FFF2-40B4-BE49-F238E27FC236}">
                <a16:creationId xmlns:a16="http://schemas.microsoft.com/office/drawing/2014/main" id="{AB24FCDB-2B12-4C4B-89CC-EB33119583A8}"/>
              </a:ext>
            </a:extLst>
          </p:cNvPr>
          <p:cNvGrpSpPr/>
          <p:nvPr/>
        </p:nvGrpSpPr>
        <p:grpSpPr>
          <a:xfrm>
            <a:off x="6749314" y="4762028"/>
            <a:ext cx="4540021" cy="404617"/>
            <a:chOff x="6229418" y="4861491"/>
            <a:chExt cx="4541204" cy="511007"/>
          </a:xfrm>
        </p:grpSpPr>
        <p:sp>
          <p:nvSpPr>
            <p:cNvPr id="149" name="Rectangle 148">
              <a:extLst>
                <a:ext uri="{FF2B5EF4-FFF2-40B4-BE49-F238E27FC236}">
                  <a16:creationId xmlns:a16="http://schemas.microsoft.com/office/drawing/2014/main" id="{6A5A45C3-7B00-F745-9396-FDDB59AC058C}"/>
                </a:ext>
              </a:extLst>
            </p:cNvPr>
            <p:cNvSpPr/>
            <p:nvPr/>
          </p:nvSpPr>
          <p:spPr>
            <a:xfrm>
              <a:off x="8505344" y="4982962"/>
              <a:ext cx="90104" cy="90105"/>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0" name="Rectangle 149">
              <a:extLst>
                <a:ext uri="{FF2B5EF4-FFF2-40B4-BE49-F238E27FC236}">
                  <a16:creationId xmlns:a16="http://schemas.microsoft.com/office/drawing/2014/main" id="{44DDE668-2203-084B-B68D-92417135C21B}"/>
                </a:ext>
              </a:extLst>
            </p:cNvPr>
            <p:cNvSpPr/>
            <p:nvPr/>
          </p:nvSpPr>
          <p:spPr>
            <a:xfrm>
              <a:off x="8444822" y="5055353"/>
              <a:ext cx="38113" cy="3811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1" name="Rectangle 150">
              <a:extLst>
                <a:ext uri="{FF2B5EF4-FFF2-40B4-BE49-F238E27FC236}">
                  <a16:creationId xmlns:a16="http://schemas.microsoft.com/office/drawing/2014/main" id="{8CE3463E-D961-5642-8EA7-6BB4A0C9BD35}"/>
                </a:ext>
              </a:extLst>
            </p:cNvPr>
            <p:cNvSpPr/>
            <p:nvPr/>
          </p:nvSpPr>
          <p:spPr>
            <a:xfrm>
              <a:off x="7387794" y="5199403"/>
              <a:ext cx="38113" cy="3811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2" name="Rectangle 151">
              <a:extLst>
                <a:ext uri="{FF2B5EF4-FFF2-40B4-BE49-F238E27FC236}">
                  <a16:creationId xmlns:a16="http://schemas.microsoft.com/office/drawing/2014/main" id="{2044A6DD-D9E4-EB4C-842D-49F68001DD1C}"/>
                </a:ext>
              </a:extLst>
            </p:cNvPr>
            <p:cNvSpPr/>
            <p:nvPr/>
          </p:nvSpPr>
          <p:spPr>
            <a:xfrm>
              <a:off x="7098954" y="5034518"/>
              <a:ext cx="122305" cy="12230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3" name="Rectangle 152">
              <a:extLst>
                <a:ext uri="{FF2B5EF4-FFF2-40B4-BE49-F238E27FC236}">
                  <a16:creationId xmlns:a16="http://schemas.microsoft.com/office/drawing/2014/main" id="{409E2040-8F90-8647-B651-3D9B1B1C3B63}"/>
                </a:ext>
              </a:extLst>
            </p:cNvPr>
            <p:cNvSpPr/>
            <p:nvPr/>
          </p:nvSpPr>
          <p:spPr>
            <a:xfrm>
              <a:off x="7859381" y="5035727"/>
              <a:ext cx="65628" cy="65629"/>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4" name="Rectangle 153">
              <a:extLst>
                <a:ext uri="{FF2B5EF4-FFF2-40B4-BE49-F238E27FC236}">
                  <a16:creationId xmlns:a16="http://schemas.microsoft.com/office/drawing/2014/main" id="{DA814CE0-B1A6-F344-859E-5A692A8591CF}"/>
                </a:ext>
              </a:extLst>
            </p:cNvPr>
            <p:cNvSpPr/>
            <p:nvPr/>
          </p:nvSpPr>
          <p:spPr>
            <a:xfrm>
              <a:off x="6865598" y="5131995"/>
              <a:ext cx="96631" cy="96632"/>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5" name="Rectangle 154">
              <a:extLst>
                <a:ext uri="{FF2B5EF4-FFF2-40B4-BE49-F238E27FC236}">
                  <a16:creationId xmlns:a16="http://schemas.microsoft.com/office/drawing/2014/main" id="{859AAD1A-61CB-4446-9EAA-98FB30611B02}"/>
                </a:ext>
              </a:extLst>
            </p:cNvPr>
            <p:cNvSpPr/>
            <p:nvPr/>
          </p:nvSpPr>
          <p:spPr>
            <a:xfrm>
              <a:off x="6693589" y="5093418"/>
              <a:ext cx="65628" cy="65629"/>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6" name="Rectangle 155">
              <a:extLst>
                <a:ext uri="{FF2B5EF4-FFF2-40B4-BE49-F238E27FC236}">
                  <a16:creationId xmlns:a16="http://schemas.microsoft.com/office/drawing/2014/main" id="{1672D339-FC12-F24B-BFE0-9D9E6B188581}"/>
                </a:ext>
              </a:extLst>
            </p:cNvPr>
            <p:cNvSpPr/>
            <p:nvPr/>
          </p:nvSpPr>
          <p:spPr>
            <a:xfrm>
              <a:off x="8055941" y="5115164"/>
              <a:ext cx="33397" cy="33397"/>
            </a:xfrm>
            <a:prstGeom prst="rect">
              <a:avLst/>
            </a:prstGeom>
            <a:gradFill>
              <a:gsLst>
                <a:gs pos="0">
                  <a:srgbClr val="0066CA"/>
                </a:gs>
                <a:gs pos="100000">
                  <a:srgbClr val="008ED8"/>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7" name="Rectangle 156">
              <a:extLst>
                <a:ext uri="{FF2B5EF4-FFF2-40B4-BE49-F238E27FC236}">
                  <a16:creationId xmlns:a16="http://schemas.microsoft.com/office/drawing/2014/main" id="{B6E07DFC-CAE4-2042-9023-3525C5BF1984}"/>
                </a:ext>
              </a:extLst>
            </p:cNvPr>
            <p:cNvSpPr/>
            <p:nvPr/>
          </p:nvSpPr>
          <p:spPr>
            <a:xfrm>
              <a:off x="8244132" y="5120292"/>
              <a:ext cx="95936" cy="9593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8" name="Rectangle 157">
              <a:extLst>
                <a:ext uri="{FF2B5EF4-FFF2-40B4-BE49-F238E27FC236}">
                  <a16:creationId xmlns:a16="http://schemas.microsoft.com/office/drawing/2014/main" id="{FDB614D0-7EEE-594F-B1B0-8A3254A828AD}"/>
                </a:ext>
              </a:extLst>
            </p:cNvPr>
            <p:cNvSpPr/>
            <p:nvPr/>
          </p:nvSpPr>
          <p:spPr>
            <a:xfrm>
              <a:off x="7275120" y="5138896"/>
              <a:ext cx="57507" cy="5750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9" name="Rectangle 158">
              <a:extLst>
                <a:ext uri="{FF2B5EF4-FFF2-40B4-BE49-F238E27FC236}">
                  <a16:creationId xmlns:a16="http://schemas.microsoft.com/office/drawing/2014/main" id="{C42D8867-F607-AC40-A3C7-E5B7A324411D}"/>
                </a:ext>
              </a:extLst>
            </p:cNvPr>
            <p:cNvSpPr/>
            <p:nvPr/>
          </p:nvSpPr>
          <p:spPr>
            <a:xfrm>
              <a:off x="7713219" y="5127615"/>
              <a:ext cx="90497" cy="90497"/>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0" name="Rectangle 159">
              <a:extLst>
                <a:ext uri="{FF2B5EF4-FFF2-40B4-BE49-F238E27FC236}">
                  <a16:creationId xmlns:a16="http://schemas.microsoft.com/office/drawing/2014/main" id="{B8A9A417-29D0-D84D-B63C-67D60CB043E9}"/>
                </a:ext>
              </a:extLst>
            </p:cNvPr>
            <p:cNvSpPr/>
            <p:nvPr/>
          </p:nvSpPr>
          <p:spPr>
            <a:xfrm>
              <a:off x="10033297" y="5128201"/>
              <a:ext cx="65741" cy="65741"/>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1" name="Rectangle 160">
              <a:extLst>
                <a:ext uri="{FF2B5EF4-FFF2-40B4-BE49-F238E27FC236}">
                  <a16:creationId xmlns:a16="http://schemas.microsoft.com/office/drawing/2014/main" id="{1A6397FD-A46D-3847-82BC-10749577BCFA}"/>
                </a:ext>
              </a:extLst>
            </p:cNvPr>
            <p:cNvSpPr/>
            <p:nvPr/>
          </p:nvSpPr>
          <p:spPr>
            <a:xfrm>
              <a:off x="7172040" y="4998563"/>
              <a:ext cx="96797" cy="9679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2" name="Rectangle 161">
              <a:extLst>
                <a:ext uri="{FF2B5EF4-FFF2-40B4-BE49-F238E27FC236}">
                  <a16:creationId xmlns:a16="http://schemas.microsoft.com/office/drawing/2014/main" id="{10D6E17B-D0CE-8540-9FA1-2C1FD9FE66F0}"/>
                </a:ext>
              </a:extLst>
            </p:cNvPr>
            <p:cNvSpPr/>
            <p:nvPr/>
          </p:nvSpPr>
          <p:spPr>
            <a:xfrm>
              <a:off x="7749205" y="5033058"/>
              <a:ext cx="27808" cy="27808"/>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3" name="Rectangle 162">
              <a:extLst>
                <a:ext uri="{FF2B5EF4-FFF2-40B4-BE49-F238E27FC236}">
                  <a16:creationId xmlns:a16="http://schemas.microsoft.com/office/drawing/2014/main" id="{21261FC8-7DD0-C04F-8584-51492A369E5A}"/>
                </a:ext>
              </a:extLst>
            </p:cNvPr>
            <p:cNvSpPr/>
            <p:nvPr/>
          </p:nvSpPr>
          <p:spPr>
            <a:xfrm>
              <a:off x="9264673" y="5184240"/>
              <a:ext cx="27808" cy="27808"/>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4" name="Rectangle 163">
              <a:extLst>
                <a:ext uri="{FF2B5EF4-FFF2-40B4-BE49-F238E27FC236}">
                  <a16:creationId xmlns:a16="http://schemas.microsoft.com/office/drawing/2014/main" id="{583E64F5-CF1D-8F42-AE8E-262E5DD4A9C0}"/>
                </a:ext>
              </a:extLst>
            </p:cNvPr>
            <p:cNvSpPr/>
            <p:nvPr/>
          </p:nvSpPr>
          <p:spPr>
            <a:xfrm>
              <a:off x="8835668" y="4972856"/>
              <a:ext cx="89235" cy="8923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5" name="Rectangle 164">
              <a:extLst>
                <a:ext uri="{FF2B5EF4-FFF2-40B4-BE49-F238E27FC236}">
                  <a16:creationId xmlns:a16="http://schemas.microsoft.com/office/drawing/2014/main" id="{E84182B0-8952-2445-9BF9-B646A3FF2155}"/>
                </a:ext>
              </a:extLst>
            </p:cNvPr>
            <p:cNvSpPr/>
            <p:nvPr/>
          </p:nvSpPr>
          <p:spPr>
            <a:xfrm>
              <a:off x="9708107" y="4984813"/>
              <a:ext cx="47883" cy="47883"/>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6" name="Rectangle 165">
              <a:extLst>
                <a:ext uri="{FF2B5EF4-FFF2-40B4-BE49-F238E27FC236}">
                  <a16:creationId xmlns:a16="http://schemas.microsoft.com/office/drawing/2014/main" id="{BDFA5129-E512-B447-9E90-2BBC54656026}"/>
                </a:ext>
              </a:extLst>
            </p:cNvPr>
            <p:cNvSpPr/>
            <p:nvPr/>
          </p:nvSpPr>
          <p:spPr>
            <a:xfrm>
              <a:off x="9930418" y="5083979"/>
              <a:ext cx="47883" cy="47883"/>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7" name="Rectangle 166">
              <a:extLst>
                <a:ext uri="{FF2B5EF4-FFF2-40B4-BE49-F238E27FC236}">
                  <a16:creationId xmlns:a16="http://schemas.microsoft.com/office/drawing/2014/main" id="{C8E22141-EDB6-D245-ADD0-07AB9DCB7A0E}"/>
                </a:ext>
              </a:extLst>
            </p:cNvPr>
            <p:cNvSpPr/>
            <p:nvPr/>
          </p:nvSpPr>
          <p:spPr>
            <a:xfrm>
              <a:off x="8992185" y="5183780"/>
              <a:ext cx="47883" cy="4788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8" name="Rectangle 167">
              <a:extLst>
                <a:ext uri="{FF2B5EF4-FFF2-40B4-BE49-F238E27FC236}">
                  <a16:creationId xmlns:a16="http://schemas.microsoft.com/office/drawing/2014/main" id="{59D9AF50-ABE8-D642-A970-515D724DF352}"/>
                </a:ext>
              </a:extLst>
            </p:cNvPr>
            <p:cNvSpPr/>
            <p:nvPr/>
          </p:nvSpPr>
          <p:spPr>
            <a:xfrm>
              <a:off x="8710604" y="5036558"/>
              <a:ext cx="70503" cy="7050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9" name="Rectangle 168">
              <a:extLst>
                <a:ext uri="{FF2B5EF4-FFF2-40B4-BE49-F238E27FC236}">
                  <a16:creationId xmlns:a16="http://schemas.microsoft.com/office/drawing/2014/main" id="{DA6F2FA3-7B09-1F4D-87E6-8E8CD25B55F0}"/>
                </a:ext>
              </a:extLst>
            </p:cNvPr>
            <p:cNvSpPr/>
            <p:nvPr/>
          </p:nvSpPr>
          <p:spPr>
            <a:xfrm>
              <a:off x="8624688" y="5007754"/>
              <a:ext cx="47883" cy="47883"/>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0" name="Rectangle 169">
              <a:extLst>
                <a:ext uri="{FF2B5EF4-FFF2-40B4-BE49-F238E27FC236}">
                  <a16:creationId xmlns:a16="http://schemas.microsoft.com/office/drawing/2014/main" id="{20FD8C0B-6746-8C45-9DB2-B326F2BD1E4D}"/>
                </a:ext>
              </a:extLst>
            </p:cNvPr>
            <p:cNvSpPr/>
            <p:nvPr/>
          </p:nvSpPr>
          <p:spPr>
            <a:xfrm>
              <a:off x="7273003" y="5010242"/>
              <a:ext cx="24367" cy="24367"/>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1" name="Rectangle 170">
              <a:extLst>
                <a:ext uri="{FF2B5EF4-FFF2-40B4-BE49-F238E27FC236}">
                  <a16:creationId xmlns:a16="http://schemas.microsoft.com/office/drawing/2014/main" id="{0129D8F1-B0AD-B342-9E4C-0D2061E35137}"/>
                </a:ext>
              </a:extLst>
            </p:cNvPr>
            <p:cNvSpPr/>
            <p:nvPr/>
          </p:nvSpPr>
          <p:spPr>
            <a:xfrm>
              <a:off x="7593669" y="5013983"/>
              <a:ext cx="69996" cy="6999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2" name="Rectangle 171">
              <a:extLst>
                <a:ext uri="{FF2B5EF4-FFF2-40B4-BE49-F238E27FC236}">
                  <a16:creationId xmlns:a16="http://schemas.microsoft.com/office/drawing/2014/main" id="{6FB055FC-6FBC-DD4F-BCBA-437F7E9E2B7B}"/>
                </a:ext>
              </a:extLst>
            </p:cNvPr>
            <p:cNvSpPr/>
            <p:nvPr/>
          </p:nvSpPr>
          <p:spPr>
            <a:xfrm>
              <a:off x="9152868" y="5142110"/>
              <a:ext cx="41958" cy="4195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3" name="Rectangle 172">
              <a:extLst>
                <a:ext uri="{FF2B5EF4-FFF2-40B4-BE49-F238E27FC236}">
                  <a16:creationId xmlns:a16="http://schemas.microsoft.com/office/drawing/2014/main" id="{514932C6-C245-7E41-966F-B5F0D8DE9501}"/>
                </a:ext>
              </a:extLst>
            </p:cNvPr>
            <p:cNvSpPr/>
            <p:nvPr/>
          </p:nvSpPr>
          <p:spPr>
            <a:xfrm>
              <a:off x="10350843" y="5034219"/>
              <a:ext cx="128898" cy="12889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4" name="Rectangle 173">
              <a:extLst>
                <a:ext uri="{FF2B5EF4-FFF2-40B4-BE49-F238E27FC236}">
                  <a16:creationId xmlns:a16="http://schemas.microsoft.com/office/drawing/2014/main" id="{C3174D00-29BD-5E49-A26A-B63BBB1314D9}"/>
                </a:ext>
              </a:extLst>
            </p:cNvPr>
            <p:cNvSpPr/>
            <p:nvPr/>
          </p:nvSpPr>
          <p:spPr>
            <a:xfrm>
              <a:off x="10677413" y="5055353"/>
              <a:ext cx="93209" cy="93208"/>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5" name="Rectangle 174">
              <a:extLst>
                <a:ext uri="{FF2B5EF4-FFF2-40B4-BE49-F238E27FC236}">
                  <a16:creationId xmlns:a16="http://schemas.microsoft.com/office/drawing/2014/main" id="{A16F8A1C-662A-634C-868E-85EC347C5840}"/>
                </a:ext>
              </a:extLst>
            </p:cNvPr>
            <p:cNvSpPr/>
            <p:nvPr/>
          </p:nvSpPr>
          <p:spPr>
            <a:xfrm>
              <a:off x="10134949" y="5008305"/>
              <a:ext cx="87925" cy="8792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76" name="Graphic 175">
              <a:extLst>
                <a:ext uri="{FF2B5EF4-FFF2-40B4-BE49-F238E27FC236}">
                  <a16:creationId xmlns:a16="http://schemas.microsoft.com/office/drawing/2014/main" id="{B5086C6F-A23F-3243-9D51-F90962B5F3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35493" y="5177659"/>
              <a:ext cx="194839" cy="194839"/>
            </a:xfrm>
            <a:prstGeom prst="rect">
              <a:avLst/>
            </a:prstGeom>
          </p:spPr>
        </p:pic>
        <p:pic>
          <p:nvPicPr>
            <p:cNvPr id="177" name="Graphic 176">
              <a:extLst>
                <a:ext uri="{FF2B5EF4-FFF2-40B4-BE49-F238E27FC236}">
                  <a16:creationId xmlns:a16="http://schemas.microsoft.com/office/drawing/2014/main" id="{12535298-1749-5248-8827-33E3BBB3FA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25068" y="4861491"/>
              <a:ext cx="194839" cy="194839"/>
            </a:xfrm>
            <a:prstGeom prst="rect">
              <a:avLst/>
            </a:prstGeom>
          </p:spPr>
        </p:pic>
        <p:pic>
          <p:nvPicPr>
            <p:cNvPr id="178" name="Graphic 177">
              <a:extLst>
                <a:ext uri="{FF2B5EF4-FFF2-40B4-BE49-F238E27FC236}">
                  <a16:creationId xmlns:a16="http://schemas.microsoft.com/office/drawing/2014/main" id="{80A3741B-F47F-1C45-A7D5-FEA2E43636D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37075" y="5142110"/>
              <a:ext cx="194839" cy="194839"/>
            </a:xfrm>
            <a:prstGeom prst="rect">
              <a:avLst/>
            </a:prstGeom>
          </p:spPr>
        </p:pic>
        <p:pic>
          <p:nvPicPr>
            <p:cNvPr id="179" name="Graphic 178">
              <a:extLst>
                <a:ext uri="{FF2B5EF4-FFF2-40B4-BE49-F238E27FC236}">
                  <a16:creationId xmlns:a16="http://schemas.microsoft.com/office/drawing/2014/main" id="{5C065C29-9633-3549-B1D0-F42C5E50C7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9319" y="5142661"/>
              <a:ext cx="194839" cy="194839"/>
            </a:xfrm>
            <a:prstGeom prst="rect">
              <a:avLst/>
            </a:prstGeom>
          </p:spPr>
        </p:pic>
        <p:pic>
          <p:nvPicPr>
            <p:cNvPr id="180" name="Graphic 179">
              <a:extLst>
                <a:ext uri="{FF2B5EF4-FFF2-40B4-BE49-F238E27FC236}">
                  <a16:creationId xmlns:a16="http://schemas.microsoft.com/office/drawing/2014/main" id="{67AA727F-DE6B-D640-951C-97F95EC802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830" y="4972856"/>
              <a:ext cx="362889" cy="265529"/>
            </a:xfrm>
            <a:prstGeom prst="rect">
              <a:avLst/>
            </a:prstGeom>
          </p:spPr>
        </p:pic>
        <p:pic>
          <p:nvPicPr>
            <p:cNvPr id="181" name="Graphic 180">
              <a:extLst>
                <a:ext uri="{FF2B5EF4-FFF2-40B4-BE49-F238E27FC236}">
                  <a16:creationId xmlns:a16="http://schemas.microsoft.com/office/drawing/2014/main" id="{D0D4536E-F975-DD47-A5BC-7656BEB58BB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29418" y="4928117"/>
              <a:ext cx="439097" cy="321290"/>
            </a:xfrm>
            <a:prstGeom prst="rect">
              <a:avLst/>
            </a:prstGeom>
          </p:spPr>
        </p:pic>
        <p:pic>
          <p:nvPicPr>
            <p:cNvPr id="182" name="Graphic 181">
              <a:extLst>
                <a:ext uri="{FF2B5EF4-FFF2-40B4-BE49-F238E27FC236}">
                  <a16:creationId xmlns:a16="http://schemas.microsoft.com/office/drawing/2014/main" id="{96DCCC64-8C67-6E48-AAF1-7339A267D9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7346" y="5121769"/>
              <a:ext cx="194839" cy="194839"/>
            </a:xfrm>
            <a:prstGeom prst="rect">
              <a:avLst/>
            </a:prstGeom>
          </p:spPr>
        </p:pic>
        <p:pic>
          <p:nvPicPr>
            <p:cNvPr id="183" name="Graphic 182">
              <a:extLst>
                <a:ext uri="{FF2B5EF4-FFF2-40B4-BE49-F238E27FC236}">
                  <a16:creationId xmlns:a16="http://schemas.microsoft.com/office/drawing/2014/main" id="{F1C93168-F7E8-DE42-B83C-559B95C5080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96969" y="5159978"/>
              <a:ext cx="194839" cy="194839"/>
            </a:xfrm>
            <a:prstGeom prst="rect">
              <a:avLst/>
            </a:prstGeom>
          </p:spPr>
        </p:pic>
      </p:grpSp>
      <p:grpSp>
        <p:nvGrpSpPr>
          <p:cNvPr id="184" name="Group 183">
            <a:extLst>
              <a:ext uri="{FF2B5EF4-FFF2-40B4-BE49-F238E27FC236}">
                <a16:creationId xmlns:a16="http://schemas.microsoft.com/office/drawing/2014/main" id="{FF6E3A1D-3CDB-034D-88F8-7C779732984C}"/>
              </a:ext>
            </a:extLst>
          </p:cNvPr>
          <p:cNvGrpSpPr/>
          <p:nvPr/>
        </p:nvGrpSpPr>
        <p:grpSpPr>
          <a:xfrm>
            <a:off x="1447282" y="4753418"/>
            <a:ext cx="5085208" cy="411429"/>
            <a:chOff x="6229418" y="4852886"/>
            <a:chExt cx="5086533" cy="519612"/>
          </a:xfrm>
        </p:grpSpPr>
        <p:sp>
          <p:nvSpPr>
            <p:cNvPr id="185" name="Rectangle 184">
              <a:extLst>
                <a:ext uri="{FF2B5EF4-FFF2-40B4-BE49-F238E27FC236}">
                  <a16:creationId xmlns:a16="http://schemas.microsoft.com/office/drawing/2014/main" id="{7ED3F5F2-B7E9-2C4B-82BC-0280AC9F3D90}"/>
                </a:ext>
              </a:extLst>
            </p:cNvPr>
            <p:cNvSpPr/>
            <p:nvPr/>
          </p:nvSpPr>
          <p:spPr>
            <a:xfrm>
              <a:off x="8505344" y="4982962"/>
              <a:ext cx="90104" cy="90105"/>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6" name="Rectangle 185">
              <a:extLst>
                <a:ext uri="{FF2B5EF4-FFF2-40B4-BE49-F238E27FC236}">
                  <a16:creationId xmlns:a16="http://schemas.microsoft.com/office/drawing/2014/main" id="{FB361708-CE50-3841-A183-3BEBCAACC735}"/>
                </a:ext>
              </a:extLst>
            </p:cNvPr>
            <p:cNvSpPr/>
            <p:nvPr/>
          </p:nvSpPr>
          <p:spPr>
            <a:xfrm>
              <a:off x="8444822" y="5055353"/>
              <a:ext cx="38113" cy="3811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7" name="Rectangle 186">
              <a:extLst>
                <a:ext uri="{FF2B5EF4-FFF2-40B4-BE49-F238E27FC236}">
                  <a16:creationId xmlns:a16="http://schemas.microsoft.com/office/drawing/2014/main" id="{9A08E81E-C07B-2B4B-9F15-7F9FBCD985C5}"/>
                </a:ext>
              </a:extLst>
            </p:cNvPr>
            <p:cNvSpPr/>
            <p:nvPr/>
          </p:nvSpPr>
          <p:spPr>
            <a:xfrm>
              <a:off x="7387794" y="5199403"/>
              <a:ext cx="38113" cy="3811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8" name="Rectangle 187">
              <a:extLst>
                <a:ext uri="{FF2B5EF4-FFF2-40B4-BE49-F238E27FC236}">
                  <a16:creationId xmlns:a16="http://schemas.microsoft.com/office/drawing/2014/main" id="{E908C1AA-33C2-004D-865F-A513B95466CA}"/>
                </a:ext>
              </a:extLst>
            </p:cNvPr>
            <p:cNvSpPr/>
            <p:nvPr/>
          </p:nvSpPr>
          <p:spPr>
            <a:xfrm>
              <a:off x="7098954" y="5034518"/>
              <a:ext cx="122305" cy="12230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9" name="Rectangle 188">
              <a:extLst>
                <a:ext uri="{FF2B5EF4-FFF2-40B4-BE49-F238E27FC236}">
                  <a16:creationId xmlns:a16="http://schemas.microsoft.com/office/drawing/2014/main" id="{E45EE008-A33B-F142-A9AB-F3FC90BCB4B9}"/>
                </a:ext>
              </a:extLst>
            </p:cNvPr>
            <p:cNvSpPr/>
            <p:nvPr/>
          </p:nvSpPr>
          <p:spPr>
            <a:xfrm>
              <a:off x="7859381" y="5035727"/>
              <a:ext cx="65628" cy="65629"/>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0" name="Rectangle 189">
              <a:extLst>
                <a:ext uri="{FF2B5EF4-FFF2-40B4-BE49-F238E27FC236}">
                  <a16:creationId xmlns:a16="http://schemas.microsoft.com/office/drawing/2014/main" id="{1358FF79-3E18-1E45-94FC-6710045E02CD}"/>
                </a:ext>
              </a:extLst>
            </p:cNvPr>
            <p:cNvSpPr/>
            <p:nvPr/>
          </p:nvSpPr>
          <p:spPr>
            <a:xfrm>
              <a:off x="7188444" y="5190939"/>
              <a:ext cx="65628" cy="65629"/>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1" name="Rectangle 190">
              <a:extLst>
                <a:ext uri="{FF2B5EF4-FFF2-40B4-BE49-F238E27FC236}">
                  <a16:creationId xmlns:a16="http://schemas.microsoft.com/office/drawing/2014/main" id="{33B2232A-9CDA-2A40-8B40-1DF928F2633D}"/>
                </a:ext>
              </a:extLst>
            </p:cNvPr>
            <p:cNvSpPr/>
            <p:nvPr/>
          </p:nvSpPr>
          <p:spPr>
            <a:xfrm>
              <a:off x="6865598" y="5131995"/>
              <a:ext cx="96631" cy="96632"/>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2" name="Rectangle 191">
              <a:extLst>
                <a:ext uri="{FF2B5EF4-FFF2-40B4-BE49-F238E27FC236}">
                  <a16:creationId xmlns:a16="http://schemas.microsoft.com/office/drawing/2014/main" id="{083099CE-B535-F54C-AF58-57B85DCD0FE3}"/>
                </a:ext>
              </a:extLst>
            </p:cNvPr>
            <p:cNvSpPr/>
            <p:nvPr/>
          </p:nvSpPr>
          <p:spPr>
            <a:xfrm>
              <a:off x="6693589" y="5093418"/>
              <a:ext cx="65628" cy="65629"/>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3" name="Rectangle 192">
              <a:extLst>
                <a:ext uri="{FF2B5EF4-FFF2-40B4-BE49-F238E27FC236}">
                  <a16:creationId xmlns:a16="http://schemas.microsoft.com/office/drawing/2014/main" id="{196F4FA3-F64C-E64C-B64F-6783890FB9E3}"/>
                </a:ext>
              </a:extLst>
            </p:cNvPr>
            <p:cNvSpPr/>
            <p:nvPr/>
          </p:nvSpPr>
          <p:spPr>
            <a:xfrm>
              <a:off x="8055941" y="5115164"/>
              <a:ext cx="33397" cy="33397"/>
            </a:xfrm>
            <a:prstGeom prst="rect">
              <a:avLst/>
            </a:prstGeom>
            <a:gradFill>
              <a:gsLst>
                <a:gs pos="0">
                  <a:srgbClr val="0066CA"/>
                </a:gs>
                <a:gs pos="100000">
                  <a:srgbClr val="008ED8"/>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4" name="Rectangle 193">
              <a:extLst>
                <a:ext uri="{FF2B5EF4-FFF2-40B4-BE49-F238E27FC236}">
                  <a16:creationId xmlns:a16="http://schemas.microsoft.com/office/drawing/2014/main" id="{55DD546C-46AE-2B41-8785-21983941661F}"/>
                </a:ext>
              </a:extLst>
            </p:cNvPr>
            <p:cNvSpPr/>
            <p:nvPr/>
          </p:nvSpPr>
          <p:spPr>
            <a:xfrm>
              <a:off x="8244132" y="5120292"/>
              <a:ext cx="95936" cy="9593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5" name="Rectangle 194">
              <a:extLst>
                <a:ext uri="{FF2B5EF4-FFF2-40B4-BE49-F238E27FC236}">
                  <a16:creationId xmlns:a16="http://schemas.microsoft.com/office/drawing/2014/main" id="{8223CF73-4C9D-0B46-A20E-CF81DA07A50D}"/>
                </a:ext>
              </a:extLst>
            </p:cNvPr>
            <p:cNvSpPr/>
            <p:nvPr/>
          </p:nvSpPr>
          <p:spPr>
            <a:xfrm>
              <a:off x="7275120" y="5138896"/>
              <a:ext cx="57507" cy="5750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6" name="Rectangle 195">
              <a:extLst>
                <a:ext uri="{FF2B5EF4-FFF2-40B4-BE49-F238E27FC236}">
                  <a16:creationId xmlns:a16="http://schemas.microsoft.com/office/drawing/2014/main" id="{9A180D18-D9E5-4C44-9D3E-16DEF4EEA322}"/>
                </a:ext>
              </a:extLst>
            </p:cNvPr>
            <p:cNvSpPr/>
            <p:nvPr/>
          </p:nvSpPr>
          <p:spPr>
            <a:xfrm>
              <a:off x="7713219" y="5127615"/>
              <a:ext cx="90497" cy="90497"/>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7" name="Rectangle 196">
              <a:extLst>
                <a:ext uri="{FF2B5EF4-FFF2-40B4-BE49-F238E27FC236}">
                  <a16:creationId xmlns:a16="http://schemas.microsoft.com/office/drawing/2014/main" id="{AE279662-F965-CA42-BD8A-BD8A88256B62}"/>
                </a:ext>
              </a:extLst>
            </p:cNvPr>
            <p:cNvSpPr/>
            <p:nvPr/>
          </p:nvSpPr>
          <p:spPr>
            <a:xfrm>
              <a:off x="11250210" y="5230414"/>
              <a:ext cx="65741" cy="65741"/>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8" name="Rectangle 197">
              <a:extLst>
                <a:ext uri="{FF2B5EF4-FFF2-40B4-BE49-F238E27FC236}">
                  <a16:creationId xmlns:a16="http://schemas.microsoft.com/office/drawing/2014/main" id="{05B07D32-1792-124E-9115-405BD6108328}"/>
                </a:ext>
              </a:extLst>
            </p:cNvPr>
            <p:cNvSpPr/>
            <p:nvPr/>
          </p:nvSpPr>
          <p:spPr>
            <a:xfrm>
              <a:off x="7172040" y="4998563"/>
              <a:ext cx="96797" cy="9679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9" name="Rectangle 198">
              <a:extLst>
                <a:ext uri="{FF2B5EF4-FFF2-40B4-BE49-F238E27FC236}">
                  <a16:creationId xmlns:a16="http://schemas.microsoft.com/office/drawing/2014/main" id="{3B00627A-FF79-384D-80E1-B7BAE33D8FAE}"/>
                </a:ext>
              </a:extLst>
            </p:cNvPr>
            <p:cNvSpPr/>
            <p:nvPr/>
          </p:nvSpPr>
          <p:spPr>
            <a:xfrm>
              <a:off x="7749205" y="5033058"/>
              <a:ext cx="27808" cy="27808"/>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0" name="Rectangle 199">
              <a:extLst>
                <a:ext uri="{FF2B5EF4-FFF2-40B4-BE49-F238E27FC236}">
                  <a16:creationId xmlns:a16="http://schemas.microsoft.com/office/drawing/2014/main" id="{50896664-55F8-6A4D-8DB3-72EBD081D034}"/>
                </a:ext>
              </a:extLst>
            </p:cNvPr>
            <p:cNvSpPr/>
            <p:nvPr/>
          </p:nvSpPr>
          <p:spPr>
            <a:xfrm>
              <a:off x="9264673" y="5184240"/>
              <a:ext cx="27808" cy="27808"/>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1" name="Rectangle 200">
              <a:extLst>
                <a:ext uri="{FF2B5EF4-FFF2-40B4-BE49-F238E27FC236}">
                  <a16:creationId xmlns:a16="http://schemas.microsoft.com/office/drawing/2014/main" id="{3373389E-B807-7446-91D4-341124DF5108}"/>
                </a:ext>
              </a:extLst>
            </p:cNvPr>
            <p:cNvSpPr/>
            <p:nvPr/>
          </p:nvSpPr>
          <p:spPr>
            <a:xfrm>
              <a:off x="8835668" y="4972856"/>
              <a:ext cx="89235" cy="8923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2" name="Rectangle 201">
              <a:extLst>
                <a:ext uri="{FF2B5EF4-FFF2-40B4-BE49-F238E27FC236}">
                  <a16:creationId xmlns:a16="http://schemas.microsoft.com/office/drawing/2014/main" id="{4A1911BA-EE4B-BD4F-A664-39347154558A}"/>
                </a:ext>
              </a:extLst>
            </p:cNvPr>
            <p:cNvSpPr/>
            <p:nvPr/>
          </p:nvSpPr>
          <p:spPr>
            <a:xfrm>
              <a:off x="9708107" y="4984813"/>
              <a:ext cx="47883" cy="47883"/>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3" name="Rectangle 202">
              <a:extLst>
                <a:ext uri="{FF2B5EF4-FFF2-40B4-BE49-F238E27FC236}">
                  <a16:creationId xmlns:a16="http://schemas.microsoft.com/office/drawing/2014/main" id="{D2A29C54-C11C-2540-AC42-784673365D24}"/>
                </a:ext>
              </a:extLst>
            </p:cNvPr>
            <p:cNvSpPr/>
            <p:nvPr/>
          </p:nvSpPr>
          <p:spPr>
            <a:xfrm>
              <a:off x="9930418" y="5083979"/>
              <a:ext cx="47883" cy="47883"/>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4" name="Rectangle 203">
              <a:extLst>
                <a:ext uri="{FF2B5EF4-FFF2-40B4-BE49-F238E27FC236}">
                  <a16:creationId xmlns:a16="http://schemas.microsoft.com/office/drawing/2014/main" id="{758F8878-1FA4-E444-A0F1-7D6E394A0CD6}"/>
                </a:ext>
              </a:extLst>
            </p:cNvPr>
            <p:cNvSpPr/>
            <p:nvPr/>
          </p:nvSpPr>
          <p:spPr>
            <a:xfrm>
              <a:off x="8992185" y="5183780"/>
              <a:ext cx="47883" cy="4788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5" name="Rectangle 204">
              <a:extLst>
                <a:ext uri="{FF2B5EF4-FFF2-40B4-BE49-F238E27FC236}">
                  <a16:creationId xmlns:a16="http://schemas.microsoft.com/office/drawing/2014/main" id="{98867824-FADF-FD47-B4EA-1EB1B11331FF}"/>
                </a:ext>
              </a:extLst>
            </p:cNvPr>
            <p:cNvSpPr/>
            <p:nvPr/>
          </p:nvSpPr>
          <p:spPr>
            <a:xfrm>
              <a:off x="8710604" y="5036558"/>
              <a:ext cx="70503" cy="7050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6" name="Rectangle 205">
              <a:extLst>
                <a:ext uri="{FF2B5EF4-FFF2-40B4-BE49-F238E27FC236}">
                  <a16:creationId xmlns:a16="http://schemas.microsoft.com/office/drawing/2014/main" id="{9AAEE72C-0E77-DF49-B7F9-0D62A278B64A}"/>
                </a:ext>
              </a:extLst>
            </p:cNvPr>
            <p:cNvSpPr/>
            <p:nvPr/>
          </p:nvSpPr>
          <p:spPr>
            <a:xfrm>
              <a:off x="8624688" y="5007754"/>
              <a:ext cx="47883" cy="47883"/>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7" name="Rectangle 206">
              <a:extLst>
                <a:ext uri="{FF2B5EF4-FFF2-40B4-BE49-F238E27FC236}">
                  <a16:creationId xmlns:a16="http://schemas.microsoft.com/office/drawing/2014/main" id="{26A411A7-CEAC-EB49-BE32-70F552AF325A}"/>
                </a:ext>
              </a:extLst>
            </p:cNvPr>
            <p:cNvSpPr/>
            <p:nvPr/>
          </p:nvSpPr>
          <p:spPr>
            <a:xfrm>
              <a:off x="7273003" y="5010242"/>
              <a:ext cx="24367" cy="24367"/>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8" name="Rectangle 207">
              <a:extLst>
                <a:ext uri="{FF2B5EF4-FFF2-40B4-BE49-F238E27FC236}">
                  <a16:creationId xmlns:a16="http://schemas.microsoft.com/office/drawing/2014/main" id="{3491D9C3-354D-A146-8276-253A4D276200}"/>
                </a:ext>
              </a:extLst>
            </p:cNvPr>
            <p:cNvSpPr/>
            <p:nvPr/>
          </p:nvSpPr>
          <p:spPr>
            <a:xfrm>
              <a:off x="7593669" y="5013983"/>
              <a:ext cx="69996" cy="6999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9" name="Rectangle 208">
              <a:extLst>
                <a:ext uri="{FF2B5EF4-FFF2-40B4-BE49-F238E27FC236}">
                  <a16:creationId xmlns:a16="http://schemas.microsoft.com/office/drawing/2014/main" id="{C3FB2293-7BF3-0043-83DC-B4785A56B6E4}"/>
                </a:ext>
              </a:extLst>
            </p:cNvPr>
            <p:cNvSpPr/>
            <p:nvPr/>
          </p:nvSpPr>
          <p:spPr>
            <a:xfrm>
              <a:off x="9152868" y="5142110"/>
              <a:ext cx="41958" cy="4195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0" name="Rectangle 209">
              <a:extLst>
                <a:ext uri="{FF2B5EF4-FFF2-40B4-BE49-F238E27FC236}">
                  <a16:creationId xmlns:a16="http://schemas.microsoft.com/office/drawing/2014/main" id="{E64CB54A-8335-BD41-A536-39E4C3D12A03}"/>
                </a:ext>
              </a:extLst>
            </p:cNvPr>
            <p:cNvSpPr/>
            <p:nvPr/>
          </p:nvSpPr>
          <p:spPr>
            <a:xfrm>
              <a:off x="11007969" y="5034219"/>
              <a:ext cx="128898" cy="12889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1" name="Rectangle 210">
              <a:extLst>
                <a:ext uri="{FF2B5EF4-FFF2-40B4-BE49-F238E27FC236}">
                  <a16:creationId xmlns:a16="http://schemas.microsoft.com/office/drawing/2014/main" id="{FC54A830-472C-3D4A-8B95-A76031E9BCD8}"/>
                </a:ext>
              </a:extLst>
            </p:cNvPr>
            <p:cNvSpPr/>
            <p:nvPr/>
          </p:nvSpPr>
          <p:spPr>
            <a:xfrm>
              <a:off x="10677413" y="5055353"/>
              <a:ext cx="93209" cy="93208"/>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2" name="Rectangle 211">
              <a:extLst>
                <a:ext uri="{FF2B5EF4-FFF2-40B4-BE49-F238E27FC236}">
                  <a16:creationId xmlns:a16="http://schemas.microsoft.com/office/drawing/2014/main" id="{DE2F10CF-F310-DB4D-ABDF-D0F30AF7194F}"/>
                </a:ext>
              </a:extLst>
            </p:cNvPr>
            <p:cNvSpPr/>
            <p:nvPr/>
          </p:nvSpPr>
          <p:spPr>
            <a:xfrm>
              <a:off x="10134949" y="5008305"/>
              <a:ext cx="87925" cy="8792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13" name="Graphic 212">
              <a:extLst>
                <a:ext uri="{FF2B5EF4-FFF2-40B4-BE49-F238E27FC236}">
                  <a16:creationId xmlns:a16="http://schemas.microsoft.com/office/drawing/2014/main" id="{E05A4FF4-6F7D-5243-91D8-2C996E2DE6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35493" y="5177659"/>
              <a:ext cx="194839" cy="194839"/>
            </a:xfrm>
            <a:prstGeom prst="rect">
              <a:avLst/>
            </a:prstGeom>
          </p:spPr>
        </p:pic>
        <p:pic>
          <p:nvPicPr>
            <p:cNvPr id="214" name="Graphic 213">
              <a:extLst>
                <a:ext uri="{FF2B5EF4-FFF2-40B4-BE49-F238E27FC236}">
                  <a16:creationId xmlns:a16="http://schemas.microsoft.com/office/drawing/2014/main" id="{36DFC5B8-0040-FF47-950D-E24924AB53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1565" y="4852886"/>
              <a:ext cx="194839" cy="194839"/>
            </a:xfrm>
            <a:prstGeom prst="rect">
              <a:avLst/>
            </a:prstGeom>
          </p:spPr>
        </p:pic>
        <p:pic>
          <p:nvPicPr>
            <p:cNvPr id="215" name="Graphic 214">
              <a:extLst>
                <a:ext uri="{FF2B5EF4-FFF2-40B4-BE49-F238E27FC236}">
                  <a16:creationId xmlns:a16="http://schemas.microsoft.com/office/drawing/2014/main" id="{D5C055FF-5F3C-1E48-84D7-5EB7AA7FC2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37075" y="5142110"/>
              <a:ext cx="194839" cy="194839"/>
            </a:xfrm>
            <a:prstGeom prst="rect">
              <a:avLst/>
            </a:prstGeom>
          </p:spPr>
        </p:pic>
        <p:pic>
          <p:nvPicPr>
            <p:cNvPr id="216" name="Graphic 215">
              <a:extLst>
                <a:ext uri="{FF2B5EF4-FFF2-40B4-BE49-F238E27FC236}">
                  <a16:creationId xmlns:a16="http://schemas.microsoft.com/office/drawing/2014/main" id="{1C52C3E4-1176-8244-B486-D1645BCC8A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9319" y="5142661"/>
              <a:ext cx="194839" cy="194839"/>
            </a:xfrm>
            <a:prstGeom prst="rect">
              <a:avLst/>
            </a:prstGeom>
          </p:spPr>
        </p:pic>
        <p:pic>
          <p:nvPicPr>
            <p:cNvPr id="217" name="Graphic 216">
              <a:extLst>
                <a:ext uri="{FF2B5EF4-FFF2-40B4-BE49-F238E27FC236}">
                  <a16:creationId xmlns:a16="http://schemas.microsoft.com/office/drawing/2014/main" id="{640B81CC-BB02-C94D-9003-CFB5456A4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0830" y="4972856"/>
              <a:ext cx="362889" cy="265529"/>
            </a:xfrm>
            <a:prstGeom prst="rect">
              <a:avLst/>
            </a:prstGeom>
          </p:spPr>
        </p:pic>
        <p:pic>
          <p:nvPicPr>
            <p:cNvPr id="218" name="Graphic 217">
              <a:extLst>
                <a:ext uri="{FF2B5EF4-FFF2-40B4-BE49-F238E27FC236}">
                  <a16:creationId xmlns:a16="http://schemas.microsoft.com/office/drawing/2014/main" id="{F11757A4-54DD-3240-81C2-E2504EB0B4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29418" y="4928117"/>
              <a:ext cx="439097" cy="321290"/>
            </a:xfrm>
            <a:prstGeom prst="rect">
              <a:avLst/>
            </a:prstGeom>
          </p:spPr>
        </p:pic>
        <p:pic>
          <p:nvPicPr>
            <p:cNvPr id="219" name="Graphic 218">
              <a:extLst>
                <a:ext uri="{FF2B5EF4-FFF2-40B4-BE49-F238E27FC236}">
                  <a16:creationId xmlns:a16="http://schemas.microsoft.com/office/drawing/2014/main" id="{C2495DE4-E5E6-7B48-B8A0-FD2A82CE62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7346" y="5121769"/>
              <a:ext cx="194839" cy="194839"/>
            </a:xfrm>
            <a:prstGeom prst="rect">
              <a:avLst/>
            </a:prstGeom>
          </p:spPr>
        </p:pic>
        <p:pic>
          <p:nvPicPr>
            <p:cNvPr id="220" name="Graphic 219">
              <a:extLst>
                <a:ext uri="{FF2B5EF4-FFF2-40B4-BE49-F238E27FC236}">
                  <a16:creationId xmlns:a16="http://schemas.microsoft.com/office/drawing/2014/main" id="{66A7A0D5-4AD8-DC4C-B19E-73EAB14AFA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96969" y="4897225"/>
              <a:ext cx="194839" cy="194839"/>
            </a:xfrm>
            <a:prstGeom prst="rect">
              <a:avLst/>
            </a:prstGeom>
          </p:spPr>
        </p:pic>
      </p:grpSp>
      <p:sp>
        <p:nvSpPr>
          <p:cNvPr id="221" name="Freeform 6504">
            <a:extLst>
              <a:ext uri="{FF2B5EF4-FFF2-40B4-BE49-F238E27FC236}">
                <a16:creationId xmlns:a16="http://schemas.microsoft.com/office/drawing/2014/main" id="{674C5D08-2727-4845-A274-23DAE09BEC03}"/>
              </a:ext>
            </a:extLst>
          </p:cNvPr>
          <p:cNvSpPr>
            <a:spLocks/>
          </p:cNvSpPr>
          <p:nvPr/>
        </p:nvSpPr>
        <p:spPr bwMode="gray">
          <a:xfrm>
            <a:off x="1527698" y="5211298"/>
            <a:ext cx="45707" cy="45707"/>
          </a:xfrm>
          <a:custGeom>
            <a:avLst/>
            <a:gdLst>
              <a:gd name="T0" fmla="*/ 6 w 8"/>
              <a:gd name="T1" fmla="*/ 2 h 9"/>
              <a:gd name="T2" fmla="*/ 6 w 8"/>
              <a:gd name="T3" fmla="*/ 0 h 9"/>
              <a:gd name="T4" fmla="*/ 4 w 8"/>
              <a:gd name="T5" fmla="*/ 4 h 9"/>
              <a:gd name="T6" fmla="*/ 0 w 8"/>
              <a:gd name="T7" fmla="*/ 6 h 9"/>
              <a:gd name="T8" fmla="*/ 2 w 8"/>
              <a:gd name="T9" fmla="*/ 9 h 9"/>
              <a:gd name="T10" fmla="*/ 4 w 8"/>
              <a:gd name="T11" fmla="*/ 9 h 9"/>
              <a:gd name="T12" fmla="*/ 6 w 8"/>
              <a:gd name="T13" fmla="*/ 8 h 9"/>
              <a:gd name="T14" fmla="*/ 6 w 8"/>
              <a:gd name="T15" fmla="*/ 8 h 9"/>
              <a:gd name="T16" fmla="*/ 8 w 8"/>
              <a:gd name="T17" fmla="*/ 2 h 9"/>
              <a:gd name="T18" fmla="*/ 8 w 8"/>
              <a:gd name="T19" fmla="*/ 2 h 9"/>
              <a:gd name="T20" fmla="*/ 8 w 8"/>
              <a:gd name="T21" fmla="*/ 0 h 9"/>
              <a:gd name="T22" fmla="*/ 6 w 8"/>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2"/>
                </a:moveTo>
                <a:lnTo>
                  <a:pt x="6" y="0"/>
                </a:lnTo>
                <a:lnTo>
                  <a:pt x="4" y="4"/>
                </a:lnTo>
                <a:lnTo>
                  <a:pt x="0" y="6"/>
                </a:lnTo>
                <a:lnTo>
                  <a:pt x="2" y="9"/>
                </a:lnTo>
                <a:lnTo>
                  <a:pt x="4" y="9"/>
                </a:lnTo>
                <a:lnTo>
                  <a:pt x="6" y="8"/>
                </a:lnTo>
                <a:lnTo>
                  <a:pt x="6" y="8"/>
                </a:lnTo>
                <a:lnTo>
                  <a:pt x="8" y="2"/>
                </a:lnTo>
                <a:lnTo>
                  <a:pt x="8" y="2"/>
                </a:lnTo>
                <a:lnTo>
                  <a:pt x="8" y="0"/>
                </a:lnTo>
                <a:lnTo>
                  <a:pt x="6" y="2"/>
                </a:lnTo>
                <a:close/>
              </a:path>
            </a:pathLst>
          </a:custGeom>
          <a:gradFill>
            <a:gsLst>
              <a:gs pos="16000">
                <a:schemeClr val="bg1">
                  <a:alpha val="80000"/>
                </a:schemeClr>
              </a:gs>
              <a:gs pos="54000">
                <a:schemeClr val="bg1">
                  <a:lumMod val="75000"/>
                </a:schemeClr>
              </a:gs>
            </a:gsLst>
            <a:lin ang="9600000" scaled="0"/>
          </a:gradFill>
          <a:ln w="9525">
            <a:noFill/>
            <a:round/>
            <a:headEnd/>
            <a:tailEnd/>
          </a:ln>
          <a:scene3d>
            <a:camera prst="isometricOffAxis2Top"/>
            <a:lightRig rig="threePt" dir="t"/>
          </a:scene3d>
        </p:spPr>
        <p:txBody>
          <a:bodyPr vert="horz" wrap="square" lIns="91392" tIns="45696" rIns="91392" bIns="45696" numCol="1" anchor="t" anchorCtr="0" compatLnSpc="1">
            <a:prstTxWarp prst="textNoShape">
              <a:avLst/>
            </a:prstTxWarp>
          </a:bodyPr>
          <a:lstStyle/>
          <a:p>
            <a:endParaRPr lang="en-US" sz="1798"/>
          </a:p>
        </p:txBody>
      </p:sp>
      <p:sp>
        <p:nvSpPr>
          <p:cNvPr id="222" name="TextBox 221">
            <a:extLst>
              <a:ext uri="{FF2B5EF4-FFF2-40B4-BE49-F238E27FC236}">
                <a16:creationId xmlns:a16="http://schemas.microsoft.com/office/drawing/2014/main" id="{31420744-E434-2946-A1C0-0DA124032028}"/>
              </a:ext>
            </a:extLst>
          </p:cNvPr>
          <p:cNvSpPr txBox="1"/>
          <p:nvPr/>
        </p:nvSpPr>
        <p:spPr>
          <a:xfrm>
            <a:off x="1586500" y="5952353"/>
            <a:ext cx="772720" cy="163400"/>
          </a:xfrm>
          <a:prstGeom prst="rect">
            <a:avLst/>
          </a:prstGeom>
          <a:noFill/>
        </p:spPr>
        <p:txBody>
          <a:bodyPr wrap="square" lIns="0" tIns="0" rIns="0" bIns="0" rtlCol="0">
            <a:spAutoFit/>
          </a:bodyPr>
          <a:lstStyle/>
          <a:p>
            <a:pPr algn="ctr">
              <a:lnSpc>
                <a:spcPct val="130000"/>
              </a:lnSpc>
            </a:pPr>
            <a:r>
              <a:rPr lang="en-US" sz="900">
                <a:solidFill>
                  <a:schemeClr val="tx2"/>
                </a:solidFill>
              </a:rPr>
              <a:t>VCF</a:t>
            </a:r>
          </a:p>
        </p:txBody>
      </p:sp>
      <p:sp>
        <p:nvSpPr>
          <p:cNvPr id="223" name="TextBox 222">
            <a:extLst>
              <a:ext uri="{FF2B5EF4-FFF2-40B4-BE49-F238E27FC236}">
                <a16:creationId xmlns:a16="http://schemas.microsoft.com/office/drawing/2014/main" id="{F7FD9379-B257-3F47-B079-27FF4A8D8A75}"/>
              </a:ext>
            </a:extLst>
          </p:cNvPr>
          <p:cNvSpPr txBox="1"/>
          <p:nvPr/>
        </p:nvSpPr>
        <p:spPr>
          <a:xfrm>
            <a:off x="3056465" y="5969258"/>
            <a:ext cx="907329" cy="276927"/>
          </a:xfrm>
          <a:prstGeom prst="rect">
            <a:avLst/>
          </a:prstGeom>
          <a:noFill/>
        </p:spPr>
        <p:txBody>
          <a:bodyPr wrap="square" lIns="0" tIns="0" rIns="0" bIns="0" rtlCol="0">
            <a:spAutoFit/>
          </a:bodyPr>
          <a:lstStyle/>
          <a:p>
            <a:pPr algn="ctr"/>
            <a:r>
              <a:rPr lang="en-US" sz="900">
                <a:solidFill>
                  <a:schemeClr val="tx2"/>
                </a:solidFill>
              </a:rPr>
              <a:t>VMware Cloud</a:t>
            </a:r>
            <a:br>
              <a:rPr lang="en-US" sz="900">
                <a:solidFill>
                  <a:schemeClr val="tx2"/>
                </a:solidFill>
              </a:rPr>
            </a:br>
            <a:r>
              <a:rPr lang="en-US" sz="900">
                <a:solidFill>
                  <a:schemeClr val="tx2"/>
                </a:solidFill>
              </a:rPr>
              <a:t>on Dell</a:t>
            </a:r>
          </a:p>
        </p:txBody>
      </p:sp>
      <p:sp>
        <p:nvSpPr>
          <p:cNvPr id="224" name="TextBox 223">
            <a:extLst>
              <a:ext uri="{FF2B5EF4-FFF2-40B4-BE49-F238E27FC236}">
                <a16:creationId xmlns:a16="http://schemas.microsoft.com/office/drawing/2014/main" id="{7FDD5ED4-3BC7-7844-A457-D459C6118178}"/>
              </a:ext>
            </a:extLst>
          </p:cNvPr>
          <p:cNvSpPr txBox="1"/>
          <p:nvPr/>
        </p:nvSpPr>
        <p:spPr>
          <a:xfrm>
            <a:off x="3933400" y="5969258"/>
            <a:ext cx="1040945" cy="276927"/>
          </a:xfrm>
          <a:prstGeom prst="rect">
            <a:avLst/>
          </a:prstGeom>
          <a:noFill/>
        </p:spPr>
        <p:txBody>
          <a:bodyPr wrap="square" lIns="0" tIns="0" rIns="0" bIns="0" rtlCol="0">
            <a:spAutoFit/>
          </a:bodyPr>
          <a:lstStyle/>
          <a:p>
            <a:pPr algn="ctr"/>
            <a:r>
              <a:rPr lang="en-US" sz="900">
                <a:solidFill>
                  <a:schemeClr val="tx2"/>
                </a:solidFill>
              </a:rPr>
              <a:t>VMware Cloud</a:t>
            </a:r>
            <a:br>
              <a:rPr lang="en-US" sz="900">
                <a:solidFill>
                  <a:schemeClr val="tx2"/>
                </a:solidFill>
              </a:rPr>
            </a:br>
            <a:r>
              <a:rPr lang="en-US" sz="900">
                <a:solidFill>
                  <a:schemeClr val="tx2"/>
                </a:solidFill>
              </a:rPr>
              <a:t>on AWS</a:t>
            </a:r>
          </a:p>
        </p:txBody>
      </p:sp>
      <p:sp>
        <p:nvSpPr>
          <p:cNvPr id="225" name="TextBox 224">
            <a:extLst>
              <a:ext uri="{FF2B5EF4-FFF2-40B4-BE49-F238E27FC236}">
                <a16:creationId xmlns:a16="http://schemas.microsoft.com/office/drawing/2014/main" id="{20432C22-3BDB-A54E-B2AD-1D6A68804139}"/>
              </a:ext>
            </a:extLst>
          </p:cNvPr>
          <p:cNvSpPr txBox="1"/>
          <p:nvPr/>
        </p:nvSpPr>
        <p:spPr>
          <a:xfrm>
            <a:off x="4803838" y="5975272"/>
            <a:ext cx="1131417" cy="276927"/>
          </a:xfrm>
          <a:prstGeom prst="rect">
            <a:avLst/>
          </a:prstGeom>
          <a:noFill/>
        </p:spPr>
        <p:txBody>
          <a:bodyPr wrap="square" lIns="0" tIns="0" rIns="0" bIns="0" rtlCol="0">
            <a:spAutoFit/>
          </a:bodyPr>
          <a:lstStyle/>
          <a:p>
            <a:pPr algn="ctr"/>
            <a:r>
              <a:rPr lang="en-US" sz="900">
                <a:solidFill>
                  <a:schemeClr val="tx2"/>
                </a:solidFill>
              </a:rPr>
              <a:t>Azure VMware Solution</a:t>
            </a:r>
          </a:p>
        </p:txBody>
      </p:sp>
      <p:sp>
        <p:nvSpPr>
          <p:cNvPr id="226" name="TextBox 225">
            <a:extLst>
              <a:ext uri="{FF2B5EF4-FFF2-40B4-BE49-F238E27FC236}">
                <a16:creationId xmlns:a16="http://schemas.microsoft.com/office/drawing/2014/main" id="{2ACB85A4-B332-9741-AE11-3E7DEC782BFE}"/>
              </a:ext>
            </a:extLst>
          </p:cNvPr>
          <p:cNvSpPr txBox="1"/>
          <p:nvPr/>
        </p:nvSpPr>
        <p:spPr>
          <a:xfrm>
            <a:off x="5791408" y="5987301"/>
            <a:ext cx="1042287" cy="276927"/>
          </a:xfrm>
          <a:prstGeom prst="rect">
            <a:avLst/>
          </a:prstGeom>
          <a:noFill/>
        </p:spPr>
        <p:txBody>
          <a:bodyPr wrap="square" lIns="0" tIns="0" rIns="0" bIns="0" rtlCol="0">
            <a:spAutoFit/>
          </a:bodyPr>
          <a:lstStyle/>
          <a:p>
            <a:pPr algn="ctr"/>
            <a:r>
              <a:rPr lang="en-US" sz="900">
                <a:solidFill>
                  <a:schemeClr val="tx2"/>
                </a:solidFill>
              </a:rPr>
              <a:t>Google Cloud VMware  Engine</a:t>
            </a:r>
          </a:p>
        </p:txBody>
      </p:sp>
      <p:sp>
        <p:nvSpPr>
          <p:cNvPr id="227" name="TextBox 226">
            <a:extLst>
              <a:ext uri="{FF2B5EF4-FFF2-40B4-BE49-F238E27FC236}">
                <a16:creationId xmlns:a16="http://schemas.microsoft.com/office/drawing/2014/main" id="{47125B05-F809-7B46-844D-33D705424708}"/>
              </a:ext>
            </a:extLst>
          </p:cNvPr>
          <p:cNvSpPr txBox="1"/>
          <p:nvPr/>
        </p:nvSpPr>
        <p:spPr>
          <a:xfrm>
            <a:off x="7864706" y="6023388"/>
            <a:ext cx="1042287" cy="276927"/>
          </a:xfrm>
          <a:prstGeom prst="rect">
            <a:avLst/>
          </a:prstGeom>
          <a:noFill/>
        </p:spPr>
        <p:txBody>
          <a:bodyPr wrap="square" lIns="0" tIns="0" rIns="0" bIns="0" rtlCol="0">
            <a:spAutoFit/>
          </a:bodyPr>
          <a:lstStyle/>
          <a:p>
            <a:pPr algn="ctr"/>
            <a:r>
              <a:rPr lang="en-US" sz="900">
                <a:solidFill>
                  <a:schemeClr val="tx2"/>
                </a:solidFill>
              </a:rPr>
              <a:t>Oracle Cloud VMware Solution</a:t>
            </a:r>
          </a:p>
        </p:txBody>
      </p:sp>
      <p:sp>
        <p:nvSpPr>
          <p:cNvPr id="228" name="TextBox 227">
            <a:extLst>
              <a:ext uri="{FF2B5EF4-FFF2-40B4-BE49-F238E27FC236}">
                <a16:creationId xmlns:a16="http://schemas.microsoft.com/office/drawing/2014/main" id="{FDDB1BC1-1F73-C845-91F4-DE22E116C6B2}"/>
              </a:ext>
            </a:extLst>
          </p:cNvPr>
          <p:cNvSpPr txBox="1"/>
          <p:nvPr/>
        </p:nvSpPr>
        <p:spPr>
          <a:xfrm>
            <a:off x="6693033" y="6005343"/>
            <a:ext cx="1270821" cy="276927"/>
          </a:xfrm>
          <a:prstGeom prst="rect">
            <a:avLst/>
          </a:prstGeom>
          <a:noFill/>
        </p:spPr>
        <p:txBody>
          <a:bodyPr wrap="square" lIns="0" tIns="0" rIns="0" bIns="0" rtlCol="0">
            <a:spAutoFit/>
          </a:bodyPr>
          <a:lstStyle/>
          <a:p>
            <a:pPr algn="ctr"/>
            <a:r>
              <a:rPr lang="en-US" sz="900">
                <a:solidFill>
                  <a:schemeClr val="tx2"/>
                </a:solidFill>
              </a:rPr>
              <a:t>IBM Cloud for </a:t>
            </a:r>
          </a:p>
          <a:p>
            <a:pPr algn="ctr"/>
            <a:r>
              <a:rPr lang="en-US" sz="900">
                <a:solidFill>
                  <a:schemeClr val="tx2"/>
                </a:solidFill>
              </a:rPr>
              <a:t>VMware Solutions</a:t>
            </a:r>
          </a:p>
        </p:txBody>
      </p:sp>
      <p:grpSp>
        <p:nvGrpSpPr>
          <p:cNvPr id="229" name="Group 228">
            <a:extLst>
              <a:ext uri="{FF2B5EF4-FFF2-40B4-BE49-F238E27FC236}">
                <a16:creationId xmlns:a16="http://schemas.microsoft.com/office/drawing/2014/main" id="{2E9A2D1F-4868-6E40-8505-B14E19BC9086}"/>
              </a:ext>
            </a:extLst>
          </p:cNvPr>
          <p:cNvGrpSpPr/>
          <p:nvPr/>
        </p:nvGrpSpPr>
        <p:grpSpPr>
          <a:xfrm>
            <a:off x="1662620" y="5251545"/>
            <a:ext cx="614672" cy="614300"/>
            <a:chOff x="2344794" y="5255688"/>
            <a:chExt cx="778696" cy="778696"/>
          </a:xfrm>
        </p:grpSpPr>
        <p:sp>
          <p:nvSpPr>
            <p:cNvPr id="230" name="Oval 229">
              <a:extLst>
                <a:ext uri="{FF2B5EF4-FFF2-40B4-BE49-F238E27FC236}">
                  <a16:creationId xmlns:a16="http://schemas.microsoft.com/office/drawing/2014/main" id="{C4AA3D36-A8BB-294E-A192-5FAAD9A73282}"/>
                </a:ext>
                <a:ext uri="{C183D7F6-B498-43B3-948B-1728B52AA6E4}">
                  <adec:decorative xmlns:adec="http://schemas.microsoft.com/office/drawing/2017/decorative" val="1"/>
                </a:ext>
              </a:extLst>
            </p:cNvPr>
            <p:cNvSpPr/>
            <p:nvPr/>
          </p:nvSpPr>
          <p:spPr bwMode="gray">
            <a:xfrm>
              <a:off x="2344794" y="5255688"/>
              <a:ext cx="778696" cy="778696"/>
            </a:xfrm>
            <a:prstGeom prst="ellipse">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231" name="Group 230">
              <a:extLst>
                <a:ext uri="{FF2B5EF4-FFF2-40B4-BE49-F238E27FC236}">
                  <a16:creationId xmlns:a16="http://schemas.microsoft.com/office/drawing/2014/main" id="{9A9FFE83-70E3-F241-BF77-9230C41C1FCA}"/>
                </a:ext>
              </a:extLst>
            </p:cNvPr>
            <p:cNvGrpSpPr/>
            <p:nvPr/>
          </p:nvGrpSpPr>
          <p:grpSpPr>
            <a:xfrm>
              <a:off x="2509404" y="5473596"/>
              <a:ext cx="436231" cy="310803"/>
              <a:chOff x="3127195" y="6022601"/>
              <a:chExt cx="327747" cy="233511"/>
            </a:xfrm>
          </p:grpSpPr>
          <p:sp>
            <p:nvSpPr>
              <p:cNvPr id="232" name="Google Shape;7011;p175">
                <a:extLst>
                  <a:ext uri="{FF2B5EF4-FFF2-40B4-BE49-F238E27FC236}">
                    <a16:creationId xmlns:a16="http://schemas.microsoft.com/office/drawing/2014/main" id="{94FF5324-E2BB-574D-A74E-CD9F8C53DDF8}"/>
                  </a:ext>
                </a:extLst>
              </p:cNvPr>
              <p:cNvSpPr/>
              <p:nvPr/>
            </p:nvSpPr>
            <p:spPr>
              <a:xfrm>
                <a:off x="3127195" y="6022601"/>
                <a:ext cx="327747" cy="207338"/>
              </a:xfrm>
              <a:custGeom>
                <a:avLst/>
                <a:gdLst/>
                <a:ahLst/>
                <a:cxnLst/>
                <a:rect l="l" t="t" r="r" b="b"/>
                <a:pathLst>
                  <a:path w="2985466" h="2077526" extrusionOk="0">
                    <a:moveTo>
                      <a:pt x="2224377" y="500932"/>
                    </a:moveTo>
                    <a:lnTo>
                      <a:pt x="2143125" y="500932"/>
                    </a:lnTo>
                    <a:cubicBezTo>
                      <a:pt x="2123743" y="500932"/>
                      <a:pt x="2104362" y="501678"/>
                      <a:pt x="2084235" y="503168"/>
                    </a:cubicBezTo>
                    <a:cubicBezTo>
                      <a:pt x="1934403" y="196049"/>
                      <a:pt x="1629520" y="0"/>
                      <a:pt x="1294075" y="0"/>
                    </a:cubicBezTo>
                    <a:cubicBezTo>
                      <a:pt x="1060754" y="0"/>
                      <a:pt x="841596" y="93179"/>
                      <a:pt x="675364" y="261648"/>
                    </a:cubicBezTo>
                    <a:cubicBezTo>
                      <a:pt x="520313" y="418934"/>
                      <a:pt x="427880" y="626165"/>
                      <a:pt x="412225" y="849050"/>
                    </a:cubicBezTo>
                    <a:cubicBezTo>
                      <a:pt x="167723" y="936266"/>
                      <a:pt x="0" y="1174805"/>
                      <a:pt x="0" y="1445398"/>
                    </a:cubicBezTo>
                    <a:cubicBezTo>
                      <a:pt x="0" y="1777117"/>
                      <a:pt x="249721" y="2054418"/>
                      <a:pt x="568021" y="2077527"/>
                    </a:cubicBezTo>
                    <a:lnTo>
                      <a:pt x="1001119" y="2077527"/>
                    </a:lnTo>
                    <a:cubicBezTo>
                      <a:pt x="1034663" y="2077527"/>
                      <a:pt x="1062245" y="2049946"/>
                      <a:pt x="1062245" y="2016401"/>
                    </a:cubicBezTo>
                    <a:cubicBezTo>
                      <a:pt x="1062245" y="1982857"/>
                      <a:pt x="1034663" y="1955276"/>
                      <a:pt x="1001119" y="1955276"/>
                    </a:cubicBezTo>
                    <a:lnTo>
                      <a:pt x="574730" y="1955276"/>
                    </a:lnTo>
                    <a:cubicBezTo>
                      <a:pt x="320537" y="1935894"/>
                      <a:pt x="122251" y="1712264"/>
                      <a:pt x="122251" y="1445398"/>
                    </a:cubicBezTo>
                    <a:cubicBezTo>
                      <a:pt x="122251" y="1214313"/>
                      <a:pt x="272084" y="1011555"/>
                      <a:pt x="487514" y="952666"/>
                    </a:cubicBezTo>
                    <a:lnTo>
                      <a:pt x="531495" y="940739"/>
                    </a:lnTo>
                    <a:lnTo>
                      <a:pt x="532240" y="895267"/>
                    </a:lnTo>
                    <a:cubicBezTo>
                      <a:pt x="536713" y="687291"/>
                      <a:pt x="618711" y="492732"/>
                      <a:pt x="761834" y="347373"/>
                    </a:cubicBezTo>
                    <a:cubicBezTo>
                      <a:pt x="904958" y="202013"/>
                      <a:pt x="1094298" y="122251"/>
                      <a:pt x="1294075" y="122251"/>
                    </a:cubicBezTo>
                    <a:cubicBezTo>
                      <a:pt x="1595230" y="122251"/>
                      <a:pt x="1868805" y="307119"/>
                      <a:pt x="1991056" y="593366"/>
                    </a:cubicBezTo>
                    <a:lnTo>
                      <a:pt x="2009692" y="636601"/>
                    </a:lnTo>
                    <a:lnTo>
                      <a:pt x="2055909" y="629892"/>
                    </a:lnTo>
                    <a:cubicBezTo>
                      <a:pt x="2085726" y="625420"/>
                      <a:pt x="2114799" y="623184"/>
                      <a:pt x="2143125" y="623184"/>
                    </a:cubicBezTo>
                    <a:lnTo>
                      <a:pt x="2224377" y="623184"/>
                    </a:lnTo>
                    <a:cubicBezTo>
                      <a:pt x="2576222" y="623184"/>
                      <a:pt x="2863215" y="922103"/>
                      <a:pt x="2863215" y="1288857"/>
                    </a:cubicBezTo>
                    <a:cubicBezTo>
                      <a:pt x="2863215" y="1584049"/>
                      <a:pt x="2672384" y="1847187"/>
                      <a:pt x="2399554" y="1928440"/>
                    </a:cubicBezTo>
                    <a:cubicBezTo>
                      <a:pt x="2367501" y="1938131"/>
                      <a:pt x="2348865" y="1971675"/>
                      <a:pt x="2358555" y="2004474"/>
                    </a:cubicBezTo>
                    <a:cubicBezTo>
                      <a:pt x="2368246" y="2036528"/>
                      <a:pt x="2401791" y="2055164"/>
                      <a:pt x="2434590" y="2045473"/>
                    </a:cubicBezTo>
                    <a:cubicBezTo>
                      <a:pt x="2758854" y="1948567"/>
                      <a:pt x="2985466" y="1637720"/>
                      <a:pt x="2985466" y="1288857"/>
                    </a:cubicBezTo>
                    <a:cubicBezTo>
                      <a:pt x="2984721" y="854268"/>
                      <a:pt x="2643312" y="500932"/>
                      <a:pt x="2224377" y="500932"/>
                    </a:cubicBezTo>
                    <a:close/>
                  </a:path>
                </a:pathLst>
              </a:custGeom>
              <a:solidFill>
                <a:schemeClr val="accent5"/>
              </a:solidFill>
              <a:ln>
                <a:noFill/>
              </a:ln>
            </p:spPr>
            <p:txBody>
              <a:bodyPr spcFirstLastPara="1" wrap="square" lIns="91401" tIns="45688" rIns="91401" bIns="45688" anchor="ctr" anchorCtr="0">
                <a:noAutofit/>
              </a:bodyPr>
              <a:lstStyle/>
              <a:p>
                <a:endParaRPr sz="1799">
                  <a:solidFill>
                    <a:srgbClr val="717074"/>
                  </a:solidFill>
                  <a:latin typeface="Arial"/>
                  <a:ea typeface="Arial"/>
                  <a:cs typeface="Arial"/>
                  <a:sym typeface="Arial"/>
                </a:endParaRPr>
              </a:p>
            </p:txBody>
          </p:sp>
          <p:grpSp>
            <p:nvGrpSpPr>
              <p:cNvPr id="233" name="Google Shape;7012;p175">
                <a:extLst>
                  <a:ext uri="{FF2B5EF4-FFF2-40B4-BE49-F238E27FC236}">
                    <a16:creationId xmlns:a16="http://schemas.microsoft.com/office/drawing/2014/main" id="{CC3CA688-DA4C-D64E-B4FA-373C6BF200F6}"/>
                  </a:ext>
                </a:extLst>
              </p:cNvPr>
              <p:cNvGrpSpPr/>
              <p:nvPr/>
            </p:nvGrpSpPr>
            <p:grpSpPr>
              <a:xfrm>
                <a:off x="3203666" y="6109331"/>
                <a:ext cx="163112" cy="146781"/>
                <a:chOff x="5332429" y="1866568"/>
                <a:chExt cx="1485799" cy="1470742"/>
              </a:xfrm>
              <a:solidFill>
                <a:schemeClr val="accent5"/>
              </a:solidFill>
            </p:grpSpPr>
            <p:sp>
              <p:nvSpPr>
                <p:cNvPr id="234" name="Google Shape;7013;p175">
                  <a:extLst>
                    <a:ext uri="{FF2B5EF4-FFF2-40B4-BE49-F238E27FC236}">
                      <a16:creationId xmlns:a16="http://schemas.microsoft.com/office/drawing/2014/main" id="{A0168972-8E2B-0845-8649-47FBD92DB5C8}"/>
                    </a:ext>
                  </a:extLst>
                </p:cNvPr>
                <p:cNvSpPr/>
                <p:nvPr/>
              </p:nvSpPr>
              <p:spPr>
                <a:xfrm>
                  <a:off x="5888281" y="1866568"/>
                  <a:ext cx="929947" cy="896012"/>
                </a:xfrm>
                <a:custGeom>
                  <a:avLst/>
                  <a:gdLst/>
                  <a:ahLst/>
                  <a:cxnLst/>
                  <a:rect l="l" t="t" r="r" b="b"/>
                  <a:pathLst>
                    <a:path w="929947" h="896012" extrusionOk="0">
                      <a:moveTo>
                        <a:pt x="396216" y="0"/>
                      </a:moveTo>
                      <a:cubicBezTo>
                        <a:pt x="362672" y="0"/>
                        <a:pt x="335090" y="27581"/>
                        <a:pt x="335090" y="61126"/>
                      </a:cubicBezTo>
                      <a:cubicBezTo>
                        <a:pt x="335090" y="94670"/>
                        <a:pt x="362672" y="122251"/>
                        <a:pt x="396216" y="122251"/>
                      </a:cubicBezTo>
                      <a:lnTo>
                        <a:pt x="724953" y="122251"/>
                      </a:lnTo>
                      <a:lnTo>
                        <a:pt x="19026" y="790906"/>
                      </a:lnTo>
                      <a:cubicBezTo>
                        <a:pt x="-5573" y="814015"/>
                        <a:pt x="-6319" y="852777"/>
                        <a:pt x="16790" y="876631"/>
                      </a:cubicBezTo>
                      <a:cubicBezTo>
                        <a:pt x="28717" y="889304"/>
                        <a:pt x="45117" y="896013"/>
                        <a:pt x="60770" y="896013"/>
                      </a:cubicBezTo>
                      <a:cubicBezTo>
                        <a:pt x="75679" y="896013"/>
                        <a:pt x="90588" y="890795"/>
                        <a:pt x="102515" y="879613"/>
                      </a:cubicBezTo>
                      <a:lnTo>
                        <a:pt x="807696" y="212449"/>
                      </a:lnTo>
                      <a:lnTo>
                        <a:pt x="807696" y="533731"/>
                      </a:lnTo>
                      <a:cubicBezTo>
                        <a:pt x="807696" y="567276"/>
                        <a:pt x="835277" y="594857"/>
                        <a:pt x="868822" y="594857"/>
                      </a:cubicBezTo>
                      <a:cubicBezTo>
                        <a:pt x="902367" y="594857"/>
                        <a:pt x="929947" y="567276"/>
                        <a:pt x="929947" y="533731"/>
                      </a:cubicBezTo>
                      <a:lnTo>
                        <a:pt x="929947" y="745"/>
                      </a:lnTo>
                      <a:lnTo>
                        <a:pt x="396216" y="745"/>
                      </a:lnTo>
                      <a:close/>
                    </a:path>
                  </a:pathLst>
                </a:custGeom>
                <a:grpFill/>
                <a:ln>
                  <a:noFill/>
                </a:ln>
              </p:spPr>
              <p:txBody>
                <a:bodyPr spcFirstLastPara="1" wrap="square" lIns="91401" tIns="45688" rIns="91401" bIns="45688" anchor="ctr" anchorCtr="0">
                  <a:noAutofit/>
                </a:bodyPr>
                <a:lstStyle/>
                <a:p>
                  <a:endParaRPr sz="1799">
                    <a:solidFill>
                      <a:srgbClr val="717074"/>
                    </a:solidFill>
                    <a:latin typeface="Arial"/>
                    <a:ea typeface="Arial"/>
                    <a:cs typeface="Arial"/>
                    <a:sym typeface="Arial"/>
                  </a:endParaRPr>
                </a:p>
              </p:txBody>
            </p:sp>
            <p:sp>
              <p:nvSpPr>
                <p:cNvPr id="235" name="Google Shape;7014;p175">
                  <a:extLst>
                    <a:ext uri="{FF2B5EF4-FFF2-40B4-BE49-F238E27FC236}">
                      <a16:creationId xmlns:a16="http://schemas.microsoft.com/office/drawing/2014/main" id="{CFB82585-CD95-CC4B-8584-5157D8E3C0CF}"/>
                    </a:ext>
                  </a:extLst>
                </p:cNvPr>
                <p:cNvSpPr/>
                <p:nvPr/>
              </p:nvSpPr>
              <p:spPr>
                <a:xfrm>
                  <a:off x="5332429" y="1866568"/>
                  <a:ext cx="658366" cy="620201"/>
                </a:xfrm>
                <a:custGeom>
                  <a:avLst/>
                  <a:gdLst/>
                  <a:ahLst/>
                  <a:cxnLst/>
                  <a:rect l="l" t="t" r="r" b="b"/>
                  <a:pathLst>
                    <a:path w="658366" h="620201" extrusionOk="0">
                      <a:moveTo>
                        <a:pt x="658366" y="426389"/>
                      </a:moveTo>
                      <a:lnTo>
                        <a:pt x="658366" y="0"/>
                      </a:lnTo>
                      <a:lnTo>
                        <a:pt x="231978" y="0"/>
                      </a:lnTo>
                      <a:cubicBezTo>
                        <a:pt x="198433" y="0"/>
                        <a:pt x="170852" y="27581"/>
                        <a:pt x="170852" y="61126"/>
                      </a:cubicBezTo>
                      <a:cubicBezTo>
                        <a:pt x="170852" y="94670"/>
                        <a:pt x="198433" y="122251"/>
                        <a:pt x="231978" y="122251"/>
                      </a:cubicBezTo>
                      <a:lnTo>
                        <a:pt x="447408" y="122251"/>
                      </a:lnTo>
                      <a:lnTo>
                        <a:pt x="19529" y="515095"/>
                      </a:lnTo>
                      <a:cubicBezTo>
                        <a:pt x="-5071" y="538204"/>
                        <a:pt x="-6561" y="576221"/>
                        <a:pt x="15802" y="600821"/>
                      </a:cubicBezTo>
                      <a:cubicBezTo>
                        <a:pt x="27729" y="614238"/>
                        <a:pt x="44128" y="620202"/>
                        <a:pt x="60528" y="620202"/>
                      </a:cubicBezTo>
                      <a:cubicBezTo>
                        <a:pt x="75437" y="620202"/>
                        <a:pt x="90345" y="614984"/>
                        <a:pt x="101527" y="603802"/>
                      </a:cubicBezTo>
                      <a:lnTo>
                        <a:pt x="535369" y="204995"/>
                      </a:lnTo>
                      <a:lnTo>
                        <a:pt x="535369" y="425643"/>
                      </a:lnTo>
                      <a:cubicBezTo>
                        <a:pt x="535369" y="459188"/>
                        <a:pt x="562951" y="486769"/>
                        <a:pt x="596495" y="486769"/>
                      </a:cubicBezTo>
                      <a:cubicBezTo>
                        <a:pt x="630785" y="486769"/>
                        <a:pt x="658366" y="459933"/>
                        <a:pt x="658366" y="426389"/>
                      </a:cubicBezTo>
                      <a:close/>
                    </a:path>
                  </a:pathLst>
                </a:custGeom>
                <a:grpFill/>
                <a:ln>
                  <a:noFill/>
                </a:ln>
              </p:spPr>
              <p:txBody>
                <a:bodyPr spcFirstLastPara="1" wrap="square" lIns="91401" tIns="45688" rIns="91401" bIns="45688" anchor="ctr" anchorCtr="0">
                  <a:noAutofit/>
                </a:bodyPr>
                <a:lstStyle/>
                <a:p>
                  <a:endParaRPr sz="1799">
                    <a:solidFill>
                      <a:srgbClr val="717074"/>
                    </a:solidFill>
                    <a:latin typeface="Arial"/>
                    <a:ea typeface="Arial"/>
                    <a:cs typeface="Arial"/>
                    <a:sym typeface="Arial"/>
                  </a:endParaRPr>
                </a:p>
              </p:txBody>
            </p:sp>
            <p:sp>
              <p:nvSpPr>
                <p:cNvPr id="236" name="Google Shape;7015;p175">
                  <a:extLst>
                    <a:ext uri="{FF2B5EF4-FFF2-40B4-BE49-F238E27FC236}">
                      <a16:creationId xmlns:a16="http://schemas.microsoft.com/office/drawing/2014/main" id="{61816E3A-7916-EE43-8176-F40C0D966794}"/>
                    </a:ext>
                  </a:extLst>
                </p:cNvPr>
                <p:cNvSpPr/>
                <p:nvPr/>
              </p:nvSpPr>
              <p:spPr>
                <a:xfrm>
                  <a:off x="6212493" y="2689513"/>
                  <a:ext cx="605735" cy="647797"/>
                </a:xfrm>
                <a:custGeom>
                  <a:avLst/>
                  <a:gdLst/>
                  <a:ahLst/>
                  <a:cxnLst/>
                  <a:rect l="l" t="t" r="r" b="b"/>
                  <a:pathLst>
                    <a:path w="605735" h="647797" extrusionOk="0">
                      <a:moveTo>
                        <a:pt x="118221" y="60395"/>
                      </a:moveTo>
                      <a:cubicBezTo>
                        <a:pt x="118221" y="93940"/>
                        <a:pt x="145802" y="121521"/>
                        <a:pt x="179347" y="121521"/>
                      </a:cubicBezTo>
                      <a:lnTo>
                        <a:pt x="405959" y="121521"/>
                      </a:lnTo>
                      <a:lnTo>
                        <a:pt x="16097" y="545673"/>
                      </a:lnTo>
                      <a:cubicBezTo>
                        <a:pt x="-7012" y="570272"/>
                        <a:pt x="-4776" y="609035"/>
                        <a:pt x="19824" y="631398"/>
                      </a:cubicBezTo>
                      <a:cubicBezTo>
                        <a:pt x="31750" y="641834"/>
                        <a:pt x="46659" y="647798"/>
                        <a:pt x="60823" y="647798"/>
                      </a:cubicBezTo>
                      <a:cubicBezTo>
                        <a:pt x="77222" y="647798"/>
                        <a:pt x="93622" y="641089"/>
                        <a:pt x="105549" y="628416"/>
                      </a:cubicBezTo>
                      <a:lnTo>
                        <a:pt x="483484" y="216936"/>
                      </a:lnTo>
                      <a:lnTo>
                        <a:pt x="483484" y="426404"/>
                      </a:lnTo>
                      <a:cubicBezTo>
                        <a:pt x="483484" y="459948"/>
                        <a:pt x="511065" y="487529"/>
                        <a:pt x="544610" y="487529"/>
                      </a:cubicBezTo>
                      <a:cubicBezTo>
                        <a:pt x="578155" y="487529"/>
                        <a:pt x="605735" y="459948"/>
                        <a:pt x="605735" y="426404"/>
                      </a:cubicBezTo>
                      <a:lnTo>
                        <a:pt x="605735" y="15"/>
                      </a:lnTo>
                      <a:lnTo>
                        <a:pt x="179347" y="15"/>
                      </a:lnTo>
                      <a:cubicBezTo>
                        <a:pt x="145057" y="-730"/>
                        <a:pt x="118221" y="26850"/>
                        <a:pt x="118221" y="60395"/>
                      </a:cubicBezTo>
                      <a:close/>
                    </a:path>
                  </a:pathLst>
                </a:custGeom>
                <a:grpFill/>
                <a:ln>
                  <a:noFill/>
                </a:ln>
              </p:spPr>
              <p:txBody>
                <a:bodyPr spcFirstLastPara="1" wrap="square" lIns="91401" tIns="45688" rIns="91401" bIns="45688" anchor="ctr" anchorCtr="0">
                  <a:noAutofit/>
                </a:bodyPr>
                <a:lstStyle/>
                <a:p>
                  <a:endParaRPr sz="1799">
                    <a:solidFill>
                      <a:srgbClr val="717074"/>
                    </a:solidFill>
                    <a:latin typeface="Arial"/>
                    <a:ea typeface="Arial"/>
                    <a:cs typeface="Arial"/>
                    <a:sym typeface="Arial"/>
                  </a:endParaRPr>
                </a:p>
              </p:txBody>
            </p:sp>
          </p:grpSp>
        </p:grpSp>
      </p:grpSp>
      <p:sp>
        <p:nvSpPr>
          <p:cNvPr id="237" name="Oval 236">
            <a:extLst>
              <a:ext uri="{FF2B5EF4-FFF2-40B4-BE49-F238E27FC236}">
                <a16:creationId xmlns:a16="http://schemas.microsoft.com/office/drawing/2014/main" id="{312318C8-DB3B-9647-8D4A-87E92C3FA071}"/>
              </a:ext>
              <a:ext uri="{C183D7F6-B498-43B3-948B-1728B52AA6E4}">
                <adec:decorative xmlns:adec="http://schemas.microsoft.com/office/drawing/2017/decorative" val="1"/>
              </a:ext>
            </a:extLst>
          </p:cNvPr>
          <p:cNvSpPr/>
          <p:nvPr/>
        </p:nvSpPr>
        <p:spPr bwMode="gray">
          <a:xfrm>
            <a:off x="3277749" y="5250130"/>
            <a:ext cx="614672" cy="614300"/>
          </a:xfrm>
          <a:prstGeom prst="ellipse">
            <a:avLst/>
          </a:prstGeom>
          <a:solidFill>
            <a:schemeClr val="bg1"/>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238" name="Group 237" descr="Horizon Air Hybrid&#10;">
            <a:extLst>
              <a:ext uri="{FF2B5EF4-FFF2-40B4-BE49-F238E27FC236}">
                <a16:creationId xmlns:a16="http://schemas.microsoft.com/office/drawing/2014/main" id="{BD0B12C2-78A9-3541-8038-D3BE2DF773EA}"/>
              </a:ext>
            </a:extLst>
          </p:cNvPr>
          <p:cNvGrpSpPr/>
          <p:nvPr/>
        </p:nvGrpSpPr>
        <p:grpSpPr>
          <a:xfrm>
            <a:off x="3385816" y="5392856"/>
            <a:ext cx="356331" cy="316306"/>
            <a:chOff x="9758878" y="744621"/>
            <a:chExt cx="600836" cy="533669"/>
          </a:xfrm>
          <a:solidFill>
            <a:schemeClr val="accent2"/>
          </a:solidFill>
        </p:grpSpPr>
        <p:sp>
          <p:nvSpPr>
            <p:cNvPr id="239" name="Picture Placeholder 81">
              <a:extLst>
                <a:ext uri="{FF2B5EF4-FFF2-40B4-BE49-F238E27FC236}">
                  <a16:creationId xmlns:a16="http://schemas.microsoft.com/office/drawing/2014/main" id="{6ECEFAF6-028E-1343-829C-1E7C94D7419B}"/>
                </a:ext>
              </a:extLst>
            </p:cNvPr>
            <p:cNvSpPr/>
            <p:nvPr/>
          </p:nvSpPr>
          <p:spPr>
            <a:xfrm>
              <a:off x="9758878" y="744621"/>
              <a:ext cx="600836" cy="343299"/>
            </a:xfrm>
            <a:custGeom>
              <a:avLst/>
              <a:gdLst>
                <a:gd name="connsiteX0" fmla="*/ 517563 w 600836"/>
                <a:gd name="connsiteY0" fmla="*/ 128706 h 343299"/>
                <a:gd name="connsiteX1" fmla="*/ 391071 w 600836"/>
                <a:gd name="connsiteY1" fmla="*/ 0 h 343299"/>
                <a:gd name="connsiteX2" fmla="*/ 387846 w 600836"/>
                <a:gd name="connsiteY2" fmla="*/ 0 h 343299"/>
                <a:gd name="connsiteX3" fmla="*/ 267678 w 600836"/>
                <a:gd name="connsiteY3" fmla="*/ 87722 h 343299"/>
                <a:gd name="connsiteX4" fmla="*/ 222837 w 600836"/>
                <a:gd name="connsiteY4" fmla="*/ 76970 h 343299"/>
                <a:gd name="connsiteX5" fmla="*/ 220117 w 600836"/>
                <a:gd name="connsiteY5" fmla="*/ 76970 h 343299"/>
                <a:gd name="connsiteX6" fmla="*/ 111967 w 600836"/>
                <a:gd name="connsiteY6" fmla="*/ 165515 h 343299"/>
                <a:gd name="connsiteX7" fmla="*/ 90210 w 600836"/>
                <a:gd name="connsiteY7" fmla="*/ 162416 h 343299"/>
                <a:gd name="connsiteX8" fmla="*/ 88060 w 600836"/>
                <a:gd name="connsiteY8" fmla="*/ 162416 h 343299"/>
                <a:gd name="connsiteX9" fmla="*/ 21 w 600836"/>
                <a:gd name="connsiteY9" fmla="*/ 248430 h 343299"/>
                <a:gd name="connsiteX10" fmla="*/ 91981 w 600836"/>
                <a:gd name="connsiteY10" fmla="*/ 343299 h 343299"/>
                <a:gd name="connsiteX11" fmla="*/ 126134 w 600836"/>
                <a:gd name="connsiteY11" fmla="*/ 343299 h 343299"/>
                <a:gd name="connsiteX12" fmla="*/ 126134 w 600836"/>
                <a:gd name="connsiteY12" fmla="*/ 327488 h 343299"/>
                <a:gd name="connsiteX13" fmla="*/ 92424 w 600836"/>
                <a:gd name="connsiteY13" fmla="*/ 327488 h 343299"/>
                <a:gd name="connsiteX14" fmla="*/ 15833 w 600836"/>
                <a:gd name="connsiteY14" fmla="*/ 248810 h 343299"/>
                <a:gd name="connsiteX15" fmla="*/ 88060 w 600836"/>
                <a:gd name="connsiteY15" fmla="*/ 177911 h 343299"/>
                <a:gd name="connsiteX16" fmla="*/ 89894 w 600836"/>
                <a:gd name="connsiteY16" fmla="*/ 177911 h 343299"/>
                <a:gd name="connsiteX17" fmla="*/ 107729 w 600836"/>
                <a:gd name="connsiteY17" fmla="*/ 180441 h 343299"/>
                <a:gd name="connsiteX18" fmla="*/ 123857 w 600836"/>
                <a:gd name="connsiteY18" fmla="*/ 184931 h 343299"/>
                <a:gd name="connsiteX19" fmla="*/ 127399 w 600836"/>
                <a:gd name="connsiteY19" fmla="*/ 168487 h 343299"/>
                <a:gd name="connsiteX20" fmla="*/ 220117 w 600836"/>
                <a:gd name="connsiteY20" fmla="*/ 92592 h 343299"/>
                <a:gd name="connsiteX21" fmla="*/ 222394 w 600836"/>
                <a:gd name="connsiteY21" fmla="*/ 92592 h 343299"/>
                <a:gd name="connsiteX22" fmla="*/ 260785 w 600836"/>
                <a:gd name="connsiteY22" fmla="*/ 101763 h 343299"/>
                <a:gd name="connsiteX23" fmla="*/ 276217 w 600836"/>
                <a:gd name="connsiteY23" fmla="*/ 109226 h 343299"/>
                <a:gd name="connsiteX24" fmla="*/ 282541 w 600836"/>
                <a:gd name="connsiteY24" fmla="*/ 93225 h 343299"/>
                <a:gd name="connsiteX25" fmla="*/ 387909 w 600836"/>
                <a:gd name="connsiteY25" fmla="*/ 15748 h 343299"/>
                <a:gd name="connsiteX26" fmla="*/ 390755 w 600836"/>
                <a:gd name="connsiteY26" fmla="*/ 15748 h 343299"/>
                <a:gd name="connsiteX27" fmla="*/ 501815 w 600836"/>
                <a:gd name="connsiteY27" fmla="*/ 130097 h 343299"/>
                <a:gd name="connsiteX28" fmla="*/ 502954 w 600836"/>
                <a:gd name="connsiteY28" fmla="*/ 143126 h 343299"/>
                <a:gd name="connsiteX29" fmla="*/ 516046 w 600836"/>
                <a:gd name="connsiteY29" fmla="*/ 144391 h 343299"/>
                <a:gd name="connsiteX30" fmla="*/ 584984 w 600836"/>
                <a:gd name="connsiteY30" fmla="*/ 237173 h 343299"/>
                <a:gd name="connsiteX31" fmla="*/ 509088 w 600836"/>
                <a:gd name="connsiteY31" fmla="*/ 326349 h 343299"/>
                <a:gd name="connsiteX32" fmla="*/ 478983 w 600836"/>
                <a:gd name="connsiteY32" fmla="*/ 326349 h 343299"/>
                <a:gd name="connsiteX33" fmla="*/ 478983 w 600836"/>
                <a:gd name="connsiteY33" fmla="*/ 342161 h 343299"/>
                <a:gd name="connsiteX34" fmla="*/ 509088 w 600836"/>
                <a:gd name="connsiteY34" fmla="*/ 342161 h 343299"/>
                <a:gd name="connsiteX35" fmla="*/ 600795 w 600836"/>
                <a:gd name="connsiteY35" fmla="*/ 237489 h 343299"/>
                <a:gd name="connsiteX36" fmla="*/ 517563 w 600836"/>
                <a:gd name="connsiteY36" fmla="*/ 128706 h 34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836" h="343299">
                  <a:moveTo>
                    <a:pt x="517563" y="128706"/>
                  </a:moveTo>
                  <a:cubicBezTo>
                    <a:pt x="511239" y="57680"/>
                    <a:pt x="457543" y="1581"/>
                    <a:pt x="391071" y="0"/>
                  </a:cubicBezTo>
                  <a:lnTo>
                    <a:pt x="387846" y="0"/>
                  </a:lnTo>
                  <a:cubicBezTo>
                    <a:pt x="334087" y="0"/>
                    <a:pt x="287664" y="36113"/>
                    <a:pt x="267678" y="87722"/>
                  </a:cubicBezTo>
                  <a:cubicBezTo>
                    <a:pt x="253671" y="80975"/>
                    <a:pt x="238381" y="77309"/>
                    <a:pt x="222837" y="76970"/>
                  </a:cubicBezTo>
                  <a:lnTo>
                    <a:pt x="220117" y="76970"/>
                  </a:lnTo>
                  <a:cubicBezTo>
                    <a:pt x="167659" y="77183"/>
                    <a:pt x="122530" y="114131"/>
                    <a:pt x="111967" y="165515"/>
                  </a:cubicBezTo>
                  <a:cubicBezTo>
                    <a:pt x="104871" y="163582"/>
                    <a:pt x="97563" y="162541"/>
                    <a:pt x="90210" y="162416"/>
                  </a:cubicBezTo>
                  <a:lnTo>
                    <a:pt x="88060" y="162416"/>
                  </a:lnTo>
                  <a:cubicBezTo>
                    <a:pt x="40326" y="162669"/>
                    <a:pt x="1384" y="200715"/>
                    <a:pt x="21" y="248430"/>
                  </a:cubicBezTo>
                  <a:cubicBezTo>
                    <a:pt x="-1117" y="297319"/>
                    <a:pt x="43408" y="341971"/>
                    <a:pt x="91981" y="343299"/>
                  </a:cubicBezTo>
                  <a:lnTo>
                    <a:pt x="126134" y="343299"/>
                  </a:lnTo>
                  <a:lnTo>
                    <a:pt x="126134" y="327488"/>
                  </a:lnTo>
                  <a:lnTo>
                    <a:pt x="92424" y="327488"/>
                  </a:lnTo>
                  <a:cubicBezTo>
                    <a:pt x="52136" y="326413"/>
                    <a:pt x="14947" y="288086"/>
                    <a:pt x="15833" y="248810"/>
                  </a:cubicBezTo>
                  <a:cubicBezTo>
                    <a:pt x="16920" y="209597"/>
                    <a:pt x="48833" y="178270"/>
                    <a:pt x="88060" y="177911"/>
                  </a:cubicBezTo>
                  <a:lnTo>
                    <a:pt x="89894" y="177911"/>
                  </a:lnTo>
                  <a:cubicBezTo>
                    <a:pt x="95923" y="177994"/>
                    <a:pt x="101916" y="178844"/>
                    <a:pt x="107729" y="180441"/>
                  </a:cubicBezTo>
                  <a:lnTo>
                    <a:pt x="123857" y="184931"/>
                  </a:lnTo>
                  <a:lnTo>
                    <a:pt x="127399" y="168487"/>
                  </a:lnTo>
                  <a:cubicBezTo>
                    <a:pt x="136704" y="124588"/>
                    <a:pt x="175246" y="93039"/>
                    <a:pt x="220117" y="92592"/>
                  </a:cubicBezTo>
                  <a:lnTo>
                    <a:pt x="222394" y="92592"/>
                  </a:lnTo>
                  <a:cubicBezTo>
                    <a:pt x="235698" y="92880"/>
                    <a:pt x="248787" y="96006"/>
                    <a:pt x="260785" y="101763"/>
                  </a:cubicBezTo>
                  <a:lnTo>
                    <a:pt x="276217" y="109226"/>
                  </a:lnTo>
                  <a:lnTo>
                    <a:pt x="282541" y="93225"/>
                  </a:lnTo>
                  <a:cubicBezTo>
                    <a:pt x="300756" y="46233"/>
                    <a:pt x="342245" y="15748"/>
                    <a:pt x="387909" y="15748"/>
                  </a:cubicBezTo>
                  <a:lnTo>
                    <a:pt x="390755" y="15748"/>
                  </a:lnTo>
                  <a:cubicBezTo>
                    <a:pt x="448246" y="17140"/>
                    <a:pt x="495996" y="66345"/>
                    <a:pt x="501815" y="130097"/>
                  </a:cubicBezTo>
                  <a:lnTo>
                    <a:pt x="502954" y="143126"/>
                  </a:lnTo>
                  <a:lnTo>
                    <a:pt x="516046" y="144391"/>
                  </a:lnTo>
                  <a:cubicBezTo>
                    <a:pt x="555890" y="148185"/>
                    <a:pt x="586249" y="188663"/>
                    <a:pt x="584984" y="237173"/>
                  </a:cubicBezTo>
                  <a:cubicBezTo>
                    <a:pt x="583719" y="285682"/>
                    <a:pt x="549882" y="326349"/>
                    <a:pt x="509088" y="326349"/>
                  </a:cubicBezTo>
                  <a:lnTo>
                    <a:pt x="478983" y="326349"/>
                  </a:lnTo>
                  <a:lnTo>
                    <a:pt x="478983" y="342161"/>
                  </a:lnTo>
                  <a:lnTo>
                    <a:pt x="509088" y="342161"/>
                  </a:lnTo>
                  <a:cubicBezTo>
                    <a:pt x="558547" y="342161"/>
                    <a:pt x="599530" y="295549"/>
                    <a:pt x="600795" y="237489"/>
                  </a:cubicBezTo>
                  <a:cubicBezTo>
                    <a:pt x="602250" y="180567"/>
                    <a:pt x="565314" y="133259"/>
                    <a:pt x="517563" y="128706"/>
                  </a:cubicBezTo>
                  <a:close/>
                </a:path>
              </a:pathLst>
            </a:custGeom>
            <a:grpFill/>
            <a:ln w="6271" cap="flat">
              <a:noFill/>
              <a:prstDash val="solid"/>
              <a:miter/>
            </a:ln>
          </p:spPr>
          <p:txBody>
            <a:bodyPr rtlCol="0" anchor="ctr"/>
            <a:lstStyle/>
            <a:p>
              <a:endParaRPr lang="en-US" sz="1799"/>
            </a:p>
          </p:txBody>
        </p:sp>
        <p:sp>
          <p:nvSpPr>
            <p:cNvPr id="240" name="Picture Placeholder 81">
              <a:extLst>
                <a:ext uri="{FF2B5EF4-FFF2-40B4-BE49-F238E27FC236}">
                  <a16:creationId xmlns:a16="http://schemas.microsoft.com/office/drawing/2014/main" id="{C7AF9ECC-B3A1-0C4D-B1C8-9F21D726A7EA}"/>
                </a:ext>
              </a:extLst>
            </p:cNvPr>
            <p:cNvSpPr/>
            <p:nvPr/>
          </p:nvSpPr>
          <p:spPr>
            <a:xfrm>
              <a:off x="9902088" y="1084632"/>
              <a:ext cx="319835" cy="91200"/>
            </a:xfrm>
            <a:custGeom>
              <a:avLst/>
              <a:gdLst>
                <a:gd name="connsiteX0" fmla="*/ 319835 w 319835"/>
                <a:gd name="connsiteY0" fmla="*/ 91201 h 91200"/>
                <a:gd name="connsiteX1" fmla="*/ 0 w 319835"/>
                <a:gd name="connsiteY1" fmla="*/ 91201 h 91200"/>
                <a:gd name="connsiteX2" fmla="*/ 0 w 319835"/>
                <a:gd name="connsiteY2" fmla="*/ 0 h 91200"/>
                <a:gd name="connsiteX3" fmla="*/ 15812 w 319835"/>
                <a:gd name="connsiteY3" fmla="*/ 0 h 91200"/>
                <a:gd name="connsiteX4" fmla="*/ 15812 w 319835"/>
                <a:gd name="connsiteY4" fmla="*/ 75389 h 91200"/>
                <a:gd name="connsiteX5" fmla="*/ 304024 w 319835"/>
                <a:gd name="connsiteY5" fmla="*/ 75389 h 91200"/>
                <a:gd name="connsiteX6" fmla="*/ 304024 w 319835"/>
                <a:gd name="connsiteY6" fmla="*/ 0 h 91200"/>
                <a:gd name="connsiteX7" fmla="*/ 319835 w 319835"/>
                <a:gd name="connsiteY7" fmla="*/ 0 h 91200"/>
                <a:gd name="connsiteX8" fmla="*/ 319835 w 319835"/>
                <a:gd name="connsiteY8" fmla="*/ 91201 h 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835" h="91200">
                  <a:moveTo>
                    <a:pt x="319835" y="91201"/>
                  </a:moveTo>
                  <a:lnTo>
                    <a:pt x="0" y="91201"/>
                  </a:lnTo>
                  <a:lnTo>
                    <a:pt x="0" y="0"/>
                  </a:lnTo>
                  <a:lnTo>
                    <a:pt x="15812" y="0"/>
                  </a:lnTo>
                  <a:lnTo>
                    <a:pt x="15812" y="75389"/>
                  </a:lnTo>
                  <a:lnTo>
                    <a:pt x="304024" y="75389"/>
                  </a:lnTo>
                  <a:lnTo>
                    <a:pt x="304024" y="0"/>
                  </a:lnTo>
                  <a:lnTo>
                    <a:pt x="319835" y="0"/>
                  </a:lnTo>
                  <a:lnTo>
                    <a:pt x="319835" y="91201"/>
                  </a:lnTo>
                  <a:close/>
                </a:path>
              </a:pathLst>
            </a:custGeom>
            <a:grpFill/>
            <a:ln w="6271" cap="flat">
              <a:noFill/>
              <a:prstDash val="solid"/>
              <a:miter/>
            </a:ln>
          </p:spPr>
          <p:txBody>
            <a:bodyPr rtlCol="0" anchor="ctr"/>
            <a:lstStyle/>
            <a:p>
              <a:endParaRPr lang="en-US" sz="1799"/>
            </a:p>
          </p:txBody>
        </p:sp>
        <p:sp>
          <p:nvSpPr>
            <p:cNvPr id="241" name="Picture Placeholder 81">
              <a:extLst>
                <a:ext uri="{FF2B5EF4-FFF2-40B4-BE49-F238E27FC236}">
                  <a16:creationId xmlns:a16="http://schemas.microsoft.com/office/drawing/2014/main" id="{02E6190C-68E5-E347-B9ED-3BCEB995BBC5}"/>
                </a:ext>
              </a:extLst>
            </p:cNvPr>
            <p:cNvSpPr/>
            <p:nvPr/>
          </p:nvSpPr>
          <p:spPr>
            <a:xfrm>
              <a:off x="10160891" y="1109171"/>
              <a:ext cx="24286" cy="25677"/>
            </a:xfrm>
            <a:custGeom>
              <a:avLst/>
              <a:gdLst>
                <a:gd name="connsiteX0" fmla="*/ 24286 w 24286"/>
                <a:gd name="connsiteY0" fmla="*/ 12839 h 25677"/>
                <a:gd name="connsiteX1" fmla="*/ 12143 w 24286"/>
                <a:gd name="connsiteY1" fmla="*/ 25678 h 25677"/>
                <a:gd name="connsiteX2" fmla="*/ 0 w 24286"/>
                <a:gd name="connsiteY2" fmla="*/ 12839 h 25677"/>
                <a:gd name="connsiteX3" fmla="*/ 12143 w 24286"/>
                <a:gd name="connsiteY3" fmla="*/ 0 h 25677"/>
                <a:gd name="connsiteX4" fmla="*/ 24286 w 24286"/>
                <a:gd name="connsiteY4" fmla="*/ 12839 h 2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6" h="25677">
                  <a:moveTo>
                    <a:pt x="24286" y="12839"/>
                  </a:moveTo>
                  <a:cubicBezTo>
                    <a:pt x="24286" y="19930"/>
                    <a:pt x="18850" y="25678"/>
                    <a:pt x="12143" y="25678"/>
                  </a:cubicBezTo>
                  <a:cubicBezTo>
                    <a:pt x="5437" y="25678"/>
                    <a:pt x="0" y="19930"/>
                    <a:pt x="0" y="12839"/>
                  </a:cubicBezTo>
                  <a:cubicBezTo>
                    <a:pt x="0" y="5748"/>
                    <a:pt x="5437" y="0"/>
                    <a:pt x="12143" y="0"/>
                  </a:cubicBezTo>
                  <a:cubicBezTo>
                    <a:pt x="18850" y="0"/>
                    <a:pt x="24286" y="5748"/>
                    <a:pt x="24286" y="12839"/>
                  </a:cubicBezTo>
                  <a:close/>
                </a:path>
              </a:pathLst>
            </a:custGeom>
            <a:grpFill/>
            <a:ln w="6271" cap="flat">
              <a:noFill/>
              <a:prstDash val="solid"/>
              <a:miter/>
            </a:ln>
          </p:spPr>
          <p:txBody>
            <a:bodyPr rtlCol="0" anchor="ctr"/>
            <a:lstStyle/>
            <a:p>
              <a:endParaRPr lang="en-US" sz="1799"/>
            </a:p>
          </p:txBody>
        </p:sp>
        <p:sp>
          <p:nvSpPr>
            <p:cNvPr id="242" name="Picture Placeholder 81">
              <a:extLst>
                <a:ext uri="{FF2B5EF4-FFF2-40B4-BE49-F238E27FC236}">
                  <a16:creationId xmlns:a16="http://schemas.microsoft.com/office/drawing/2014/main" id="{9E1AA7A4-1023-3F49-8A71-B1691FAB1226}"/>
                </a:ext>
              </a:extLst>
            </p:cNvPr>
            <p:cNvSpPr/>
            <p:nvPr/>
          </p:nvSpPr>
          <p:spPr>
            <a:xfrm>
              <a:off x="9944905"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243" name="Picture Placeholder 81">
              <a:extLst>
                <a:ext uri="{FF2B5EF4-FFF2-40B4-BE49-F238E27FC236}">
                  <a16:creationId xmlns:a16="http://schemas.microsoft.com/office/drawing/2014/main" id="{CE549696-13CE-E646-BD6A-DF9381508D26}"/>
                </a:ext>
              </a:extLst>
            </p:cNvPr>
            <p:cNvSpPr/>
            <p:nvPr/>
          </p:nvSpPr>
          <p:spPr>
            <a:xfrm>
              <a:off x="9969382"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244" name="Picture Placeholder 81">
              <a:extLst>
                <a:ext uri="{FF2B5EF4-FFF2-40B4-BE49-F238E27FC236}">
                  <a16:creationId xmlns:a16="http://schemas.microsoft.com/office/drawing/2014/main" id="{BC879030-DBAB-874B-9D2E-F3D00914961B}"/>
                </a:ext>
              </a:extLst>
            </p:cNvPr>
            <p:cNvSpPr/>
            <p:nvPr/>
          </p:nvSpPr>
          <p:spPr>
            <a:xfrm>
              <a:off x="9993795"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245" name="Picture Placeholder 81">
              <a:extLst>
                <a:ext uri="{FF2B5EF4-FFF2-40B4-BE49-F238E27FC236}">
                  <a16:creationId xmlns:a16="http://schemas.microsoft.com/office/drawing/2014/main" id="{3D5B76FE-343A-2C41-B667-D8BC833D42C1}"/>
                </a:ext>
              </a:extLst>
            </p:cNvPr>
            <p:cNvSpPr/>
            <p:nvPr/>
          </p:nvSpPr>
          <p:spPr>
            <a:xfrm>
              <a:off x="10018271"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246" name="Picture Placeholder 81">
              <a:extLst>
                <a:ext uri="{FF2B5EF4-FFF2-40B4-BE49-F238E27FC236}">
                  <a16:creationId xmlns:a16="http://schemas.microsoft.com/office/drawing/2014/main" id="{23833F1E-16F7-CB47-A82E-E275EE1BB7CA}"/>
                </a:ext>
              </a:extLst>
            </p:cNvPr>
            <p:cNvSpPr/>
            <p:nvPr/>
          </p:nvSpPr>
          <p:spPr>
            <a:xfrm>
              <a:off x="10042684"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247" name="Picture Placeholder 81">
              <a:extLst>
                <a:ext uri="{FF2B5EF4-FFF2-40B4-BE49-F238E27FC236}">
                  <a16:creationId xmlns:a16="http://schemas.microsoft.com/office/drawing/2014/main" id="{153D7116-F6EB-5A43-970F-33091BDB1D3D}"/>
                </a:ext>
              </a:extLst>
            </p:cNvPr>
            <p:cNvSpPr/>
            <p:nvPr/>
          </p:nvSpPr>
          <p:spPr>
            <a:xfrm>
              <a:off x="10067160"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248" name="Picture Placeholder 81">
              <a:extLst>
                <a:ext uri="{FF2B5EF4-FFF2-40B4-BE49-F238E27FC236}">
                  <a16:creationId xmlns:a16="http://schemas.microsoft.com/office/drawing/2014/main" id="{3C7C6EAD-9A53-554C-B1CC-154AD40FC510}"/>
                </a:ext>
              </a:extLst>
            </p:cNvPr>
            <p:cNvSpPr/>
            <p:nvPr/>
          </p:nvSpPr>
          <p:spPr>
            <a:xfrm>
              <a:off x="10091573" y="1104744"/>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249" name="Picture Placeholder 81">
              <a:extLst>
                <a:ext uri="{FF2B5EF4-FFF2-40B4-BE49-F238E27FC236}">
                  <a16:creationId xmlns:a16="http://schemas.microsoft.com/office/drawing/2014/main" id="{F7CF0C64-60A4-6E4C-9FE3-D7D07321052B}"/>
                </a:ext>
              </a:extLst>
            </p:cNvPr>
            <p:cNvSpPr/>
            <p:nvPr/>
          </p:nvSpPr>
          <p:spPr>
            <a:xfrm>
              <a:off x="9902088" y="1187090"/>
              <a:ext cx="319835" cy="91200"/>
            </a:xfrm>
            <a:custGeom>
              <a:avLst/>
              <a:gdLst>
                <a:gd name="connsiteX0" fmla="*/ 319835 w 319835"/>
                <a:gd name="connsiteY0" fmla="*/ 91201 h 91200"/>
                <a:gd name="connsiteX1" fmla="*/ 0 w 319835"/>
                <a:gd name="connsiteY1" fmla="*/ 91201 h 91200"/>
                <a:gd name="connsiteX2" fmla="*/ 0 w 319835"/>
                <a:gd name="connsiteY2" fmla="*/ 0 h 91200"/>
                <a:gd name="connsiteX3" fmla="*/ 15812 w 319835"/>
                <a:gd name="connsiteY3" fmla="*/ 0 h 91200"/>
                <a:gd name="connsiteX4" fmla="*/ 15812 w 319835"/>
                <a:gd name="connsiteY4" fmla="*/ 75389 h 91200"/>
                <a:gd name="connsiteX5" fmla="*/ 304024 w 319835"/>
                <a:gd name="connsiteY5" fmla="*/ 75389 h 91200"/>
                <a:gd name="connsiteX6" fmla="*/ 304024 w 319835"/>
                <a:gd name="connsiteY6" fmla="*/ 0 h 91200"/>
                <a:gd name="connsiteX7" fmla="*/ 319835 w 319835"/>
                <a:gd name="connsiteY7" fmla="*/ 0 h 91200"/>
                <a:gd name="connsiteX8" fmla="*/ 319835 w 319835"/>
                <a:gd name="connsiteY8" fmla="*/ 91201 h 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835" h="91200">
                  <a:moveTo>
                    <a:pt x="319835" y="91201"/>
                  </a:moveTo>
                  <a:lnTo>
                    <a:pt x="0" y="91201"/>
                  </a:lnTo>
                  <a:lnTo>
                    <a:pt x="0" y="0"/>
                  </a:lnTo>
                  <a:lnTo>
                    <a:pt x="15812" y="0"/>
                  </a:lnTo>
                  <a:lnTo>
                    <a:pt x="15812" y="75389"/>
                  </a:lnTo>
                  <a:lnTo>
                    <a:pt x="304024" y="75389"/>
                  </a:lnTo>
                  <a:lnTo>
                    <a:pt x="304024" y="0"/>
                  </a:lnTo>
                  <a:lnTo>
                    <a:pt x="319835" y="0"/>
                  </a:lnTo>
                  <a:lnTo>
                    <a:pt x="319835" y="91201"/>
                  </a:lnTo>
                  <a:close/>
                </a:path>
              </a:pathLst>
            </a:custGeom>
            <a:grpFill/>
            <a:ln w="6271" cap="flat">
              <a:noFill/>
              <a:prstDash val="solid"/>
              <a:miter/>
            </a:ln>
          </p:spPr>
          <p:txBody>
            <a:bodyPr rtlCol="0" anchor="ctr"/>
            <a:lstStyle/>
            <a:p>
              <a:endParaRPr lang="en-US" sz="1799"/>
            </a:p>
          </p:txBody>
        </p:sp>
        <p:sp>
          <p:nvSpPr>
            <p:cNvPr id="250" name="Picture Placeholder 81">
              <a:extLst>
                <a:ext uri="{FF2B5EF4-FFF2-40B4-BE49-F238E27FC236}">
                  <a16:creationId xmlns:a16="http://schemas.microsoft.com/office/drawing/2014/main" id="{F67763F6-C160-5740-A8E6-AC3D0A7CADA2}"/>
                </a:ext>
              </a:extLst>
            </p:cNvPr>
            <p:cNvSpPr/>
            <p:nvPr/>
          </p:nvSpPr>
          <p:spPr>
            <a:xfrm>
              <a:off x="10159246" y="1212389"/>
              <a:ext cx="24286" cy="25677"/>
            </a:xfrm>
            <a:custGeom>
              <a:avLst/>
              <a:gdLst>
                <a:gd name="connsiteX0" fmla="*/ 24286 w 24286"/>
                <a:gd name="connsiteY0" fmla="*/ 12839 h 25677"/>
                <a:gd name="connsiteX1" fmla="*/ 12143 w 24286"/>
                <a:gd name="connsiteY1" fmla="*/ 25678 h 25677"/>
                <a:gd name="connsiteX2" fmla="*/ 0 w 24286"/>
                <a:gd name="connsiteY2" fmla="*/ 12839 h 25677"/>
                <a:gd name="connsiteX3" fmla="*/ 12143 w 24286"/>
                <a:gd name="connsiteY3" fmla="*/ 0 h 25677"/>
                <a:gd name="connsiteX4" fmla="*/ 24286 w 24286"/>
                <a:gd name="connsiteY4" fmla="*/ 12839 h 2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6" h="25677">
                  <a:moveTo>
                    <a:pt x="24286" y="12839"/>
                  </a:moveTo>
                  <a:cubicBezTo>
                    <a:pt x="24286" y="19930"/>
                    <a:pt x="18850" y="25678"/>
                    <a:pt x="12143" y="25678"/>
                  </a:cubicBezTo>
                  <a:cubicBezTo>
                    <a:pt x="5437" y="25678"/>
                    <a:pt x="0" y="19930"/>
                    <a:pt x="0" y="12839"/>
                  </a:cubicBezTo>
                  <a:cubicBezTo>
                    <a:pt x="0" y="5748"/>
                    <a:pt x="5437" y="0"/>
                    <a:pt x="12143" y="0"/>
                  </a:cubicBezTo>
                  <a:cubicBezTo>
                    <a:pt x="18850" y="0"/>
                    <a:pt x="24286" y="5748"/>
                    <a:pt x="24286" y="12839"/>
                  </a:cubicBezTo>
                  <a:close/>
                </a:path>
              </a:pathLst>
            </a:custGeom>
            <a:grpFill/>
            <a:ln w="6271" cap="flat">
              <a:noFill/>
              <a:prstDash val="solid"/>
              <a:miter/>
            </a:ln>
          </p:spPr>
          <p:txBody>
            <a:bodyPr rtlCol="0" anchor="ctr"/>
            <a:lstStyle/>
            <a:p>
              <a:endParaRPr lang="en-US" sz="1799"/>
            </a:p>
          </p:txBody>
        </p:sp>
        <p:sp>
          <p:nvSpPr>
            <p:cNvPr id="251" name="Picture Placeholder 81">
              <a:extLst>
                <a:ext uri="{FF2B5EF4-FFF2-40B4-BE49-F238E27FC236}">
                  <a16:creationId xmlns:a16="http://schemas.microsoft.com/office/drawing/2014/main" id="{BB82DA43-0F61-E340-87E4-7D5B6D567A40}"/>
                </a:ext>
              </a:extLst>
            </p:cNvPr>
            <p:cNvSpPr/>
            <p:nvPr/>
          </p:nvSpPr>
          <p:spPr>
            <a:xfrm>
              <a:off x="9944905"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252" name="Picture Placeholder 81">
              <a:extLst>
                <a:ext uri="{FF2B5EF4-FFF2-40B4-BE49-F238E27FC236}">
                  <a16:creationId xmlns:a16="http://schemas.microsoft.com/office/drawing/2014/main" id="{0939DF0C-10D1-F145-8021-28A8E7F44E31}"/>
                </a:ext>
              </a:extLst>
            </p:cNvPr>
            <p:cNvSpPr/>
            <p:nvPr/>
          </p:nvSpPr>
          <p:spPr>
            <a:xfrm>
              <a:off x="9969382"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57" name="Picture Placeholder 81">
              <a:extLst>
                <a:ext uri="{FF2B5EF4-FFF2-40B4-BE49-F238E27FC236}">
                  <a16:creationId xmlns:a16="http://schemas.microsoft.com/office/drawing/2014/main" id="{3B418115-CAF7-244F-B8FF-EDA1DDEC1530}"/>
                </a:ext>
              </a:extLst>
            </p:cNvPr>
            <p:cNvSpPr/>
            <p:nvPr/>
          </p:nvSpPr>
          <p:spPr>
            <a:xfrm>
              <a:off x="9993795"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61" name="Picture Placeholder 81">
              <a:extLst>
                <a:ext uri="{FF2B5EF4-FFF2-40B4-BE49-F238E27FC236}">
                  <a16:creationId xmlns:a16="http://schemas.microsoft.com/office/drawing/2014/main" id="{9568CEB3-FD23-834B-A262-47306E0366B4}"/>
                </a:ext>
              </a:extLst>
            </p:cNvPr>
            <p:cNvSpPr/>
            <p:nvPr/>
          </p:nvSpPr>
          <p:spPr>
            <a:xfrm>
              <a:off x="10018271"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63" name="Picture Placeholder 81">
              <a:extLst>
                <a:ext uri="{FF2B5EF4-FFF2-40B4-BE49-F238E27FC236}">
                  <a16:creationId xmlns:a16="http://schemas.microsoft.com/office/drawing/2014/main" id="{894CB99E-A5D2-234F-A428-03D86BD67F52}"/>
                </a:ext>
              </a:extLst>
            </p:cNvPr>
            <p:cNvSpPr/>
            <p:nvPr/>
          </p:nvSpPr>
          <p:spPr>
            <a:xfrm>
              <a:off x="10042684"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76" name="Picture Placeholder 81">
              <a:extLst>
                <a:ext uri="{FF2B5EF4-FFF2-40B4-BE49-F238E27FC236}">
                  <a16:creationId xmlns:a16="http://schemas.microsoft.com/office/drawing/2014/main" id="{1BC70FB2-3018-D544-8A9F-87B2FFD6D8F2}"/>
                </a:ext>
              </a:extLst>
            </p:cNvPr>
            <p:cNvSpPr/>
            <p:nvPr/>
          </p:nvSpPr>
          <p:spPr>
            <a:xfrm>
              <a:off x="10067160"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78" name="Picture Placeholder 81">
              <a:extLst>
                <a:ext uri="{FF2B5EF4-FFF2-40B4-BE49-F238E27FC236}">
                  <a16:creationId xmlns:a16="http://schemas.microsoft.com/office/drawing/2014/main" id="{273709F7-2C0E-744A-80D1-77CAC401298F}"/>
                </a:ext>
              </a:extLst>
            </p:cNvPr>
            <p:cNvSpPr/>
            <p:nvPr/>
          </p:nvSpPr>
          <p:spPr>
            <a:xfrm>
              <a:off x="10091573" y="1207202"/>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79" name="Picture Placeholder 81">
              <a:extLst>
                <a:ext uri="{FF2B5EF4-FFF2-40B4-BE49-F238E27FC236}">
                  <a16:creationId xmlns:a16="http://schemas.microsoft.com/office/drawing/2014/main" id="{FDAFB6F6-C935-954C-9654-5F5EBF543BE7}"/>
                </a:ext>
              </a:extLst>
            </p:cNvPr>
            <p:cNvSpPr/>
            <p:nvPr/>
          </p:nvSpPr>
          <p:spPr>
            <a:xfrm>
              <a:off x="9903922" y="969271"/>
              <a:ext cx="316230" cy="102585"/>
            </a:xfrm>
            <a:custGeom>
              <a:avLst/>
              <a:gdLst>
                <a:gd name="connsiteX0" fmla="*/ 300419 w 316230"/>
                <a:gd name="connsiteY0" fmla="*/ 15812 h 102585"/>
                <a:gd name="connsiteX1" fmla="*/ 300419 w 316230"/>
                <a:gd name="connsiteY1" fmla="*/ 86774 h 102585"/>
                <a:gd name="connsiteX2" fmla="*/ 15812 w 316230"/>
                <a:gd name="connsiteY2" fmla="*/ 86774 h 102585"/>
                <a:gd name="connsiteX3" fmla="*/ 15812 w 316230"/>
                <a:gd name="connsiteY3" fmla="*/ 15812 h 102585"/>
                <a:gd name="connsiteX4" fmla="*/ 300419 w 316230"/>
                <a:gd name="connsiteY4" fmla="*/ 15812 h 102585"/>
                <a:gd name="connsiteX5" fmla="*/ 316230 w 316230"/>
                <a:gd name="connsiteY5" fmla="*/ 0 h 102585"/>
                <a:gd name="connsiteX6" fmla="*/ 0 w 316230"/>
                <a:gd name="connsiteY6" fmla="*/ 0 h 102585"/>
                <a:gd name="connsiteX7" fmla="*/ 0 w 316230"/>
                <a:gd name="connsiteY7" fmla="*/ 102585 h 102585"/>
                <a:gd name="connsiteX8" fmla="*/ 316230 w 316230"/>
                <a:gd name="connsiteY8" fmla="*/ 102585 h 102585"/>
                <a:gd name="connsiteX9" fmla="*/ 316230 w 316230"/>
                <a:gd name="connsiteY9" fmla="*/ 190 h 10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230" h="102585">
                  <a:moveTo>
                    <a:pt x="300419" y="15812"/>
                  </a:moveTo>
                  <a:lnTo>
                    <a:pt x="300419" y="86774"/>
                  </a:lnTo>
                  <a:lnTo>
                    <a:pt x="15812" y="86774"/>
                  </a:lnTo>
                  <a:lnTo>
                    <a:pt x="15812" y="15812"/>
                  </a:lnTo>
                  <a:lnTo>
                    <a:pt x="300419" y="15812"/>
                  </a:lnTo>
                  <a:moveTo>
                    <a:pt x="316230" y="0"/>
                  </a:moveTo>
                  <a:lnTo>
                    <a:pt x="0" y="0"/>
                  </a:lnTo>
                  <a:lnTo>
                    <a:pt x="0" y="102585"/>
                  </a:lnTo>
                  <a:lnTo>
                    <a:pt x="316230" y="102585"/>
                  </a:lnTo>
                  <a:lnTo>
                    <a:pt x="316230" y="190"/>
                  </a:lnTo>
                  <a:close/>
                </a:path>
              </a:pathLst>
            </a:custGeom>
            <a:grpFill/>
            <a:ln w="6271" cap="flat">
              <a:noFill/>
              <a:prstDash val="solid"/>
              <a:miter/>
            </a:ln>
          </p:spPr>
          <p:txBody>
            <a:bodyPr rtlCol="0" anchor="ctr"/>
            <a:lstStyle/>
            <a:p>
              <a:endParaRPr lang="en-US" sz="1799"/>
            </a:p>
          </p:txBody>
        </p:sp>
        <p:sp>
          <p:nvSpPr>
            <p:cNvPr id="380" name="Picture Placeholder 81">
              <a:extLst>
                <a:ext uri="{FF2B5EF4-FFF2-40B4-BE49-F238E27FC236}">
                  <a16:creationId xmlns:a16="http://schemas.microsoft.com/office/drawing/2014/main" id="{789A669D-7158-F940-A4B4-D0FE7AFBE4F0}"/>
                </a:ext>
              </a:extLst>
            </p:cNvPr>
            <p:cNvSpPr/>
            <p:nvPr/>
          </p:nvSpPr>
          <p:spPr>
            <a:xfrm>
              <a:off x="10160132" y="1007725"/>
              <a:ext cx="24286" cy="25677"/>
            </a:xfrm>
            <a:custGeom>
              <a:avLst/>
              <a:gdLst>
                <a:gd name="connsiteX0" fmla="*/ 24286 w 24286"/>
                <a:gd name="connsiteY0" fmla="*/ 12839 h 25677"/>
                <a:gd name="connsiteX1" fmla="*/ 12143 w 24286"/>
                <a:gd name="connsiteY1" fmla="*/ 25678 h 25677"/>
                <a:gd name="connsiteX2" fmla="*/ 0 w 24286"/>
                <a:gd name="connsiteY2" fmla="*/ 12839 h 25677"/>
                <a:gd name="connsiteX3" fmla="*/ 12143 w 24286"/>
                <a:gd name="connsiteY3" fmla="*/ 0 h 25677"/>
                <a:gd name="connsiteX4" fmla="*/ 24286 w 24286"/>
                <a:gd name="connsiteY4" fmla="*/ 12839 h 2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6" h="25677">
                  <a:moveTo>
                    <a:pt x="24286" y="12839"/>
                  </a:moveTo>
                  <a:cubicBezTo>
                    <a:pt x="24286" y="19930"/>
                    <a:pt x="18850" y="25678"/>
                    <a:pt x="12143" y="25678"/>
                  </a:cubicBezTo>
                  <a:cubicBezTo>
                    <a:pt x="5437" y="25678"/>
                    <a:pt x="0" y="19930"/>
                    <a:pt x="0" y="12839"/>
                  </a:cubicBezTo>
                  <a:cubicBezTo>
                    <a:pt x="0" y="5748"/>
                    <a:pt x="5437" y="0"/>
                    <a:pt x="12143" y="0"/>
                  </a:cubicBezTo>
                  <a:cubicBezTo>
                    <a:pt x="18850" y="0"/>
                    <a:pt x="24286" y="5748"/>
                    <a:pt x="24286" y="12839"/>
                  </a:cubicBezTo>
                  <a:close/>
                </a:path>
              </a:pathLst>
            </a:custGeom>
            <a:grpFill/>
            <a:ln w="6271" cap="flat">
              <a:noFill/>
              <a:prstDash val="solid"/>
              <a:miter/>
            </a:ln>
          </p:spPr>
          <p:txBody>
            <a:bodyPr rtlCol="0" anchor="ctr"/>
            <a:lstStyle/>
            <a:p>
              <a:endParaRPr lang="en-US" sz="1799"/>
            </a:p>
          </p:txBody>
        </p:sp>
        <p:sp>
          <p:nvSpPr>
            <p:cNvPr id="383" name="Picture Placeholder 81">
              <a:extLst>
                <a:ext uri="{FF2B5EF4-FFF2-40B4-BE49-F238E27FC236}">
                  <a16:creationId xmlns:a16="http://schemas.microsoft.com/office/drawing/2014/main" id="{0F15E6D5-CB97-2C46-BECE-5264202C3F59}"/>
                </a:ext>
              </a:extLst>
            </p:cNvPr>
            <p:cNvSpPr/>
            <p:nvPr/>
          </p:nvSpPr>
          <p:spPr>
            <a:xfrm>
              <a:off x="9946993"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84" name="Picture Placeholder 81">
              <a:extLst>
                <a:ext uri="{FF2B5EF4-FFF2-40B4-BE49-F238E27FC236}">
                  <a16:creationId xmlns:a16="http://schemas.microsoft.com/office/drawing/2014/main" id="{BD175C15-C1A8-614F-9B00-0E68862238DA}"/>
                </a:ext>
              </a:extLst>
            </p:cNvPr>
            <p:cNvSpPr/>
            <p:nvPr/>
          </p:nvSpPr>
          <p:spPr>
            <a:xfrm>
              <a:off x="9971469"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85" name="Picture Placeholder 81">
              <a:extLst>
                <a:ext uri="{FF2B5EF4-FFF2-40B4-BE49-F238E27FC236}">
                  <a16:creationId xmlns:a16="http://schemas.microsoft.com/office/drawing/2014/main" id="{878ADC83-D220-084C-A8A4-823BCE19C360}"/>
                </a:ext>
              </a:extLst>
            </p:cNvPr>
            <p:cNvSpPr/>
            <p:nvPr/>
          </p:nvSpPr>
          <p:spPr>
            <a:xfrm>
              <a:off x="9995882"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88" name="Picture Placeholder 81">
              <a:extLst>
                <a:ext uri="{FF2B5EF4-FFF2-40B4-BE49-F238E27FC236}">
                  <a16:creationId xmlns:a16="http://schemas.microsoft.com/office/drawing/2014/main" id="{00F9F21E-F55D-8F46-B79A-628BD649E4E7}"/>
                </a:ext>
              </a:extLst>
            </p:cNvPr>
            <p:cNvSpPr/>
            <p:nvPr/>
          </p:nvSpPr>
          <p:spPr>
            <a:xfrm>
              <a:off x="10020358"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89" name="Picture Placeholder 81">
              <a:extLst>
                <a:ext uri="{FF2B5EF4-FFF2-40B4-BE49-F238E27FC236}">
                  <a16:creationId xmlns:a16="http://schemas.microsoft.com/office/drawing/2014/main" id="{1100F7FA-12A4-E046-834A-AE7729B251BE}"/>
                </a:ext>
              </a:extLst>
            </p:cNvPr>
            <p:cNvSpPr/>
            <p:nvPr/>
          </p:nvSpPr>
          <p:spPr>
            <a:xfrm>
              <a:off x="10044771"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90" name="Picture Placeholder 81">
              <a:extLst>
                <a:ext uri="{FF2B5EF4-FFF2-40B4-BE49-F238E27FC236}">
                  <a16:creationId xmlns:a16="http://schemas.microsoft.com/office/drawing/2014/main" id="{72F60473-877B-2343-917F-9E71D5078B52}"/>
                </a:ext>
              </a:extLst>
            </p:cNvPr>
            <p:cNvSpPr/>
            <p:nvPr/>
          </p:nvSpPr>
          <p:spPr>
            <a:xfrm>
              <a:off x="10069247"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sp>
          <p:nvSpPr>
            <p:cNvPr id="391" name="Picture Placeholder 81">
              <a:extLst>
                <a:ext uri="{FF2B5EF4-FFF2-40B4-BE49-F238E27FC236}">
                  <a16:creationId xmlns:a16="http://schemas.microsoft.com/office/drawing/2014/main" id="{7D298579-C86E-3E4B-B93B-72B2CC013450}"/>
                </a:ext>
              </a:extLst>
            </p:cNvPr>
            <p:cNvSpPr/>
            <p:nvPr/>
          </p:nvSpPr>
          <p:spPr>
            <a:xfrm>
              <a:off x="10093660" y="1001337"/>
              <a:ext cx="7905" cy="38453"/>
            </a:xfrm>
            <a:custGeom>
              <a:avLst/>
              <a:gdLst>
                <a:gd name="connsiteX0" fmla="*/ 0 w 7905"/>
                <a:gd name="connsiteY0" fmla="*/ 0 h 38453"/>
                <a:gd name="connsiteX1" fmla="*/ 7906 w 7905"/>
                <a:gd name="connsiteY1" fmla="*/ 0 h 38453"/>
                <a:gd name="connsiteX2" fmla="*/ 7906 w 7905"/>
                <a:gd name="connsiteY2" fmla="*/ 38454 h 38453"/>
                <a:gd name="connsiteX3" fmla="*/ 0 w 7905"/>
                <a:gd name="connsiteY3" fmla="*/ 38454 h 38453"/>
              </a:gdLst>
              <a:ahLst/>
              <a:cxnLst>
                <a:cxn ang="0">
                  <a:pos x="connsiteX0" y="connsiteY0"/>
                </a:cxn>
                <a:cxn ang="0">
                  <a:pos x="connsiteX1" y="connsiteY1"/>
                </a:cxn>
                <a:cxn ang="0">
                  <a:pos x="connsiteX2" y="connsiteY2"/>
                </a:cxn>
                <a:cxn ang="0">
                  <a:pos x="connsiteX3" y="connsiteY3"/>
                </a:cxn>
              </a:cxnLst>
              <a:rect l="l" t="t" r="r" b="b"/>
              <a:pathLst>
                <a:path w="7905" h="38453">
                  <a:moveTo>
                    <a:pt x="0" y="0"/>
                  </a:moveTo>
                  <a:lnTo>
                    <a:pt x="7906" y="0"/>
                  </a:lnTo>
                  <a:lnTo>
                    <a:pt x="7906" y="38454"/>
                  </a:lnTo>
                  <a:lnTo>
                    <a:pt x="0" y="38454"/>
                  </a:lnTo>
                  <a:close/>
                </a:path>
              </a:pathLst>
            </a:custGeom>
            <a:grpFill/>
            <a:ln w="6271" cap="flat">
              <a:noFill/>
              <a:prstDash val="solid"/>
              <a:miter/>
            </a:ln>
          </p:spPr>
          <p:txBody>
            <a:bodyPr rtlCol="0" anchor="ctr"/>
            <a:lstStyle/>
            <a:p>
              <a:endParaRPr lang="en-US" sz="1799"/>
            </a:p>
          </p:txBody>
        </p:sp>
      </p:grpSp>
      <p:grpSp>
        <p:nvGrpSpPr>
          <p:cNvPr id="392" name="Group 391">
            <a:extLst>
              <a:ext uri="{FF2B5EF4-FFF2-40B4-BE49-F238E27FC236}">
                <a16:creationId xmlns:a16="http://schemas.microsoft.com/office/drawing/2014/main" id="{B3959B78-150D-D148-B964-7AED6265259B}"/>
              </a:ext>
            </a:extLst>
          </p:cNvPr>
          <p:cNvGrpSpPr/>
          <p:nvPr/>
        </p:nvGrpSpPr>
        <p:grpSpPr>
          <a:xfrm>
            <a:off x="4138893" y="5257249"/>
            <a:ext cx="614672" cy="614300"/>
            <a:chOff x="6190587" y="5255688"/>
            <a:chExt cx="778696" cy="778696"/>
          </a:xfrm>
        </p:grpSpPr>
        <p:sp>
          <p:nvSpPr>
            <p:cNvPr id="393" name="Oval 392">
              <a:extLst>
                <a:ext uri="{FF2B5EF4-FFF2-40B4-BE49-F238E27FC236}">
                  <a16:creationId xmlns:a16="http://schemas.microsoft.com/office/drawing/2014/main" id="{D49D34EE-33BA-4140-BE28-FE7E04069D85}"/>
                </a:ext>
                <a:ext uri="{C183D7F6-B498-43B3-948B-1728B52AA6E4}">
                  <adec:decorative xmlns:adec="http://schemas.microsoft.com/office/drawing/2017/decorative" val="1"/>
                </a:ext>
              </a:extLst>
            </p:cNvPr>
            <p:cNvSpPr/>
            <p:nvPr/>
          </p:nvSpPr>
          <p:spPr bwMode="gray">
            <a:xfrm>
              <a:off x="6190587" y="5255688"/>
              <a:ext cx="778696" cy="778696"/>
            </a:xfrm>
            <a:prstGeom prst="ellipse">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394" name="Group 393">
              <a:extLst>
                <a:ext uri="{FF2B5EF4-FFF2-40B4-BE49-F238E27FC236}">
                  <a16:creationId xmlns:a16="http://schemas.microsoft.com/office/drawing/2014/main" id="{33336A6B-71E9-9B42-8533-7B2A303F9100}"/>
                </a:ext>
              </a:extLst>
            </p:cNvPr>
            <p:cNvGrpSpPr/>
            <p:nvPr/>
          </p:nvGrpSpPr>
          <p:grpSpPr>
            <a:xfrm>
              <a:off x="6368339" y="5459058"/>
              <a:ext cx="451221" cy="358318"/>
              <a:chOff x="6402643" y="5574782"/>
              <a:chExt cx="308190" cy="244736"/>
            </a:xfrm>
            <a:solidFill>
              <a:schemeClr val="accent6"/>
            </a:solidFill>
          </p:grpSpPr>
          <p:sp>
            <p:nvSpPr>
              <p:cNvPr id="395" name="Google Shape;7039;p175">
                <a:extLst>
                  <a:ext uri="{FF2B5EF4-FFF2-40B4-BE49-F238E27FC236}">
                    <a16:creationId xmlns:a16="http://schemas.microsoft.com/office/drawing/2014/main" id="{6085F42B-9BD4-2D4D-BAC5-6E03C043FE5B}"/>
                  </a:ext>
                </a:extLst>
              </p:cNvPr>
              <p:cNvSpPr/>
              <p:nvPr/>
            </p:nvSpPr>
            <p:spPr>
              <a:xfrm>
                <a:off x="6472613" y="5642499"/>
                <a:ext cx="167815" cy="177019"/>
              </a:xfrm>
              <a:custGeom>
                <a:avLst/>
                <a:gdLst/>
                <a:ahLst/>
                <a:cxnLst/>
                <a:rect l="l" t="t" r="r" b="b"/>
                <a:pathLst>
                  <a:path w="1556750" h="1806334" extrusionOk="0">
                    <a:moveTo>
                      <a:pt x="779116" y="0"/>
                    </a:moveTo>
                    <a:lnTo>
                      <a:pt x="0" y="448066"/>
                    </a:lnTo>
                    <a:lnTo>
                      <a:pt x="0" y="1353085"/>
                    </a:lnTo>
                    <a:lnTo>
                      <a:pt x="778375" y="1806335"/>
                    </a:lnTo>
                    <a:lnTo>
                      <a:pt x="1556751" y="1353085"/>
                    </a:lnTo>
                    <a:lnTo>
                      <a:pt x="1556751" y="448066"/>
                    </a:lnTo>
                    <a:lnTo>
                      <a:pt x="779116" y="0"/>
                    </a:lnTo>
                    <a:close/>
                    <a:moveTo>
                      <a:pt x="1396040" y="496205"/>
                    </a:moveTo>
                    <a:lnTo>
                      <a:pt x="779857" y="854658"/>
                    </a:lnTo>
                    <a:lnTo>
                      <a:pt x="163673" y="496205"/>
                    </a:lnTo>
                    <a:lnTo>
                      <a:pt x="779857" y="137752"/>
                    </a:lnTo>
                    <a:lnTo>
                      <a:pt x="1396040" y="496205"/>
                    </a:lnTo>
                    <a:close/>
                    <a:moveTo>
                      <a:pt x="119978" y="606555"/>
                    </a:moveTo>
                    <a:lnTo>
                      <a:pt x="719867" y="955380"/>
                    </a:lnTo>
                    <a:lnTo>
                      <a:pt x="719867" y="1634515"/>
                    </a:lnTo>
                    <a:lnTo>
                      <a:pt x="119978" y="1290133"/>
                    </a:lnTo>
                    <a:lnTo>
                      <a:pt x="119978" y="606555"/>
                    </a:lnTo>
                    <a:close/>
                    <a:moveTo>
                      <a:pt x="839105" y="1634515"/>
                    </a:moveTo>
                    <a:lnTo>
                      <a:pt x="839105" y="959083"/>
                    </a:lnTo>
                    <a:lnTo>
                      <a:pt x="1438995" y="610258"/>
                    </a:lnTo>
                    <a:lnTo>
                      <a:pt x="1438995" y="1289393"/>
                    </a:lnTo>
                    <a:lnTo>
                      <a:pt x="839105" y="1634515"/>
                    </a:lnTo>
                    <a:close/>
                  </a:path>
                </a:pathLst>
              </a:custGeom>
              <a:grpFill/>
              <a:ln>
                <a:noFill/>
              </a:ln>
            </p:spPr>
            <p:txBody>
              <a:bodyPr spcFirstLastPara="1" wrap="square" lIns="91401" tIns="45688" rIns="91401" bIns="45688" anchor="ctr" anchorCtr="0">
                <a:noAutofit/>
              </a:bodyPr>
              <a:lstStyle/>
              <a:p>
                <a:endParaRPr sz="1200">
                  <a:solidFill>
                    <a:srgbClr val="717074"/>
                  </a:solidFill>
                  <a:latin typeface="Arial"/>
                  <a:ea typeface="Arial"/>
                  <a:cs typeface="Arial"/>
                  <a:sym typeface="Arial"/>
                </a:endParaRPr>
              </a:p>
            </p:txBody>
          </p:sp>
          <p:sp>
            <p:nvSpPr>
              <p:cNvPr id="396" name="Google Shape;7040;p175">
                <a:extLst>
                  <a:ext uri="{FF2B5EF4-FFF2-40B4-BE49-F238E27FC236}">
                    <a16:creationId xmlns:a16="http://schemas.microsoft.com/office/drawing/2014/main" id="{F1B01166-97E9-1248-9473-D95228D95C62}"/>
                  </a:ext>
                </a:extLst>
              </p:cNvPr>
              <p:cNvSpPr/>
              <p:nvPr/>
            </p:nvSpPr>
            <p:spPr>
              <a:xfrm>
                <a:off x="6402643" y="5574782"/>
                <a:ext cx="308190" cy="192260"/>
              </a:xfrm>
              <a:custGeom>
                <a:avLst/>
                <a:gdLst/>
                <a:ahLst/>
                <a:cxnLst/>
                <a:rect l="l" t="t" r="r" b="b"/>
                <a:pathLst>
                  <a:path w="2858945" h="1961861" extrusionOk="0">
                    <a:moveTo>
                      <a:pt x="439359" y="1961862"/>
                    </a:moveTo>
                    <a:lnTo>
                      <a:pt x="421584" y="1961862"/>
                    </a:lnTo>
                    <a:cubicBezTo>
                      <a:pt x="101643" y="1858177"/>
                      <a:pt x="-73880" y="1513796"/>
                      <a:pt x="29804" y="1193855"/>
                    </a:cubicBezTo>
                    <a:cubicBezTo>
                      <a:pt x="86831" y="1017591"/>
                      <a:pt x="220880" y="877617"/>
                      <a:pt x="393441" y="811703"/>
                    </a:cubicBezTo>
                    <a:cubicBezTo>
                      <a:pt x="406772" y="599890"/>
                      <a:pt x="496386" y="399927"/>
                      <a:pt x="645247" y="249584"/>
                    </a:cubicBezTo>
                    <a:cubicBezTo>
                      <a:pt x="801514" y="89613"/>
                      <a:pt x="1015549" y="0"/>
                      <a:pt x="1239212" y="0"/>
                    </a:cubicBezTo>
                    <a:cubicBezTo>
                      <a:pt x="1562856" y="2962"/>
                      <a:pt x="1856876" y="189595"/>
                      <a:pt x="1996110" y="482134"/>
                    </a:cubicBezTo>
                    <a:lnTo>
                      <a:pt x="2052396" y="482134"/>
                    </a:lnTo>
                    <a:lnTo>
                      <a:pt x="2129419" y="482134"/>
                    </a:lnTo>
                    <a:cubicBezTo>
                      <a:pt x="2537492" y="489540"/>
                      <a:pt x="2862618" y="823553"/>
                      <a:pt x="2858915" y="1231626"/>
                    </a:cubicBezTo>
                    <a:cubicBezTo>
                      <a:pt x="2860396" y="1518240"/>
                      <a:pt x="2700425" y="1781895"/>
                      <a:pt x="2444916" y="1912982"/>
                    </a:cubicBezTo>
                    <a:cubicBezTo>
                      <a:pt x="2414552" y="1927794"/>
                      <a:pt x="2378262" y="1914463"/>
                      <a:pt x="2363450" y="1884098"/>
                    </a:cubicBezTo>
                    <a:cubicBezTo>
                      <a:pt x="2348638" y="1853734"/>
                      <a:pt x="2361969" y="1817444"/>
                      <a:pt x="2392334" y="1802632"/>
                    </a:cubicBezTo>
                    <a:lnTo>
                      <a:pt x="2392334" y="1802632"/>
                    </a:lnTo>
                    <a:cubicBezTo>
                      <a:pt x="2606368" y="1692282"/>
                      <a:pt x="2741158" y="1471582"/>
                      <a:pt x="2740418" y="1230145"/>
                    </a:cubicBezTo>
                    <a:cubicBezTo>
                      <a:pt x="2749305" y="886504"/>
                      <a:pt x="2476762" y="600630"/>
                      <a:pt x="2133122" y="591743"/>
                    </a:cubicBezTo>
                    <a:cubicBezTo>
                      <a:pt x="2131641" y="591743"/>
                      <a:pt x="2130900" y="591743"/>
                      <a:pt x="2129419" y="591743"/>
                    </a:cubicBezTo>
                    <a:lnTo>
                      <a:pt x="2052396" y="591743"/>
                    </a:lnTo>
                    <a:cubicBezTo>
                      <a:pt x="2024253" y="591743"/>
                      <a:pt x="1996110" y="593965"/>
                      <a:pt x="1968708" y="598409"/>
                    </a:cubicBezTo>
                    <a:lnTo>
                      <a:pt x="1923531" y="605074"/>
                    </a:lnTo>
                    <a:lnTo>
                      <a:pt x="1905756" y="563600"/>
                    </a:lnTo>
                    <a:cubicBezTo>
                      <a:pt x="1791703" y="295501"/>
                      <a:pt x="1529529" y="120719"/>
                      <a:pt x="1237731" y="119237"/>
                    </a:cubicBezTo>
                    <a:cubicBezTo>
                      <a:pt x="1045173" y="120719"/>
                      <a:pt x="861504" y="199963"/>
                      <a:pt x="728195" y="339197"/>
                    </a:cubicBezTo>
                    <a:cubicBezTo>
                      <a:pt x="590442" y="478431"/>
                      <a:pt x="511938" y="665804"/>
                      <a:pt x="508235" y="862064"/>
                    </a:cubicBezTo>
                    <a:lnTo>
                      <a:pt x="508235" y="905760"/>
                    </a:lnTo>
                    <a:lnTo>
                      <a:pt x="465280" y="917609"/>
                    </a:lnTo>
                    <a:cubicBezTo>
                      <a:pt x="206068" y="995373"/>
                      <a:pt x="59429" y="1268656"/>
                      <a:pt x="137192" y="1527127"/>
                    </a:cubicBezTo>
                    <a:cubicBezTo>
                      <a:pt x="183110" y="1680432"/>
                      <a:pt x="301606" y="1801892"/>
                      <a:pt x="453430" y="1851512"/>
                    </a:cubicBezTo>
                    <a:cubicBezTo>
                      <a:pt x="482314" y="1867065"/>
                      <a:pt x="492683" y="1903354"/>
                      <a:pt x="477130" y="1932238"/>
                    </a:cubicBezTo>
                    <a:cubicBezTo>
                      <a:pt x="469724" y="1947050"/>
                      <a:pt x="455652" y="1958159"/>
                      <a:pt x="439359" y="1961862"/>
                    </a:cubicBezTo>
                    <a:close/>
                  </a:path>
                </a:pathLst>
              </a:custGeom>
              <a:grpFill/>
              <a:ln>
                <a:noFill/>
              </a:ln>
            </p:spPr>
            <p:txBody>
              <a:bodyPr spcFirstLastPara="1" wrap="square" lIns="91401" tIns="45688" rIns="91401" bIns="45688" anchor="ctr" anchorCtr="0">
                <a:noAutofit/>
              </a:bodyPr>
              <a:lstStyle/>
              <a:p>
                <a:endParaRPr sz="1200">
                  <a:solidFill>
                    <a:srgbClr val="717074"/>
                  </a:solidFill>
                  <a:latin typeface="Arial"/>
                  <a:ea typeface="Arial"/>
                  <a:cs typeface="Arial"/>
                  <a:sym typeface="Arial"/>
                </a:endParaRPr>
              </a:p>
            </p:txBody>
          </p:sp>
        </p:grpSp>
      </p:grpSp>
      <p:grpSp>
        <p:nvGrpSpPr>
          <p:cNvPr id="397" name="Group 396">
            <a:extLst>
              <a:ext uri="{FF2B5EF4-FFF2-40B4-BE49-F238E27FC236}">
                <a16:creationId xmlns:a16="http://schemas.microsoft.com/office/drawing/2014/main" id="{E3342C82-613B-7941-9C22-9C907D0FA9A2}"/>
              </a:ext>
            </a:extLst>
          </p:cNvPr>
          <p:cNvGrpSpPr/>
          <p:nvPr/>
        </p:nvGrpSpPr>
        <p:grpSpPr>
          <a:xfrm>
            <a:off x="5150312" y="5263263"/>
            <a:ext cx="614672" cy="614300"/>
            <a:chOff x="7466156" y="5255688"/>
            <a:chExt cx="778696" cy="778696"/>
          </a:xfrm>
        </p:grpSpPr>
        <p:sp>
          <p:nvSpPr>
            <p:cNvPr id="398" name="Oval 397">
              <a:extLst>
                <a:ext uri="{FF2B5EF4-FFF2-40B4-BE49-F238E27FC236}">
                  <a16:creationId xmlns:a16="http://schemas.microsoft.com/office/drawing/2014/main" id="{7E4A84F3-D444-5247-B476-22C754790E38}"/>
                </a:ext>
                <a:ext uri="{C183D7F6-B498-43B3-948B-1728B52AA6E4}">
                  <adec:decorative xmlns:adec="http://schemas.microsoft.com/office/drawing/2017/decorative" val="1"/>
                </a:ext>
              </a:extLst>
            </p:cNvPr>
            <p:cNvSpPr/>
            <p:nvPr/>
          </p:nvSpPr>
          <p:spPr bwMode="gray">
            <a:xfrm>
              <a:off x="7466156" y="5255688"/>
              <a:ext cx="778696" cy="778696"/>
            </a:xfrm>
            <a:prstGeom prst="ellipse">
              <a:avLst/>
            </a:prstGeom>
            <a:solidFill>
              <a:schemeClr val="bg1"/>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399" name="Group 398">
              <a:extLst>
                <a:ext uri="{FF2B5EF4-FFF2-40B4-BE49-F238E27FC236}">
                  <a16:creationId xmlns:a16="http://schemas.microsoft.com/office/drawing/2014/main" id="{75BF1E8D-67F0-DC4B-8BDB-9FC7C48E2C71}"/>
                </a:ext>
              </a:extLst>
            </p:cNvPr>
            <p:cNvGrpSpPr/>
            <p:nvPr/>
          </p:nvGrpSpPr>
          <p:grpSpPr>
            <a:xfrm>
              <a:off x="7580107" y="5545517"/>
              <a:ext cx="615267" cy="195021"/>
              <a:chOff x="7544438" y="5413635"/>
              <a:chExt cx="566977" cy="179715"/>
            </a:xfrm>
          </p:grpSpPr>
          <p:sp>
            <p:nvSpPr>
              <p:cNvPr id="400" name="Rectangle 399">
                <a:extLst>
                  <a:ext uri="{FF2B5EF4-FFF2-40B4-BE49-F238E27FC236}">
                    <a16:creationId xmlns:a16="http://schemas.microsoft.com/office/drawing/2014/main" id="{B7EFBD3F-D4E5-FA47-8D0C-6216CDEEA173}"/>
                  </a:ext>
                </a:extLst>
              </p:cNvPr>
              <p:cNvSpPr/>
              <p:nvPr/>
            </p:nvSpPr>
            <p:spPr>
              <a:xfrm>
                <a:off x="7544438" y="5423330"/>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1" name="Rectangle 400">
                <a:extLst>
                  <a:ext uri="{FF2B5EF4-FFF2-40B4-BE49-F238E27FC236}">
                    <a16:creationId xmlns:a16="http://schemas.microsoft.com/office/drawing/2014/main" id="{A2619F91-2B39-D84B-8E0E-AFF3860D0C06}"/>
                  </a:ext>
                </a:extLst>
              </p:cNvPr>
              <p:cNvSpPr/>
              <p:nvPr/>
            </p:nvSpPr>
            <p:spPr>
              <a:xfrm>
                <a:off x="7630407" y="5423330"/>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2" name="Rectangle 401">
                <a:extLst>
                  <a:ext uri="{FF2B5EF4-FFF2-40B4-BE49-F238E27FC236}">
                    <a16:creationId xmlns:a16="http://schemas.microsoft.com/office/drawing/2014/main" id="{05B0390E-38B2-6546-816E-0878C6EE8D71}"/>
                  </a:ext>
                </a:extLst>
              </p:cNvPr>
              <p:cNvSpPr/>
              <p:nvPr/>
            </p:nvSpPr>
            <p:spPr>
              <a:xfrm>
                <a:off x="7544438" y="5511433"/>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3" name="Rectangle 402">
                <a:extLst>
                  <a:ext uri="{FF2B5EF4-FFF2-40B4-BE49-F238E27FC236}">
                    <a16:creationId xmlns:a16="http://schemas.microsoft.com/office/drawing/2014/main" id="{CB933CD3-4E76-3E48-9045-D6FA872E2760}"/>
                  </a:ext>
                </a:extLst>
              </p:cNvPr>
              <p:cNvSpPr/>
              <p:nvPr/>
            </p:nvSpPr>
            <p:spPr>
              <a:xfrm>
                <a:off x="7630407" y="5511433"/>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4" name="TextBox 403">
                <a:extLst>
                  <a:ext uri="{FF2B5EF4-FFF2-40B4-BE49-F238E27FC236}">
                    <a16:creationId xmlns:a16="http://schemas.microsoft.com/office/drawing/2014/main" id="{B8835D9F-DEE5-3D48-B400-DC007C41FACD}"/>
                  </a:ext>
                </a:extLst>
              </p:cNvPr>
              <p:cNvSpPr txBox="1"/>
              <p:nvPr/>
            </p:nvSpPr>
            <p:spPr>
              <a:xfrm>
                <a:off x="7739153" y="5413635"/>
                <a:ext cx="372262" cy="179715"/>
              </a:xfrm>
              <a:prstGeom prst="rect">
                <a:avLst/>
              </a:prstGeom>
              <a:noFill/>
            </p:spPr>
            <p:txBody>
              <a:bodyPr wrap="square" lIns="0" tIns="0" rIns="0" bIns="0" rtlCol="0">
                <a:spAutoFit/>
              </a:bodyPr>
              <a:lstStyle/>
              <a:p>
                <a:r>
                  <a:rPr lang="en-US" sz="500">
                    <a:solidFill>
                      <a:schemeClr val="accent3"/>
                    </a:solidFill>
                  </a:rPr>
                  <a:t>Microsoft</a:t>
                </a:r>
              </a:p>
              <a:p>
                <a:r>
                  <a:rPr lang="en-US" sz="500">
                    <a:solidFill>
                      <a:schemeClr val="accent3"/>
                    </a:solidFill>
                  </a:rPr>
                  <a:t>Azure</a:t>
                </a:r>
              </a:p>
            </p:txBody>
          </p:sp>
        </p:grpSp>
      </p:grpSp>
      <p:grpSp>
        <p:nvGrpSpPr>
          <p:cNvPr id="405" name="Group 404">
            <a:extLst>
              <a:ext uri="{FF2B5EF4-FFF2-40B4-BE49-F238E27FC236}">
                <a16:creationId xmlns:a16="http://schemas.microsoft.com/office/drawing/2014/main" id="{15B2668B-F1E9-F44F-8DC2-E5F7C3ACF3A4}"/>
              </a:ext>
            </a:extLst>
          </p:cNvPr>
          <p:cNvGrpSpPr/>
          <p:nvPr/>
        </p:nvGrpSpPr>
        <p:grpSpPr>
          <a:xfrm>
            <a:off x="6161730" y="5275292"/>
            <a:ext cx="614672" cy="614300"/>
            <a:chOff x="8744681" y="5255688"/>
            <a:chExt cx="778696" cy="778696"/>
          </a:xfrm>
        </p:grpSpPr>
        <p:sp>
          <p:nvSpPr>
            <p:cNvPr id="406" name="Oval 405">
              <a:extLst>
                <a:ext uri="{FF2B5EF4-FFF2-40B4-BE49-F238E27FC236}">
                  <a16:creationId xmlns:a16="http://schemas.microsoft.com/office/drawing/2014/main" id="{35C10DF9-1D75-2F44-8399-D8C9D19EFC5F}"/>
                </a:ext>
                <a:ext uri="{C183D7F6-B498-43B3-948B-1728B52AA6E4}">
                  <adec:decorative xmlns:adec="http://schemas.microsoft.com/office/drawing/2017/decorative" val="1"/>
                </a:ext>
              </a:extLst>
            </p:cNvPr>
            <p:cNvSpPr/>
            <p:nvPr/>
          </p:nvSpPr>
          <p:spPr bwMode="gray">
            <a:xfrm>
              <a:off x="8744681" y="5255688"/>
              <a:ext cx="778696" cy="778696"/>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pic>
          <p:nvPicPr>
            <p:cNvPr id="407" name="Picture 10" descr="Introducing 3rd Gen AMD EPYC™ Server Processors | AMD">
              <a:extLst>
                <a:ext uri="{FF2B5EF4-FFF2-40B4-BE49-F238E27FC236}">
                  <a16:creationId xmlns:a16="http://schemas.microsoft.com/office/drawing/2014/main" id="{BFD15CB4-6748-AA49-A626-FFCFF2C97711}"/>
                </a:ext>
              </a:extLst>
            </p:cNvPr>
            <p:cNvPicPr>
              <a:picLocks noChangeAspect="1" noChangeArrowheads="1"/>
            </p:cNvPicPr>
            <p:nvPr/>
          </p:nvPicPr>
          <p:blipFill rotWithShape="1">
            <a:blip r:embed="rId20">
              <a:extLst>
                <a:ext uri="{BEBA8EAE-BF5A-486C-A8C5-ECC9F3942E4B}">
                  <a14:imgProps xmlns:a14="http://schemas.microsoft.com/office/drawing/2010/main">
                    <a14:imgLayer r:embed="rId21">
                      <a14:imgEffect>
                        <a14:colorTemperature colorTemp="1500"/>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8827" t="23003" r="17690" b="23847"/>
            <a:stretch/>
          </p:blipFill>
          <p:spPr bwMode="auto">
            <a:xfrm>
              <a:off x="8873125" y="5516516"/>
              <a:ext cx="521809" cy="2458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8" name="Group 407">
            <a:extLst>
              <a:ext uri="{FF2B5EF4-FFF2-40B4-BE49-F238E27FC236}">
                <a16:creationId xmlns:a16="http://schemas.microsoft.com/office/drawing/2014/main" id="{EDD3B15A-F886-2242-AA4F-D2069A7CC8FE}"/>
              </a:ext>
            </a:extLst>
          </p:cNvPr>
          <p:cNvGrpSpPr/>
          <p:nvPr/>
        </p:nvGrpSpPr>
        <p:grpSpPr>
          <a:xfrm>
            <a:off x="7173149" y="5293334"/>
            <a:ext cx="614672" cy="614300"/>
            <a:chOff x="9414328" y="5255688"/>
            <a:chExt cx="778696" cy="778696"/>
          </a:xfrm>
        </p:grpSpPr>
        <p:sp>
          <p:nvSpPr>
            <p:cNvPr id="409" name="Oval 408">
              <a:extLst>
                <a:ext uri="{FF2B5EF4-FFF2-40B4-BE49-F238E27FC236}">
                  <a16:creationId xmlns:a16="http://schemas.microsoft.com/office/drawing/2014/main" id="{347E9048-32E4-6747-A431-D9D3153E32DA}"/>
                </a:ext>
                <a:ext uri="{C183D7F6-B498-43B3-948B-1728B52AA6E4}">
                  <adec:decorative xmlns:adec="http://schemas.microsoft.com/office/drawing/2017/decorative" val="1"/>
                </a:ext>
              </a:extLst>
            </p:cNvPr>
            <p:cNvSpPr/>
            <p:nvPr/>
          </p:nvSpPr>
          <p:spPr bwMode="gray">
            <a:xfrm>
              <a:off x="9414328" y="5255688"/>
              <a:ext cx="778696" cy="778696"/>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pic>
          <p:nvPicPr>
            <p:cNvPr id="410" name="Picture 4" descr="IBM Cloud - Wikipedia">
              <a:extLst>
                <a:ext uri="{FF2B5EF4-FFF2-40B4-BE49-F238E27FC236}">
                  <a16:creationId xmlns:a16="http://schemas.microsoft.com/office/drawing/2014/main" id="{2C840F9A-35EE-404C-9007-C02B2B51E28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07104" y="5410380"/>
              <a:ext cx="593144" cy="423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1" name="Group 410">
            <a:extLst>
              <a:ext uri="{FF2B5EF4-FFF2-40B4-BE49-F238E27FC236}">
                <a16:creationId xmlns:a16="http://schemas.microsoft.com/office/drawing/2014/main" id="{DC42709E-A83F-624B-9E33-A40D6C0684C0}"/>
              </a:ext>
            </a:extLst>
          </p:cNvPr>
          <p:cNvGrpSpPr/>
          <p:nvPr/>
        </p:nvGrpSpPr>
        <p:grpSpPr>
          <a:xfrm>
            <a:off x="8184567" y="5311379"/>
            <a:ext cx="614672" cy="614300"/>
            <a:chOff x="10112969" y="5255688"/>
            <a:chExt cx="778696" cy="778696"/>
          </a:xfrm>
        </p:grpSpPr>
        <p:sp>
          <p:nvSpPr>
            <p:cNvPr id="412" name="Oval 411">
              <a:extLst>
                <a:ext uri="{FF2B5EF4-FFF2-40B4-BE49-F238E27FC236}">
                  <a16:creationId xmlns:a16="http://schemas.microsoft.com/office/drawing/2014/main" id="{AD5FC108-0A59-734E-A89C-DC1257FF566E}"/>
                </a:ext>
                <a:ext uri="{C183D7F6-B498-43B3-948B-1728B52AA6E4}">
                  <adec:decorative xmlns:adec="http://schemas.microsoft.com/office/drawing/2017/decorative" val="1"/>
                </a:ext>
              </a:extLst>
            </p:cNvPr>
            <p:cNvSpPr/>
            <p:nvPr/>
          </p:nvSpPr>
          <p:spPr bwMode="gray">
            <a:xfrm>
              <a:off x="10112969" y="5255688"/>
              <a:ext cx="778696" cy="778696"/>
            </a:xfrm>
            <a:prstGeom prst="ellipse">
              <a:avLst/>
            </a:prstGeom>
            <a:solidFill>
              <a:schemeClr val="bg1"/>
            </a:solid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pic>
          <p:nvPicPr>
            <p:cNvPr id="413" name="Picture 6" descr="Oracle wants to remove barriers to the cloud with Microsoft partnership -  Tech - Mi Community - Xiaomi">
              <a:extLst>
                <a:ext uri="{FF2B5EF4-FFF2-40B4-BE49-F238E27FC236}">
                  <a16:creationId xmlns:a16="http://schemas.microsoft.com/office/drawing/2014/main" id="{7159269E-382E-0B4A-A128-D1F40999A13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186870" y="5483815"/>
              <a:ext cx="630894" cy="5075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4" name="Group 413">
            <a:extLst>
              <a:ext uri="{FF2B5EF4-FFF2-40B4-BE49-F238E27FC236}">
                <a16:creationId xmlns:a16="http://schemas.microsoft.com/office/drawing/2014/main" id="{DC897E05-C743-824F-B9FE-1FDF2838C91F}"/>
              </a:ext>
            </a:extLst>
          </p:cNvPr>
          <p:cNvGrpSpPr/>
          <p:nvPr/>
        </p:nvGrpSpPr>
        <p:grpSpPr>
          <a:xfrm>
            <a:off x="9195986" y="5305364"/>
            <a:ext cx="614672" cy="614300"/>
            <a:chOff x="11097227" y="5255688"/>
            <a:chExt cx="778696" cy="778696"/>
          </a:xfrm>
        </p:grpSpPr>
        <p:sp>
          <p:nvSpPr>
            <p:cNvPr id="415" name="Oval 414">
              <a:extLst>
                <a:ext uri="{FF2B5EF4-FFF2-40B4-BE49-F238E27FC236}">
                  <a16:creationId xmlns:a16="http://schemas.microsoft.com/office/drawing/2014/main" id="{D333CE75-28C5-B846-A4C0-4EECFD106CF1}"/>
                </a:ext>
                <a:ext uri="{C183D7F6-B498-43B3-948B-1728B52AA6E4}">
                  <adec:decorative xmlns:adec="http://schemas.microsoft.com/office/drawing/2017/decorative" val="1"/>
                </a:ext>
              </a:extLst>
            </p:cNvPr>
            <p:cNvSpPr/>
            <p:nvPr/>
          </p:nvSpPr>
          <p:spPr bwMode="gray">
            <a:xfrm>
              <a:off x="11097227" y="5255688"/>
              <a:ext cx="778696" cy="778696"/>
            </a:xfrm>
            <a:prstGeom prst="ellipse">
              <a:avLst/>
            </a:prstGeom>
            <a:solidFill>
              <a:schemeClr val="bg1"/>
            </a:solidFill>
            <a:ln w="19050">
              <a:solidFill>
                <a:srgbClr val="EB75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pic>
          <p:nvPicPr>
            <p:cNvPr id="416" name="Picture 2" descr="Alibaba Cloud invests USD283 million to accelerate global partner  innovations | Financial IT">
              <a:extLst>
                <a:ext uri="{FF2B5EF4-FFF2-40B4-BE49-F238E27FC236}">
                  <a16:creationId xmlns:a16="http://schemas.microsoft.com/office/drawing/2014/main" id="{2E1E14FF-BF55-104E-9A72-C886D342A61B}"/>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1232587" y="5389444"/>
              <a:ext cx="502138" cy="502138"/>
            </a:xfrm>
            <a:prstGeom prst="rect">
              <a:avLst/>
            </a:prstGeom>
            <a:noFill/>
            <a:extLst>
              <a:ext uri="{909E8E84-426E-40DD-AFC4-6F175D3DCCD1}">
                <a14:hiddenFill xmlns:a14="http://schemas.microsoft.com/office/drawing/2010/main">
                  <a:solidFill>
                    <a:srgbClr val="FFFFFF"/>
                  </a:solidFill>
                </a14:hiddenFill>
              </a:ext>
            </a:extLst>
          </p:spPr>
        </p:pic>
      </p:grpSp>
      <p:sp>
        <p:nvSpPr>
          <p:cNvPr id="417" name="TextBox 416">
            <a:extLst>
              <a:ext uri="{FF2B5EF4-FFF2-40B4-BE49-F238E27FC236}">
                <a16:creationId xmlns:a16="http://schemas.microsoft.com/office/drawing/2014/main" id="{4292B1DF-D088-184B-9577-CA807B6725ED}"/>
              </a:ext>
            </a:extLst>
          </p:cNvPr>
          <p:cNvSpPr txBox="1"/>
          <p:nvPr/>
        </p:nvSpPr>
        <p:spPr>
          <a:xfrm>
            <a:off x="8943982" y="6017373"/>
            <a:ext cx="1042287" cy="276927"/>
          </a:xfrm>
          <a:prstGeom prst="rect">
            <a:avLst/>
          </a:prstGeom>
          <a:noFill/>
        </p:spPr>
        <p:txBody>
          <a:bodyPr wrap="square" lIns="0" tIns="0" rIns="0" bIns="0" rtlCol="0">
            <a:spAutoFit/>
          </a:bodyPr>
          <a:lstStyle/>
          <a:p>
            <a:pPr algn="ctr"/>
            <a:r>
              <a:rPr lang="en-US" sz="900">
                <a:solidFill>
                  <a:schemeClr val="tx2"/>
                </a:solidFill>
              </a:rPr>
              <a:t>Alibaba Cloud VMware Solution</a:t>
            </a:r>
          </a:p>
        </p:txBody>
      </p:sp>
      <p:sp>
        <p:nvSpPr>
          <p:cNvPr id="418" name="Oval 417">
            <a:extLst>
              <a:ext uri="{FF2B5EF4-FFF2-40B4-BE49-F238E27FC236}">
                <a16:creationId xmlns:a16="http://schemas.microsoft.com/office/drawing/2014/main" id="{088D4043-541D-2944-B60F-963740DA9E5B}"/>
              </a:ext>
              <a:ext uri="{C183D7F6-B498-43B3-948B-1728B52AA6E4}">
                <adec:decorative xmlns:adec="http://schemas.microsoft.com/office/drawing/2017/decorative" val="1"/>
              </a:ext>
            </a:extLst>
          </p:cNvPr>
          <p:cNvSpPr/>
          <p:nvPr/>
        </p:nvSpPr>
        <p:spPr bwMode="gray">
          <a:xfrm>
            <a:off x="10723446" y="5298666"/>
            <a:ext cx="614672" cy="614300"/>
          </a:xfrm>
          <a:prstGeom prst="ellipse">
            <a:avLst/>
          </a:prstGeom>
          <a:solidFill>
            <a:schemeClr val="bg1"/>
          </a:solidFill>
          <a:ln w="190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grpSp>
        <p:nvGrpSpPr>
          <p:cNvPr id="419" name="Group 418" descr="Multi-Cloud&#10;">
            <a:extLst>
              <a:ext uri="{FF2B5EF4-FFF2-40B4-BE49-F238E27FC236}">
                <a16:creationId xmlns:a16="http://schemas.microsoft.com/office/drawing/2014/main" id="{85B17B1F-1293-BE40-BBD1-8FC6916F3B29}"/>
              </a:ext>
            </a:extLst>
          </p:cNvPr>
          <p:cNvGrpSpPr/>
          <p:nvPr/>
        </p:nvGrpSpPr>
        <p:grpSpPr>
          <a:xfrm>
            <a:off x="10816738" y="5495018"/>
            <a:ext cx="428089" cy="221596"/>
            <a:chOff x="531414" y="2080699"/>
            <a:chExt cx="600408" cy="292449"/>
          </a:xfrm>
        </p:grpSpPr>
        <p:sp>
          <p:nvSpPr>
            <p:cNvPr id="420" name="Picture Placeholder 83">
              <a:extLst>
                <a:ext uri="{FF2B5EF4-FFF2-40B4-BE49-F238E27FC236}">
                  <a16:creationId xmlns:a16="http://schemas.microsoft.com/office/drawing/2014/main" id="{939B8651-8853-C64B-BD68-13BCA61C80B5}"/>
                </a:ext>
              </a:extLst>
            </p:cNvPr>
            <p:cNvSpPr/>
            <p:nvPr/>
          </p:nvSpPr>
          <p:spPr>
            <a:xfrm>
              <a:off x="531414" y="2080699"/>
              <a:ext cx="270629" cy="180314"/>
            </a:xfrm>
            <a:custGeom>
              <a:avLst/>
              <a:gdLst>
                <a:gd name="connsiteX0" fmla="*/ 53949 w 270629"/>
                <a:gd name="connsiteY0" fmla="*/ 180314 h 180314"/>
                <a:gd name="connsiteX1" fmla="*/ 61728 w 270629"/>
                <a:gd name="connsiteY1" fmla="*/ 180314 h 180314"/>
                <a:gd name="connsiteX2" fmla="*/ 76781 w 270629"/>
                <a:gd name="connsiteY2" fmla="*/ 164503 h 180314"/>
                <a:gd name="connsiteX3" fmla="*/ 48952 w 270629"/>
                <a:gd name="connsiteY3" fmla="*/ 164503 h 180314"/>
                <a:gd name="connsiteX4" fmla="*/ 16001 w 270629"/>
                <a:gd name="connsiteY4" fmla="*/ 130919 h 180314"/>
                <a:gd name="connsiteX5" fmla="*/ 46423 w 270629"/>
                <a:gd name="connsiteY5" fmla="*/ 101004 h 180314"/>
                <a:gd name="connsiteX6" fmla="*/ 47245 w 270629"/>
                <a:gd name="connsiteY6" fmla="*/ 101004 h 180314"/>
                <a:gd name="connsiteX7" fmla="*/ 54771 w 270629"/>
                <a:gd name="connsiteY7" fmla="*/ 102016 h 180314"/>
                <a:gd name="connsiteX8" fmla="*/ 70899 w 270629"/>
                <a:gd name="connsiteY8" fmla="*/ 106506 h 180314"/>
                <a:gd name="connsiteX9" fmla="*/ 74441 w 270629"/>
                <a:gd name="connsiteY9" fmla="*/ 90126 h 180314"/>
                <a:gd name="connsiteX10" fmla="*/ 115740 w 270629"/>
                <a:gd name="connsiteY10" fmla="*/ 56226 h 180314"/>
                <a:gd name="connsiteX11" fmla="*/ 116752 w 270629"/>
                <a:gd name="connsiteY11" fmla="*/ 56226 h 180314"/>
                <a:gd name="connsiteX12" fmla="*/ 133829 w 270629"/>
                <a:gd name="connsiteY12" fmla="*/ 60273 h 180314"/>
                <a:gd name="connsiteX13" fmla="*/ 149324 w 270629"/>
                <a:gd name="connsiteY13" fmla="*/ 67736 h 180314"/>
                <a:gd name="connsiteX14" fmla="*/ 155648 w 270629"/>
                <a:gd name="connsiteY14" fmla="*/ 51735 h 180314"/>
                <a:gd name="connsiteX15" fmla="*/ 203968 w 270629"/>
                <a:gd name="connsiteY15" fmla="*/ 15812 h 180314"/>
                <a:gd name="connsiteX16" fmla="*/ 205297 w 270629"/>
                <a:gd name="connsiteY16" fmla="*/ 15812 h 180314"/>
                <a:gd name="connsiteX17" fmla="*/ 256336 w 270629"/>
                <a:gd name="connsiteY17" fmla="*/ 69001 h 180314"/>
                <a:gd name="connsiteX18" fmla="*/ 256652 w 270629"/>
                <a:gd name="connsiteY18" fmla="*/ 73176 h 180314"/>
                <a:gd name="connsiteX19" fmla="*/ 270630 w 270629"/>
                <a:gd name="connsiteY19" fmla="*/ 58313 h 180314"/>
                <a:gd name="connsiteX20" fmla="*/ 205676 w 270629"/>
                <a:gd name="connsiteY20" fmla="*/ 0 h 180314"/>
                <a:gd name="connsiteX21" fmla="*/ 203968 w 270629"/>
                <a:gd name="connsiteY21" fmla="*/ 0 h 180314"/>
                <a:gd name="connsiteX22" fmla="*/ 140722 w 270629"/>
                <a:gd name="connsiteY22" fmla="*/ 46043 h 180314"/>
                <a:gd name="connsiteX23" fmla="*/ 117132 w 270629"/>
                <a:gd name="connsiteY23" fmla="*/ 40414 h 180314"/>
                <a:gd name="connsiteX24" fmla="*/ 115677 w 270629"/>
                <a:gd name="connsiteY24" fmla="*/ 40414 h 180314"/>
                <a:gd name="connsiteX25" fmla="*/ 58756 w 270629"/>
                <a:gd name="connsiteY25" fmla="*/ 86774 h 180314"/>
                <a:gd name="connsiteX26" fmla="*/ 47371 w 270629"/>
                <a:gd name="connsiteY26" fmla="*/ 85192 h 180314"/>
                <a:gd name="connsiteX27" fmla="*/ 46233 w 270629"/>
                <a:gd name="connsiteY27" fmla="*/ 85192 h 180314"/>
                <a:gd name="connsiteX28" fmla="*/ 0 w 270629"/>
                <a:gd name="connsiteY28" fmla="*/ 130540 h 180314"/>
                <a:gd name="connsiteX29" fmla="*/ 48320 w 270629"/>
                <a:gd name="connsiteY29" fmla="*/ 180314 h 18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29" h="180314">
                  <a:moveTo>
                    <a:pt x="53949" y="180314"/>
                  </a:moveTo>
                  <a:lnTo>
                    <a:pt x="61728" y="180314"/>
                  </a:lnTo>
                  <a:cubicBezTo>
                    <a:pt x="66010" y="174390"/>
                    <a:pt x="71074" y="169071"/>
                    <a:pt x="76781" y="164503"/>
                  </a:cubicBezTo>
                  <a:lnTo>
                    <a:pt x="48952" y="164503"/>
                  </a:lnTo>
                  <a:cubicBezTo>
                    <a:pt x="31096" y="163165"/>
                    <a:pt x="16999" y="148798"/>
                    <a:pt x="16001" y="130919"/>
                  </a:cubicBezTo>
                  <a:cubicBezTo>
                    <a:pt x="16410" y="114373"/>
                    <a:pt x="29872" y="101135"/>
                    <a:pt x="46423" y="101004"/>
                  </a:cubicBezTo>
                  <a:lnTo>
                    <a:pt x="47245" y="101004"/>
                  </a:lnTo>
                  <a:cubicBezTo>
                    <a:pt x="49785" y="101037"/>
                    <a:pt x="52312" y="101378"/>
                    <a:pt x="54771" y="102016"/>
                  </a:cubicBezTo>
                  <a:lnTo>
                    <a:pt x="70899" y="106506"/>
                  </a:lnTo>
                  <a:lnTo>
                    <a:pt x="74441" y="90126"/>
                  </a:lnTo>
                  <a:cubicBezTo>
                    <a:pt x="78560" y="70543"/>
                    <a:pt x="95730" y="56450"/>
                    <a:pt x="115740" y="56226"/>
                  </a:cubicBezTo>
                  <a:lnTo>
                    <a:pt x="116752" y="56226"/>
                  </a:lnTo>
                  <a:cubicBezTo>
                    <a:pt x="122671" y="56314"/>
                    <a:pt x="128499" y="57696"/>
                    <a:pt x="133829" y="60273"/>
                  </a:cubicBezTo>
                  <a:lnTo>
                    <a:pt x="149324" y="67736"/>
                  </a:lnTo>
                  <a:lnTo>
                    <a:pt x="155648" y="51735"/>
                  </a:lnTo>
                  <a:cubicBezTo>
                    <a:pt x="162760" y="30908"/>
                    <a:pt x="181976" y="16622"/>
                    <a:pt x="203968" y="15812"/>
                  </a:cubicBezTo>
                  <a:lnTo>
                    <a:pt x="205297" y="15812"/>
                  </a:lnTo>
                  <a:cubicBezTo>
                    <a:pt x="231670" y="16444"/>
                    <a:pt x="253616" y="39339"/>
                    <a:pt x="256336" y="69001"/>
                  </a:cubicBezTo>
                  <a:lnTo>
                    <a:pt x="256652" y="73176"/>
                  </a:lnTo>
                  <a:cubicBezTo>
                    <a:pt x="260864" y="67819"/>
                    <a:pt x="265542" y="62846"/>
                    <a:pt x="270630" y="58313"/>
                  </a:cubicBezTo>
                  <a:cubicBezTo>
                    <a:pt x="263799" y="25551"/>
                    <a:pt x="237615" y="759"/>
                    <a:pt x="205676" y="0"/>
                  </a:cubicBezTo>
                  <a:lnTo>
                    <a:pt x="203968" y="0"/>
                  </a:lnTo>
                  <a:cubicBezTo>
                    <a:pt x="175370" y="724"/>
                    <a:pt x="150197" y="19050"/>
                    <a:pt x="140722" y="46043"/>
                  </a:cubicBezTo>
                  <a:cubicBezTo>
                    <a:pt x="133354" y="42494"/>
                    <a:pt x="125308" y="40574"/>
                    <a:pt x="117132" y="40414"/>
                  </a:cubicBezTo>
                  <a:lnTo>
                    <a:pt x="115677" y="40414"/>
                  </a:lnTo>
                  <a:cubicBezTo>
                    <a:pt x="88136" y="40486"/>
                    <a:pt x="64401" y="59817"/>
                    <a:pt x="58756" y="86774"/>
                  </a:cubicBezTo>
                  <a:cubicBezTo>
                    <a:pt x="55038" y="85793"/>
                    <a:pt x="51215" y="85261"/>
                    <a:pt x="47371" y="85192"/>
                  </a:cubicBezTo>
                  <a:lnTo>
                    <a:pt x="46233" y="85192"/>
                  </a:lnTo>
                  <a:cubicBezTo>
                    <a:pt x="21082" y="85289"/>
                    <a:pt x="582" y="105396"/>
                    <a:pt x="0" y="130540"/>
                  </a:cubicBezTo>
                  <a:cubicBezTo>
                    <a:pt x="714" y="157171"/>
                    <a:pt x="21721" y="178811"/>
                    <a:pt x="48320" y="180314"/>
                  </a:cubicBezTo>
                  <a:close/>
                </a:path>
              </a:pathLst>
            </a:custGeom>
            <a:solidFill>
              <a:schemeClr val="accent2"/>
            </a:solidFill>
            <a:ln w="6271" cap="flat">
              <a:noFill/>
              <a:prstDash val="solid"/>
              <a:miter/>
            </a:ln>
          </p:spPr>
          <p:txBody>
            <a:bodyPr rtlCol="0" anchor="ctr"/>
            <a:lstStyle/>
            <a:p>
              <a:endParaRPr lang="en-US" sz="1799"/>
            </a:p>
          </p:txBody>
        </p:sp>
        <p:sp>
          <p:nvSpPr>
            <p:cNvPr id="421" name="Picture Placeholder 83">
              <a:extLst>
                <a:ext uri="{FF2B5EF4-FFF2-40B4-BE49-F238E27FC236}">
                  <a16:creationId xmlns:a16="http://schemas.microsoft.com/office/drawing/2014/main" id="{B5D23189-4029-CC4A-B30C-AB4B71A234FD}"/>
                </a:ext>
              </a:extLst>
            </p:cNvPr>
            <p:cNvSpPr/>
            <p:nvPr/>
          </p:nvSpPr>
          <p:spPr>
            <a:xfrm>
              <a:off x="964396" y="2135344"/>
              <a:ext cx="167426" cy="152422"/>
            </a:xfrm>
            <a:custGeom>
              <a:avLst/>
              <a:gdLst>
                <a:gd name="connsiteX0" fmla="*/ 130224 w 167426"/>
                <a:gd name="connsiteY0" fmla="*/ 57301 h 152422"/>
                <a:gd name="connsiteX1" fmla="*/ 73935 w 167426"/>
                <a:gd name="connsiteY1" fmla="*/ 0 h 152422"/>
                <a:gd name="connsiteX2" fmla="*/ 72480 w 167426"/>
                <a:gd name="connsiteY2" fmla="*/ 0 h 152422"/>
                <a:gd name="connsiteX3" fmla="*/ 18974 w 167426"/>
                <a:gd name="connsiteY3" fmla="*/ 39023 h 152422"/>
                <a:gd name="connsiteX4" fmla="*/ 0 w 167426"/>
                <a:gd name="connsiteY4" fmla="*/ 34343 h 152422"/>
                <a:gd name="connsiteX5" fmla="*/ 7653 w 167426"/>
                <a:gd name="connsiteY5" fmla="*/ 51672 h 152422"/>
                <a:gd name="connsiteX6" fmla="*/ 12080 w 167426"/>
                <a:gd name="connsiteY6" fmla="*/ 53190 h 152422"/>
                <a:gd name="connsiteX7" fmla="*/ 27828 w 167426"/>
                <a:gd name="connsiteY7" fmla="*/ 60779 h 152422"/>
                <a:gd name="connsiteX8" fmla="*/ 34153 w 167426"/>
                <a:gd name="connsiteY8" fmla="*/ 44778 h 152422"/>
                <a:gd name="connsiteX9" fmla="*/ 72923 w 167426"/>
                <a:gd name="connsiteY9" fmla="*/ 15812 h 152422"/>
                <a:gd name="connsiteX10" fmla="*/ 73998 w 167426"/>
                <a:gd name="connsiteY10" fmla="*/ 15812 h 152422"/>
                <a:gd name="connsiteX11" fmla="*/ 114918 w 167426"/>
                <a:gd name="connsiteY11" fmla="*/ 58756 h 152422"/>
                <a:gd name="connsiteX12" fmla="*/ 116120 w 167426"/>
                <a:gd name="connsiteY12" fmla="*/ 71847 h 152422"/>
                <a:gd name="connsiteX13" fmla="*/ 129148 w 167426"/>
                <a:gd name="connsiteY13" fmla="*/ 73049 h 152422"/>
                <a:gd name="connsiteX14" fmla="*/ 151917 w 167426"/>
                <a:gd name="connsiteY14" fmla="*/ 105431 h 152422"/>
                <a:gd name="connsiteX15" fmla="*/ 126619 w 167426"/>
                <a:gd name="connsiteY15" fmla="*/ 136611 h 152422"/>
                <a:gd name="connsiteX16" fmla="*/ 121179 w 167426"/>
                <a:gd name="connsiteY16" fmla="*/ 136611 h 152422"/>
                <a:gd name="connsiteX17" fmla="*/ 71594 w 167426"/>
                <a:gd name="connsiteY17" fmla="*/ 136611 h 152422"/>
                <a:gd name="connsiteX18" fmla="*/ 73998 w 167426"/>
                <a:gd name="connsiteY18" fmla="*/ 152423 h 152422"/>
                <a:gd name="connsiteX19" fmla="*/ 121179 w 167426"/>
                <a:gd name="connsiteY19" fmla="*/ 152423 h 152422"/>
                <a:gd name="connsiteX20" fmla="*/ 126619 w 167426"/>
                <a:gd name="connsiteY20" fmla="*/ 152423 h 152422"/>
                <a:gd name="connsiteX21" fmla="*/ 167412 w 167426"/>
                <a:gd name="connsiteY21" fmla="*/ 105811 h 152422"/>
                <a:gd name="connsiteX22" fmla="*/ 130224 w 167426"/>
                <a:gd name="connsiteY22" fmla="*/ 57301 h 15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426" h="152422">
                  <a:moveTo>
                    <a:pt x="130224" y="57301"/>
                  </a:moveTo>
                  <a:cubicBezTo>
                    <a:pt x="127377" y="25678"/>
                    <a:pt x="103534" y="759"/>
                    <a:pt x="73935" y="0"/>
                  </a:cubicBezTo>
                  <a:lnTo>
                    <a:pt x="72480" y="0"/>
                  </a:lnTo>
                  <a:cubicBezTo>
                    <a:pt x="48290" y="689"/>
                    <a:pt x="27022" y="16201"/>
                    <a:pt x="18974" y="39023"/>
                  </a:cubicBezTo>
                  <a:cubicBezTo>
                    <a:pt x="13032" y="36193"/>
                    <a:pt x="6576" y="34601"/>
                    <a:pt x="0" y="34343"/>
                  </a:cubicBezTo>
                  <a:cubicBezTo>
                    <a:pt x="3016" y="39902"/>
                    <a:pt x="5576" y="45698"/>
                    <a:pt x="7653" y="51672"/>
                  </a:cubicBezTo>
                  <a:cubicBezTo>
                    <a:pt x="9162" y="52073"/>
                    <a:pt x="10642" y="52580"/>
                    <a:pt x="12080" y="53190"/>
                  </a:cubicBezTo>
                  <a:lnTo>
                    <a:pt x="27828" y="60779"/>
                  </a:lnTo>
                  <a:lnTo>
                    <a:pt x="34153" y="44778"/>
                  </a:lnTo>
                  <a:cubicBezTo>
                    <a:pt x="39842" y="28034"/>
                    <a:pt x="55252" y="16520"/>
                    <a:pt x="72923" y="15812"/>
                  </a:cubicBezTo>
                  <a:lnTo>
                    <a:pt x="73998" y="15812"/>
                  </a:lnTo>
                  <a:cubicBezTo>
                    <a:pt x="95122" y="16317"/>
                    <a:pt x="112768" y="34785"/>
                    <a:pt x="114918" y="58756"/>
                  </a:cubicBezTo>
                  <a:lnTo>
                    <a:pt x="116120" y="71847"/>
                  </a:lnTo>
                  <a:lnTo>
                    <a:pt x="129148" y="73049"/>
                  </a:lnTo>
                  <a:cubicBezTo>
                    <a:pt x="142367" y="74314"/>
                    <a:pt x="152360" y="88544"/>
                    <a:pt x="151917" y="105431"/>
                  </a:cubicBezTo>
                  <a:cubicBezTo>
                    <a:pt x="151474" y="122318"/>
                    <a:pt x="140343" y="136611"/>
                    <a:pt x="126619" y="136611"/>
                  </a:cubicBezTo>
                  <a:lnTo>
                    <a:pt x="121179" y="136611"/>
                  </a:lnTo>
                  <a:lnTo>
                    <a:pt x="71594" y="136611"/>
                  </a:lnTo>
                  <a:cubicBezTo>
                    <a:pt x="72815" y="141810"/>
                    <a:pt x="73618" y="147097"/>
                    <a:pt x="73998" y="152423"/>
                  </a:cubicBezTo>
                  <a:lnTo>
                    <a:pt x="121179" y="152423"/>
                  </a:lnTo>
                  <a:lnTo>
                    <a:pt x="126619" y="152423"/>
                  </a:lnTo>
                  <a:cubicBezTo>
                    <a:pt x="148628" y="152423"/>
                    <a:pt x="166843" y="131678"/>
                    <a:pt x="167412" y="105811"/>
                  </a:cubicBezTo>
                  <a:cubicBezTo>
                    <a:pt x="167981" y="79943"/>
                    <a:pt x="151474" y="59388"/>
                    <a:pt x="130224" y="57301"/>
                  </a:cubicBezTo>
                  <a:close/>
                </a:path>
              </a:pathLst>
            </a:custGeom>
            <a:solidFill>
              <a:schemeClr val="accent2"/>
            </a:solidFill>
            <a:ln w="6271" cap="flat">
              <a:noFill/>
              <a:prstDash val="solid"/>
              <a:miter/>
            </a:ln>
          </p:spPr>
          <p:txBody>
            <a:bodyPr rtlCol="0" anchor="ctr"/>
            <a:lstStyle/>
            <a:p>
              <a:endParaRPr lang="en-US" sz="1799"/>
            </a:p>
          </p:txBody>
        </p:sp>
        <p:sp>
          <p:nvSpPr>
            <p:cNvPr id="422" name="Picture Placeholder 83">
              <a:extLst>
                <a:ext uri="{FF2B5EF4-FFF2-40B4-BE49-F238E27FC236}">
                  <a16:creationId xmlns:a16="http://schemas.microsoft.com/office/drawing/2014/main" id="{CE2A63A4-F79A-2F4B-98DC-A61534D022CB}"/>
                </a:ext>
              </a:extLst>
            </p:cNvPr>
            <p:cNvSpPr/>
            <p:nvPr/>
          </p:nvSpPr>
          <p:spPr>
            <a:xfrm>
              <a:off x="593759" y="2128007"/>
              <a:ext cx="428845" cy="245141"/>
            </a:xfrm>
            <a:custGeom>
              <a:avLst/>
              <a:gdLst>
                <a:gd name="connsiteX0" fmla="*/ 277033 w 428845"/>
                <a:gd name="connsiteY0" fmla="*/ 15938 h 245141"/>
                <a:gd name="connsiteX1" fmla="*/ 278930 w 428845"/>
                <a:gd name="connsiteY1" fmla="*/ 15938 h 245141"/>
                <a:gd name="connsiteX2" fmla="*/ 353814 w 428845"/>
                <a:gd name="connsiteY2" fmla="*/ 93478 h 245141"/>
                <a:gd name="connsiteX3" fmla="*/ 355015 w 428845"/>
                <a:gd name="connsiteY3" fmla="*/ 106506 h 245141"/>
                <a:gd name="connsiteX4" fmla="*/ 368044 w 428845"/>
                <a:gd name="connsiteY4" fmla="*/ 107771 h 245141"/>
                <a:gd name="connsiteX5" fmla="*/ 413202 w 428845"/>
                <a:gd name="connsiteY5" fmla="*/ 169373 h 245141"/>
                <a:gd name="connsiteX6" fmla="*/ 363554 w 428845"/>
                <a:gd name="connsiteY6" fmla="*/ 228571 h 245141"/>
                <a:gd name="connsiteX7" fmla="*/ 354826 w 428845"/>
                <a:gd name="connsiteY7" fmla="*/ 228571 h 245141"/>
                <a:gd name="connsiteX8" fmla="*/ 214609 w 428845"/>
                <a:gd name="connsiteY8" fmla="*/ 229014 h 245141"/>
                <a:gd name="connsiteX9" fmla="*/ 73254 w 428845"/>
                <a:gd name="connsiteY9" fmla="*/ 229456 h 245141"/>
                <a:gd name="connsiteX10" fmla="*/ 66297 w 428845"/>
                <a:gd name="connsiteY10" fmla="*/ 229456 h 245141"/>
                <a:gd name="connsiteX11" fmla="*/ 16017 w 428845"/>
                <a:gd name="connsiteY11" fmla="*/ 177911 h 245141"/>
                <a:gd name="connsiteX12" fmla="*/ 63262 w 428845"/>
                <a:gd name="connsiteY12" fmla="*/ 131678 h 245141"/>
                <a:gd name="connsiteX13" fmla="*/ 64463 w 428845"/>
                <a:gd name="connsiteY13" fmla="*/ 131678 h 245141"/>
                <a:gd name="connsiteX14" fmla="*/ 76037 w 428845"/>
                <a:gd name="connsiteY14" fmla="*/ 133323 h 245141"/>
                <a:gd name="connsiteX15" fmla="*/ 92228 w 428845"/>
                <a:gd name="connsiteY15" fmla="*/ 137750 h 245141"/>
                <a:gd name="connsiteX16" fmla="*/ 95770 w 428845"/>
                <a:gd name="connsiteY16" fmla="*/ 121369 h 245141"/>
                <a:gd name="connsiteX17" fmla="*/ 157498 w 428845"/>
                <a:gd name="connsiteY17" fmla="*/ 70772 h 245141"/>
                <a:gd name="connsiteX18" fmla="*/ 159016 w 428845"/>
                <a:gd name="connsiteY18" fmla="*/ 70772 h 245141"/>
                <a:gd name="connsiteX19" fmla="*/ 184314 w 428845"/>
                <a:gd name="connsiteY19" fmla="*/ 77097 h 245141"/>
                <a:gd name="connsiteX20" fmla="*/ 199810 w 428845"/>
                <a:gd name="connsiteY20" fmla="*/ 84307 h 245141"/>
                <a:gd name="connsiteX21" fmla="*/ 206134 w 428845"/>
                <a:gd name="connsiteY21" fmla="*/ 68306 h 245141"/>
                <a:gd name="connsiteX22" fmla="*/ 277160 w 428845"/>
                <a:gd name="connsiteY22" fmla="*/ 15812 h 245141"/>
                <a:gd name="connsiteX23" fmla="*/ 277160 w 428845"/>
                <a:gd name="connsiteY23" fmla="*/ 0 h 245141"/>
                <a:gd name="connsiteX24" fmla="*/ 191398 w 428845"/>
                <a:gd name="connsiteY24" fmla="*/ 62614 h 245141"/>
                <a:gd name="connsiteX25" fmla="*/ 159396 w 428845"/>
                <a:gd name="connsiteY25" fmla="*/ 54961 h 245141"/>
                <a:gd name="connsiteX26" fmla="*/ 157435 w 428845"/>
                <a:gd name="connsiteY26" fmla="*/ 54961 h 245141"/>
                <a:gd name="connsiteX27" fmla="*/ 80212 w 428845"/>
                <a:gd name="connsiteY27" fmla="*/ 118207 h 245141"/>
                <a:gd name="connsiteX28" fmla="*/ 64590 w 428845"/>
                <a:gd name="connsiteY28" fmla="*/ 115930 h 245141"/>
                <a:gd name="connsiteX29" fmla="*/ 63262 w 428845"/>
                <a:gd name="connsiteY29" fmla="*/ 115930 h 245141"/>
                <a:gd name="connsiteX30" fmla="*/ 16 w 428845"/>
                <a:gd name="connsiteY30" fmla="*/ 177468 h 245141"/>
                <a:gd name="connsiteX31" fmla="*/ 65665 w 428845"/>
                <a:gd name="connsiteY31" fmla="*/ 245142 h 245141"/>
                <a:gd name="connsiteX32" fmla="*/ 73065 w 428845"/>
                <a:gd name="connsiteY32" fmla="*/ 245142 h 245141"/>
                <a:gd name="connsiteX33" fmla="*/ 354636 w 428845"/>
                <a:gd name="connsiteY33" fmla="*/ 244256 h 245141"/>
                <a:gd name="connsiteX34" fmla="*/ 363364 w 428845"/>
                <a:gd name="connsiteY34" fmla="*/ 244256 h 245141"/>
                <a:gd name="connsiteX35" fmla="*/ 428824 w 428845"/>
                <a:gd name="connsiteY35" fmla="*/ 169563 h 245141"/>
                <a:gd name="connsiteX36" fmla="*/ 369372 w 428845"/>
                <a:gd name="connsiteY36" fmla="*/ 91896 h 245141"/>
                <a:gd name="connsiteX37" fmla="*/ 279183 w 428845"/>
                <a:gd name="connsiteY37" fmla="*/ 0 h 24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8845" h="245141">
                  <a:moveTo>
                    <a:pt x="277033" y="15938"/>
                  </a:moveTo>
                  <a:lnTo>
                    <a:pt x="278930" y="15938"/>
                  </a:lnTo>
                  <a:cubicBezTo>
                    <a:pt x="317700" y="16887"/>
                    <a:pt x="349892" y="50217"/>
                    <a:pt x="353814" y="93478"/>
                  </a:cubicBezTo>
                  <a:lnTo>
                    <a:pt x="355015" y="106506"/>
                  </a:lnTo>
                  <a:lnTo>
                    <a:pt x="368044" y="107771"/>
                  </a:lnTo>
                  <a:cubicBezTo>
                    <a:pt x="394165" y="110238"/>
                    <a:pt x="414024" y="137307"/>
                    <a:pt x="413202" y="169373"/>
                  </a:cubicBezTo>
                  <a:cubicBezTo>
                    <a:pt x="412380" y="201439"/>
                    <a:pt x="390243" y="228571"/>
                    <a:pt x="363554" y="228571"/>
                  </a:cubicBezTo>
                  <a:lnTo>
                    <a:pt x="354826" y="228571"/>
                  </a:lnTo>
                  <a:cubicBezTo>
                    <a:pt x="334207" y="228571"/>
                    <a:pt x="273365" y="228571"/>
                    <a:pt x="214609" y="229014"/>
                  </a:cubicBezTo>
                  <a:cubicBezTo>
                    <a:pt x="155854" y="229456"/>
                    <a:pt x="94442" y="229456"/>
                    <a:pt x="73254" y="229456"/>
                  </a:cubicBezTo>
                  <a:lnTo>
                    <a:pt x="66297" y="229456"/>
                  </a:lnTo>
                  <a:cubicBezTo>
                    <a:pt x="39861" y="228698"/>
                    <a:pt x="15701" y="203652"/>
                    <a:pt x="16017" y="177911"/>
                  </a:cubicBezTo>
                  <a:cubicBezTo>
                    <a:pt x="16667" y="152258"/>
                    <a:pt x="37600" y="131772"/>
                    <a:pt x="63262" y="131678"/>
                  </a:cubicBezTo>
                  <a:lnTo>
                    <a:pt x="64463" y="131678"/>
                  </a:lnTo>
                  <a:cubicBezTo>
                    <a:pt x="68376" y="131723"/>
                    <a:pt x="72267" y="132276"/>
                    <a:pt x="76037" y="133323"/>
                  </a:cubicBezTo>
                  <a:lnTo>
                    <a:pt x="92228" y="137750"/>
                  </a:lnTo>
                  <a:lnTo>
                    <a:pt x="95770" y="121369"/>
                  </a:lnTo>
                  <a:cubicBezTo>
                    <a:pt x="101937" y="92117"/>
                    <a:pt x="127604" y="71078"/>
                    <a:pt x="157498" y="70772"/>
                  </a:cubicBezTo>
                  <a:lnTo>
                    <a:pt x="159016" y="70772"/>
                  </a:lnTo>
                  <a:cubicBezTo>
                    <a:pt x="167801" y="71070"/>
                    <a:pt x="176423" y="73226"/>
                    <a:pt x="184314" y="77097"/>
                  </a:cubicBezTo>
                  <a:lnTo>
                    <a:pt x="199810" y="84307"/>
                  </a:lnTo>
                  <a:lnTo>
                    <a:pt x="206134" y="68306"/>
                  </a:lnTo>
                  <a:cubicBezTo>
                    <a:pt x="218784" y="36683"/>
                    <a:pt x="246422" y="15812"/>
                    <a:pt x="277160" y="15812"/>
                  </a:cubicBezTo>
                  <a:moveTo>
                    <a:pt x="277160" y="0"/>
                  </a:moveTo>
                  <a:cubicBezTo>
                    <a:pt x="238832" y="0"/>
                    <a:pt x="205692" y="25741"/>
                    <a:pt x="191398" y="62614"/>
                  </a:cubicBezTo>
                  <a:cubicBezTo>
                    <a:pt x="181400" y="57804"/>
                    <a:pt x="170488" y="55195"/>
                    <a:pt x="159396" y="54961"/>
                  </a:cubicBezTo>
                  <a:lnTo>
                    <a:pt x="157435" y="54961"/>
                  </a:lnTo>
                  <a:cubicBezTo>
                    <a:pt x="119983" y="55146"/>
                    <a:pt x="87773" y="81525"/>
                    <a:pt x="80212" y="118207"/>
                  </a:cubicBezTo>
                  <a:cubicBezTo>
                    <a:pt x="75127" y="116763"/>
                    <a:pt x="69875" y="115997"/>
                    <a:pt x="64590" y="115930"/>
                  </a:cubicBezTo>
                  <a:lnTo>
                    <a:pt x="63262" y="115930"/>
                  </a:lnTo>
                  <a:cubicBezTo>
                    <a:pt x="28988" y="115917"/>
                    <a:pt x="941" y="143207"/>
                    <a:pt x="16" y="177468"/>
                  </a:cubicBezTo>
                  <a:cubicBezTo>
                    <a:pt x="-807" y="212317"/>
                    <a:pt x="31006" y="244256"/>
                    <a:pt x="65665" y="245142"/>
                  </a:cubicBezTo>
                  <a:lnTo>
                    <a:pt x="73065" y="245142"/>
                  </a:lnTo>
                  <a:cubicBezTo>
                    <a:pt x="114807" y="245142"/>
                    <a:pt x="313400" y="244256"/>
                    <a:pt x="354636" y="244256"/>
                  </a:cubicBezTo>
                  <a:lnTo>
                    <a:pt x="363364" y="244256"/>
                  </a:lnTo>
                  <a:cubicBezTo>
                    <a:pt x="398655" y="244256"/>
                    <a:pt x="427938" y="210989"/>
                    <a:pt x="428824" y="169563"/>
                  </a:cubicBezTo>
                  <a:cubicBezTo>
                    <a:pt x="429709" y="128136"/>
                    <a:pt x="403525" y="95122"/>
                    <a:pt x="369372" y="91896"/>
                  </a:cubicBezTo>
                  <a:cubicBezTo>
                    <a:pt x="364755" y="41300"/>
                    <a:pt x="326555" y="1202"/>
                    <a:pt x="279183" y="0"/>
                  </a:cubicBezTo>
                  <a:close/>
                </a:path>
              </a:pathLst>
            </a:custGeom>
            <a:solidFill>
              <a:schemeClr val="accent2"/>
            </a:solidFill>
            <a:ln w="6271" cap="flat">
              <a:noFill/>
              <a:prstDash val="solid"/>
              <a:miter/>
            </a:ln>
          </p:spPr>
          <p:txBody>
            <a:bodyPr rtlCol="0" anchor="ctr"/>
            <a:lstStyle/>
            <a:p>
              <a:endParaRPr lang="en-US" sz="1799"/>
            </a:p>
          </p:txBody>
        </p:sp>
      </p:grpSp>
      <p:sp>
        <p:nvSpPr>
          <p:cNvPr id="423" name="TextBox 422">
            <a:extLst>
              <a:ext uri="{FF2B5EF4-FFF2-40B4-BE49-F238E27FC236}">
                <a16:creationId xmlns:a16="http://schemas.microsoft.com/office/drawing/2014/main" id="{E4E2CA5C-BB34-5441-8C4C-4BDDEC6D06D7}"/>
              </a:ext>
            </a:extLst>
          </p:cNvPr>
          <p:cNvSpPr txBox="1"/>
          <p:nvPr/>
        </p:nvSpPr>
        <p:spPr>
          <a:xfrm>
            <a:off x="10499122" y="6046522"/>
            <a:ext cx="1042287" cy="138463"/>
          </a:xfrm>
          <a:prstGeom prst="rect">
            <a:avLst/>
          </a:prstGeom>
          <a:noFill/>
        </p:spPr>
        <p:txBody>
          <a:bodyPr wrap="square" lIns="0" tIns="0" rIns="0" bIns="0" rtlCol="0">
            <a:spAutoFit/>
          </a:bodyPr>
          <a:lstStyle/>
          <a:p>
            <a:pPr algn="ctr"/>
            <a:r>
              <a:rPr lang="en-US" sz="900">
                <a:solidFill>
                  <a:schemeClr val="tx2"/>
                </a:solidFill>
              </a:rPr>
              <a:t>Public Clouds</a:t>
            </a:r>
          </a:p>
        </p:txBody>
      </p:sp>
    </p:spTree>
    <p:extLst>
      <p:ext uri="{BB962C8B-B14F-4D97-AF65-F5344CB8AC3E}">
        <p14:creationId xmlns:p14="http://schemas.microsoft.com/office/powerpoint/2010/main" val="293359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E0EB8326-15CC-484A-3ACE-C0F2F19B1CEF}"/>
              </a:ext>
            </a:extLst>
          </p:cNvPr>
          <p:cNvSpPr>
            <a:spLocks noGrp="1"/>
          </p:cNvSpPr>
          <p:nvPr>
            <p:ph type="title"/>
          </p:nvPr>
        </p:nvSpPr>
        <p:spPr>
          <a:xfrm>
            <a:off x="579809" y="242063"/>
            <a:ext cx="11001004" cy="381000"/>
          </a:xfrm>
        </p:spPr>
        <p:txBody>
          <a:bodyPr/>
          <a:lstStyle/>
          <a:p>
            <a:r>
              <a:rPr lang="en-US" dirty="0"/>
              <a:t>What does good look like?</a:t>
            </a:r>
          </a:p>
        </p:txBody>
      </p:sp>
      <p:sp>
        <p:nvSpPr>
          <p:cNvPr id="102" name="Subtitle 101">
            <a:extLst>
              <a:ext uri="{FF2B5EF4-FFF2-40B4-BE49-F238E27FC236}">
                <a16:creationId xmlns:a16="http://schemas.microsoft.com/office/drawing/2014/main" id="{65A1C52D-6D1D-6FBC-945B-39C65AE2C12B}"/>
              </a:ext>
            </a:extLst>
          </p:cNvPr>
          <p:cNvSpPr>
            <a:spLocks noGrp="1"/>
          </p:cNvSpPr>
          <p:nvPr>
            <p:ph type="subTitle" idx="10"/>
          </p:nvPr>
        </p:nvSpPr>
        <p:spPr>
          <a:xfrm>
            <a:off x="592866" y="641142"/>
            <a:ext cx="10962687" cy="247743"/>
          </a:xfrm>
        </p:spPr>
        <p:txBody>
          <a:bodyPr/>
          <a:lstStyle/>
          <a:p>
            <a:r>
              <a:rPr lang="en-US"/>
              <a:t>The Cloud Operating Model</a:t>
            </a:r>
          </a:p>
        </p:txBody>
      </p:sp>
      <p:grpSp>
        <p:nvGrpSpPr>
          <p:cNvPr id="100" name="Group 99">
            <a:extLst>
              <a:ext uri="{FF2B5EF4-FFF2-40B4-BE49-F238E27FC236}">
                <a16:creationId xmlns:a16="http://schemas.microsoft.com/office/drawing/2014/main" id="{7E6F5C9B-8D03-699C-9B95-F66A41C96530}"/>
              </a:ext>
            </a:extLst>
          </p:cNvPr>
          <p:cNvGrpSpPr>
            <a:grpSpLocks noChangeAspect="1"/>
          </p:cNvGrpSpPr>
          <p:nvPr/>
        </p:nvGrpSpPr>
        <p:grpSpPr>
          <a:xfrm>
            <a:off x="453889" y="815813"/>
            <a:ext cx="10823712" cy="5926710"/>
            <a:chOff x="353202" y="357153"/>
            <a:chExt cx="11620290" cy="6362890"/>
          </a:xfrm>
        </p:grpSpPr>
        <p:sp>
          <p:nvSpPr>
            <p:cNvPr id="4" name="Rectangle 3">
              <a:extLst>
                <a:ext uri="{FF2B5EF4-FFF2-40B4-BE49-F238E27FC236}">
                  <a16:creationId xmlns:a16="http://schemas.microsoft.com/office/drawing/2014/main" id="{2EAF192D-C084-7056-6A5D-4943249040FB}"/>
                </a:ext>
              </a:extLst>
            </p:cNvPr>
            <p:cNvSpPr/>
            <p:nvPr/>
          </p:nvSpPr>
          <p:spPr>
            <a:xfrm>
              <a:off x="353202" y="6186823"/>
              <a:ext cx="3638798" cy="4847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280" name="Group 1279">
              <a:extLst>
                <a:ext uri="{FF2B5EF4-FFF2-40B4-BE49-F238E27FC236}">
                  <a16:creationId xmlns:a16="http://schemas.microsoft.com/office/drawing/2014/main" id="{681C4332-DF49-26B5-C41C-969C6E558467}"/>
                </a:ext>
              </a:extLst>
            </p:cNvPr>
            <p:cNvGrpSpPr/>
            <p:nvPr/>
          </p:nvGrpSpPr>
          <p:grpSpPr>
            <a:xfrm>
              <a:off x="6586231" y="3759227"/>
              <a:ext cx="4865664" cy="2667780"/>
              <a:chOff x="6586231" y="3528980"/>
              <a:chExt cx="4865664" cy="2667780"/>
            </a:xfrm>
          </p:grpSpPr>
          <p:sp>
            <p:nvSpPr>
              <p:cNvPr id="1256" name="!! silo 2">
                <a:extLst>
                  <a:ext uri="{FF2B5EF4-FFF2-40B4-BE49-F238E27FC236}">
                    <a16:creationId xmlns:a16="http://schemas.microsoft.com/office/drawing/2014/main" id="{04CCA27A-6952-D864-86E7-87BBB79686FF}"/>
                  </a:ext>
                </a:extLst>
              </p:cNvPr>
              <p:cNvSpPr/>
              <p:nvPr/>
            </p:nvSpPr>
            <p:spPr>
              <a:xfrm>
                <a:off x="6586231"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260" name="!! Private Cloud">
                <a:extLst>
                  <a:ext uri="{FF2B5EF4-FFF2-40B4-BE49-F238E27FC236}">
                    <a16:creationId xmlns:a16="http://schemas.microsoft.com/office/drawing/2014/main" id="{2D18809F-757F-6008-74B6-514857B0A24D}"/>
                  </a:ext>
                </a:extLst>
              </p:cNvPr>
              <p:cNvSpPr/>
              <p:nvPr/>
            </p:nvSpPr>
            <p:spPr>
              <a:xfrm>
                <a:off x="6730167" y="5692686"/>
                <a:ext cx="662847"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EC7700">
                  <a:alpha val="69804"/>
                </a:srgbClr>
              </a:solidFill>
              <a:ln w="12700" cap="flat">
                <a:solidFill>
                  <a:srgbClr val="F9981D"/>
                </a:solidFill>
                <a:prstDash val="solid"/>
                <a:miter/>
              </a:ln>
            </p:spPr>
            <p:txBody>
              <a:bodyPr rtlCol="0" anchor="ctr"/>
              <a:lstStyle/>
              <a:p>
                <a:pPr defTabSz="792313">
                  <a:defRPr/>
                </a:pPr>
                <a:endParaRPr lang="en-US" sz="1560">
                  <a:solidFill>
                    <a:srgbClr val="F2F2F2"/>
                  </a:solidFill>
                  <a:latin typeface="Metropolis"/>
                </a:endParaRPr>
              </a:p>
            </p:txBody>
          </p:sp>
          <p:pic>
            <p:nvPicPr>
              <p:cNvPr id="1261" name="!!aws">
                <a:extLst>
                  <a:ext uri="{FF2B5EF4-FFF2-40B4-BE49-F238E27FC236}">
                    <a16:creationId xmlns:a16="http://schemas.microsoft.com/office/drawing/2014/main" id="{15361E61-A70A-5367-5B52-FB57AEDA6E6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57603" y="5870071"/>
                <a:ext cx="209748" cy="125932"/>
              </a:xfrm>
              <a:prstGeom prst="rect">
                <a:avLst/>
              </a:prstGeom>
            </p:spPr>
          </p:pic>
          <p:sp>
            <p:nvSpPr>
              <p:cNvPr id="1146" name="!! silo 3">
                <a:extLst>
                  <a:ext uri="{FF2B5EF4-FFF2-40B4-BE49-F238E27FC236}">
                    <a16:creationId xmlns:a16="http://schemas.microsoft.com/office/drawing/2014/main" id="{194DD7DA-B6B2-0CC2-1873-28C4D07B22AB}"/>
                  </a:ext>
                </a:extLst>
              </p:cNvPr>
              <p:cNvSpPr/>
              <p:nvPr/>
            </p:nvSpPr>
            <p:spPr>
              <a:xfrm>
                <a:off x="7563769" y="3530233"/>
                <a:ext cx="955515" cy="2663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50" name="!! Private Cloud">
                <a:extLst>
                  <a:ext uri="{FF2B5EF4-FFF2-40B4-BE49-F238E27FC236}">
                    <a16:creationId xmlns:a16="http://schemas.microsoft.com/office/drawing/2014/main" id="{6C71A79D-FB74-F4E2-51BE-DB30052A5CED}"/>
                  </a:ext>
                </a:extLst>
              </p:cNvPr>
              <p:cNvSpPr/>
              <p:nvPr/>
            </p:nvSpPr>
            <p:spPr>
              <a:xfrm>
                <a:off x="7701683" y="5692678"/>
                <a:ext cx="662852"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A">
                  <a:alpha val="69804"/>
                </a:srgbClr>
              </a:solidFill>
              <a:ln w="12700" cap="flat">
                <a:solidFill>
                  <a:srgbClr val="0060EA"/>
                </a:solidFill>
                <a:prstDash val="solid"/>
                <a:miter/>
              </a:ln>
            </p:spPr>
            <p:txBody>
              <a:bodyPr rtlCol="0" anchor="ctr"/>
              <a:lstStyle/>
              <a:p>
                <a:pPr defTabSz="792313">
                  <a:defRPr/>
                </a:pPr>
                <a:endParaRPr lang="en-US" sz="1560">
                  <a:solidFill>
                    <a:srgbClr val="F2F2F2"/>
                  </a:solidFill>
                  <a:latin typeface="Metropolis"/>
                </a:endParaRPr>
              </a:p>
            </p:txBody>
          </p:sp>
          <p:pic>
            <p:nvPicPr>
              <p:cNvPr id="1151" name="!!azure">
                <a:extLst>
                  <a:ext uri="{FF2B5EF4-FFF2-40B4-BE49-F238E27FC236}">
                    <a16:creationId xmlns:a16="http://schemas.microsoft.com/office/drawing/2014/main" id="{8D4615CD-8824-E32C-4EA6-DA70B852B699}"/>
                  </a:ext>
                </a:extLst>
              </p:cNvPr>
              <p:cNvPicPr>
                <a:picLocks noChangeAspect="1"/>
              </p:cNvPicPr>
              <p:nvPr/>
            </p:nvPicPr>
            <p:blipFill>
              <a:blip r:embed="rId5"/>
              <a:srcRect/>
              <a:stretch/>
            </p:blipFill>
            <p:spPr>
              <a:xfrm>
                <a:off x="7895874" y="5890500"/>
                <a:ext cx="348998" cy="100537"/>
              </a:xfrm>
              <a:prstGeom prst="rect">
                <a:avLst/>
              </a:prstGeom>
            </p:spPr>
          </p:pic>
          <p:sp>
            <p:nvSpPr>
              <p:cNvPr id="1126" name="!! silo 4">
                <a:extLst>
                  <a:ext uri="{FF2B5EF4-FFF2-40B4-BE49-F238E27FC236}">
                    <a16:creationId xmlns:a16="http://schemas.microsoft.com/office/drawing/2014/main" id="{2C8ADF2C-44D4-29C5-A274-DC44A737138F}"/>
                  </a:ext>
                </a:extLst>
              </p:cNvPr>
              <p:cNvSpPr/>
              <p:nvPr/>
            </p:nvSpPr>
            <p:spPr>
              <a:xfrm>
                <a:off x="8541306" y="3530233"/>
                <a:ext cx="955515" cy="266652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30" name="!! Private Cloud">
                <a:extLst>
                  <a:ext uri="{FF2B5EF4-FFF2-40B4-BE49-F238E27FC236}">
                    <a16:creationId xmlns:a16="http://schemas.microsoft.com/office/drawing/2014/main" id="{559D9928-D58E-27A3-925D-31B8C0048FC8}"/>
                  </a:ext>
                </a:extLst>
              </p:cNvPr>
              <p:cNvSpPr/>
              <p:nvPr/>
            </p:nvSpPr>
            <p:spPr>
              <a:xfrm>
                <a:off x="8689010" y="5695791"/>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34AD4F">
                  <a:alpha val="69804"/>
                </a:srgbClr>
              </a:solidFill>
              <a:ln w="12700" cap="flat">
                <a:solidFill>
                  <a:srgbClr val="34AD4F"/>
                </a:solidFill>
                <a:prstDash val="solid"/>
                <a:miter/>
              </a:ln>
            </p:spPr>
            <p:txBody>
              <a:bodyPr rtlCol="0" anchor="ctr"/>
              <a:lstStyle/>
              <a:p>
                <a:pPr defTabSz="792313">
                  <a:defRPr/>
                </a:pPr>
                <a:endParaRPr lang="en-US" sz="1560">
                  <a:solidFill>
                    <a:srgbClr val="F2F2F2"/>
                  </a:solidFill>
                  <a:latin typeface="Metropolis"/>
                </a:endParaRPr>
              </a:p>
            </p:txBody>
          </p:sp>
          <p:pic>
            <p:nvPicPr>
              <p:cNvPr id="1131" name="Picture 142">
                <a:extLst>
                  <a:ext uri="{FF2B5EF4-FFF2-40B4-BE49-F238E27FC236}">
                    <a16:creationId xmlns:a16="http://schemas.microsoft.com/office/drawing/2014/main" id="{0C8CBAA9-2AE8-4291-D237-D1ADCEE5781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819461" y="5915578"/>
                <a:ext cx="442095" cy="90138"/>
              </a:xfrm>
              <a:prstGeom prst="rect">
                <a:avLst/>
              </a:prstGeom>
            </p:spPr>
          </p:pic>
          <p:sp>
            <p:nvSpPr>
              <p:cNvPr id="187" name="!! silo 5">
                <a:extLst>
                  <a:ext uri="{FF2B5EF4-FFF2-40B4-BE49-F238E27FC236}">
                    <a16:creationId xmlns:a16="http://schemas.microsoft.com/office/drawing/2014/main" id="{D5D2D443-3A06-17A3-38FD-372862D3999D}"/>
                  </a:ext>
                </a:extLst>
              </p:cNvPr>
              <p:cNvSpPr/>
              <p:nvPr/>
            </p:nvSpPr>
            <p:spPr>
              <a:xfrm>
                <a:off x="9518843"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93" name="!! Private Cloud">
                <a:extLst>
                  <a:ext uri="{FF2B5EF4-FFF2-40B4-BE49-F238E27FC236}">
                    <a16:creationId xmlns:a16="http://schemas.microsoft.com/office/drawing/2014/main" id="{19BE8728-FDD1-474D-259D-9B5DA74EC7B4}"/>
                  </a:ext>
                </a:extLst>
              </p:cNvPr>
              <p:cNvSpPr/>
              <p:nvPr/>
            </p:nvSpPr>
            <p:spPr>
              <a:xfrm>
                <a:off x="9665176" y="5692686"/>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34AD4F">
                  <a:alpha val="69412"/>
                </a:srgbClr>
              </a:solidFill>
              <a:ln w="12700" cap="flat">
                <a:solidFill>
                  <a:srgbClr val="347DE8"/>
                </a:solidFill>
                <a:prstDash val="solid"/>
                <a:miter/>
              </a:ln>
            </p:spPr>
            <p:txBody>
              <a:bodyPr rtlCol="0" anchor="ctr"/>
              <a:lstStyle/>
              <a:p>
                <a:pPr defTabSz="792313">
                  <a:defRPr/>
                </a:pPr>
                <a:endParaRPr lang="en-US" sz="1560">
                  <a:solidFill>
                    <a:srgbClr val="F2F2F2"/>
                  </a:solidFill>
                  <a:latin typeface="Metropolis"/>
                </a:endParaRPr>
              </a:p>
            </p:txBody>
          </p:sp>
          <p:pic>
            <p:nvPicPr>
              <p:cNvPr id="194" name="Picture 138">
                <a:extLst>
                  <a:ext uri="{FF2B5EF4-FFF2-40B4-BE49-F238E27FC236}">
                    <a16:creationId xmlns:a16="http://schemas.microsoft.com/office/drawing/2014/main" id="{B65FBBFF-5A6E-95D0-455E-70576D7E135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9444" t="16688" r="-2562" b="1688"/>
              <a:stretch/>
            </p:blipFill>
            <p:spPr>
              <a:xfrm>
                <a:off x="9813805" y="5904164"/>
                <a:ext cx="405446" cy="104824"/>
              </a:xfrm>
              <a:prstGeom prst="rect">
                <a:avLst/>
              </a:prstGeom>
            </p:spPr>
          </p:pic>
          <p:sp>
            <p:nvSpPr>
              <p:cNvPr id="1075" name="!! silo 6">
                <a:extLst>
                  <a:ext uri="{FF2B5EF4-FFF2-40B4-BE49-F238E27FC236}">
                    <a16:creationId xmlns:a16="http://schemas.microsoft.com/office/drawing/2014/main" id="{72B37061-A49A-FC58-A2EA-2E04ED6A27B1}"/>
                  </a:ext>
                </a:extLst>
              </p:cNvPr>
              <p:cNvSpPr/>
              <p:nvPr/>
            </p:nvSpPr>
            <p:spPr>
              <a:xfrm>
                <a:off x="10496380"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073" name="!! Private Cloud">
                <a:extLst>
                  <a:ext uri="{FF2B5EF4-FFF2-40B4-BE49-F238E27FC236}">
                    <a16:creationId xmlns:a16="http://schemas.microsoft.com/office/drawing/2014/main" id="{32F811C4-ACA4-4490-ACC0-8479D86757FC}"/>
                  </a:ext>
                </a:extLst>
              </p:cNvPr>
              <p:cNvSpPr/>
              <p:nvPr/>
            </p:nvSpPr>
            <p:spPr>
              <a:xfrm>
                <a:off x="10642713" y="5692686"/>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E84F48">
                  <a:alpha val="69412"/>
                </a:srgbClr>
              </a:solidFill>
              <a:ln w="12700" cap="flat">
                <a:solidFill>
                  <a:srgbClr val="E84F48"/>
                </a:solidFill>
                <a:prstDash val="solid"/>
                <a:miter/>
              </a:ln>
            </p:spPr>
            <p:txBody>
              <a:bodyPr rtlCol="0" anchor="ctr"/>
              <a:lstStyle/>
              <a:p>
                <a:pPr defTabSz="792313">
                  <a:defRPr/>
                </a:pPr>
                <a:endParaRPr lang="en-US" sz="1560">
                  <a:solidFill>
                    <a:srgbClr val="F2F2F2"/>
                  </a:solidFill>
                  <a:latin typeface="Metropolis"/>
                </a:endParaRPr>
              </a:p>
            </p:txBody>
          </p:sp>
          <p:pic>
            <p:nvPicPr>
              <p:cNvPr id="1074" name="Picture 1073">
                <a:extLst>
                  <a:ext uri="{FF2B5EF4-FFF2-40B4-BE49-F238E27FC236}">
                    <a16:creationId xmlns:a16="http://schemas.microsoft.com/office/drawing/2014/main" id="{3E06914D-CCE1-BCFA-60AF-297BE6A5040D}"/>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rcRect/>
              <a:stretch/>
            </p:blipFill>
            <p:spPr>
              <a:xfrm>
                <a:off x="10822112" y="5887493"/>
                <a:ext cx="351425" cy="119848"/>
              </a:xfrm>
              <a:prstGeom prst="rect">
                <a:avLst/>
              </a:prstGeom>
            </p:spPr>
          </p:pic>
        </p:grpSp>
        <p:grpSp>
          <p:nvGrpSpPr>
            <p:cNvPr id="1281" name="Group 1280">
              <a:extLst>
                <a:ext uri="{FF2B5EF4-FFF2-40B4-BE49-F238E27FC236}">
                  <a16:creationId xmlns:a16="http://schemas.microsoft.com/office/drawing/2014/main" id="{9E0A6893-F2CF-C8D2-15BB-F9B2859E6DCF}"/>
                </a:ext>
              </a:extLst>
            </p:cNvPr>
            <p:cNvGrpSpPr/>
            <p:nvPr/>
          </p:nvGrpSpPr>
          <p:grpSpPr>
            <a:xfrm>
              <a:off x="1222897" y="3753090"/>
              <a:ext cx="4865663" cy="2677006"/>
              <a:chOff x="1222897" y="3535893"/>
              <a:chExt cx="4865663" cy="2677006"/>
            </a:xfrm>
          </p:grpSpPr>
          <p:sp>
            <p:nvSpPr>
              <p:cNvPr id="1233" name="!! on prem bkg">
                <a:extLst>
                  <a:ext uri="{FF2B5EF4-FFF2-40B4-BE49-F238E27FC236}">
                    <a16:creationId xmlns:a16="http://schemas.microsoft.com/office/drawing/2014/main" id="{BC2DDED8-1BA8-DCE5-20E9-B686CFDF079E}"/>
                  </a:ext>
                </a:extLst>
              </p:cNvPr>
              <p:cNvSpPr/>
              <p:nvPr/>
            </p:nvSpPr>
            <p:spPr>
              <a:xfrm>
                <a:off x="1222897" y="3548228"/>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defRPr/>
                </a:pPr>
                <a:endParaRPr lang="en-US" sz="1040">
                  <a:solidFill>
                    <a:prstClr val="white"/>
                  </a:solidFill>
                  <a:latin typeface="Metropolis"/>
                </a:endParaRPr>
              </a:p>
            </p:txBody>
          </p:sp>
          <p:sp>
            <p:nvSpPr>
              <p:cNvPr id="1236" name="!! Private Cloud">
                <a:extLst>
                  <a:ext uri="{FF2B5EF4-FFF2-40B4-BE49-F238E27FC236}">
                    <a16:creationId xmlns:a16="http://schemas.microsoft.com/office/drawing/2014/main" id="{57C9C85A-749F-9C2B-DB73-D63CD583171D}"/>
                  </a:ext>
                </a:extLst>
              </p:cNvPr>
              <p:cNvSpPr/>
              <p:nvPr/>
            </p:nvSpPr>
            <p:spPr>
              <a:xfrm>
                <a:off x="1374292" y="5717144"/>
                <a:ext cx="662849" cy="362021"/>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chemeClr val="accent3">
                  <a:alpha val="20000"/>
                </a:schemeClr>
              </a:solidFill>
              <a:ln w="12700" cap="flat">
                <a:solidFill>
                  <a:schemeClr val="accent3"/>
                </a:solidFill>
                <a:prstDash val="solid"/>
                <a:miter/>
              </a:ln>
            </p:spPr>
            <p:txBody>
              <a:bodyPr rtlCol="0" anchor="ctr"/>
              <a:lstStyle/>
              <a:p>
                <a:pPr defTabSz="792313">
                  <a:defRPr/>
                </a:pPr>
                <a:endParaRPr lang="en-US" sz="1560">
                  <a:solidFill>
                    <a:schemeClr val="tx2"/>
                  </a:solidFill>
                  <a:latin typeface="Metropolis"/>
                </a:endParaRPr>
              </a:p>
            </p:txBody>
          </p:sp>
          <p:sp>
            <p:nvSpPr>
              <p:cNvPr id="1237" name="TextBox 1236">
                <a:extLst>
                  <a:ext uri="{FF2B5EF4-FFF2-40B4-BE49-F238E27FC236}">
                    <a16:creationId xmlns:a16="http://schemas.microsoft.com/office/drawing/2014/main" id="{C658B1DF-8806-218C-0A01-739FE7FFF8A9}"/>
                  </a:ext>
                </a:extLst>
              </p:cNvPr>
              <p:cNvSpPr txBox="1"/>
              <p:nvPr/>
            </p:nvSpPr>
            <p:spPr>
              <a:xfrm>
                <a:off x="1400740" y="5880185"/>
                <a:ext cx="640685" cy="164532"/>
              </a:xfrm>
              <a:prstGeom prst="rect">
                <a:avLst/>
              </a:prstGeom>
              <a:noFill/>
            </p:spPr>
            <p:txBody>
              <a:bodyPr wrap="square" lIns="0" tIns="0" rIns="0" bIns="0" rtlCol="0">
                <a:spAutoFit/>
              </a:bodyPr>
              <a:lstStyle/>
              <a:p>
                <a:pPr algn="ctr" defTabSz="792075">
                  <a:lnSpc>
                    <a:spcPct val="95000"/>
                  </a:lnSpc>
                  <a:defRPr/>
                </a:pPr>
                <a:r>
                  <a:rPr lang="en-US" sz="563" spc="-17">
                    <a:solidFill>
                      <a:schemeClr val="tx2"/>
                    </a:solidFill>
                    <a:latin typeface="Metropolis"/>
                  </a:rPr>
                  <a:t>PRIVATE </a:t>
                </a:r>
                <a:br>
                  <a:rPr lang="en-US" sz="563" spc="-17">
                    <a:solidFill>
                      <a:schemeClr val="tx2"/>
                    </a:solidFill>
                    <a:latin typeface="Metropolis"/>
                  </a:rPr>
                </a:br>
                <a:r>
                  <a:rPr lang="en-US" sz="563" spc="-17">
                    <a:solidFill>
                      <a:schemeClr val="tx2"/>
                    </a:solidFill>
                    <a:latin typeface="Metropolis"/>
                  </a:rPr>
                  <a:t>CLOUDS</a:t>
                </a:r>
              </a:p>
            </p:txBody>
          </p:sp>
          <p:sp>
            <p:nvSpPr>
              <p:cNvPr id="1181" name="!! silo 4">
                <a:extLst>
                  <a:ext uri="{FF2B5EF4-FFF2-40B4-BE49-F238E27FC236}">
                    <a16:creationId xmlns:a16="http://schemas.microsoft.com/office/drawing/2014/main" id="{FF534DDB-C32E-9E3E-8861-7473BCF2AD9A}"/>
                  </a:ext>
                </a:extLst>
              </p:cNvPr>
              <p:cNvSpPr/>
              <p:nvPr/>
            </p:nvSpPr>
            <p:spPr>
              <a:xfrm>
                <a:off x="5133045" y="3546373"/>
                <a:ext cx="955515" cy="26665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84" name="TextBox 1183">
                <a:extLst>
                  <a:ext uri="{FF2B5EF4-FFF2-40B4-BE49-F238E27FC236}">
                    <a16:creationId xmlns:a16="http://schemas.microsoft.com/office/drawing/2014/main" id="{83A99E14-55C6-DBAB-9467-B4E2C60A8CE7}"/>
                  </a:ext>
                </a:extLst>
              </p:cNvPr>
              <p:cNvSpPr txBox="1"/>
              <p:nvPr/>
            </p:nvSpPr>
            <p:spPr>
              <a:xfrm>
                <a:off x="5355715" y="5914369"/>
                <a:ext cx="501909" cy="101310"/>
              </a:xfrm>
              <a:prstGeom prst="rect">
                <a:avLst/>
              </a:prstGeom>
              <a:noFill/>
              <a:ln w="8652" cap="flat">
                <a:noFill/>
                <a:prstDash val="solid"/>
                <a:miter/>
              </a:ln>
              <a:effectLst/>
            </p:spPr>
            <p:txBody>
              <a:bodyPr wrap="square" lIns="0" tIns="0" rIns="0" bIns="0" rtlCol="0">
                <a:spAutoFit/>
              </a:bodyPr>
              <a:lstStyle/>
              <a:p>
                <a:pPr algn="ctr" defTabSz="792075">
                  <a:lnSpc>
                    <a:spcPct val="95000"/>
                  </a:lnSpc>
                  <a:defRPr/>
                </a:pPr>
                <a:r>
                  <a:rPr lang="en-US" sz="693" spc="-17">
                    <a:solidFill>
                      <a:srgbClr val="FFFFFF"/>
                    </a:solidFill>
                    <a:latin typeface="Metropolis"/>
                  </a:rPr>
                  <a:t>EDGE</a:t>
                </a:r>
              </a:p>
            </p:txBody>
          </p:sp>
          <p:sp>
            <p:nvSpPr>
              <p:cNvPr id="1164" name="!! silo 3">
                <a:extLst>
                  <a:ext uri="{FF2B5EF4-FFF2-40B4-BE49-F238E27FC236}">
                    <a16:creationId xmlns:a16="http://schemas.microsoft.com/office/drawing/2014/main" id="{BF7A93F3-6EAD-B936-FF1E-694783F09D44}"/>
                  </a:ext>
                </a:extLst>
              </p:cNvPr>
              <p:cNvSpPr/>
              <p:nvPr/>
            </p:nvSpPr>
            <p:spPr>
              <a:xfrm>
                <a:off x="4150432" y="3549481"/>
                <a:ext cx="955515" cy="2663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67" name="!! Private Cloud">
                <a:extLst>
                  <a:ext uri="{FF2B5EF4-FFF2-40B4-BE49-F238E27FC236}">
                    <a16:creationId xmlns:a16="http://schemas.microsoft.com/office/drawing/2014/main" id="{A5902FB3-4A93-F2DA-F33E-55D8CB1235C7}"/>
                  </a:ext>
                </a:extLst>
              </p:cNvPr>
              <p:cNvSpPr/>
              <p:nvPr/>
            </p:nvSpPr>
            <p:spPr>
              <a:xfrm>
                <a:off x="4300342"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A">
                  <a:alpha val="30196"/>
                </a:srgbClr>
              </a:solidFill>
              <a:ln w="12700" cap="flat">
                <a:solidFill>
                  <a:srgbClr val="0060EA"/>
                </a:solidFill>
                <a:prstDash val="solid"/>
                <a:miter/>
              </a:ln>
            </p:spPr>
            <p:txBody>
              <a:bodyPr rtlCol="0" anchor="ctr"/>
              <a:lstStyle/>
              <a:p>
                <a:pPr defTabSz="792313">
                  <a:defRPr/>
                </a:pPr>
                <a:endParaRPr lang="en-US" sz="1560">
                  <a:solidFill>
                    <a:schemeClr val="tx2"/>
                  </a:solidFill>
                  <a:latin typeface="Metropolis"/>
                </a:endParaRPr>
              </a:p>
            </p:txBody>
          </p:sp>
          <p:sp>
            <p:nvSpPr>
              <p:cNvPr id="1168" name="TextBox 1167">
                <a:extLst>
                  <a:ext uri="{FF2B5EF4-FFF2-40B4-BE49-F238E27FC236}">
                    <a16:creationId xmlns:a16="http://schemas.microsoft.com/office/drawing/2014/main" id="{73EBAB94-9CA6-8641-6756-25CB51631225}"/>
                  </a:ext>
                </a:extLst>
              </p:cNvPr>
              <p:cNvSpPr txBox="1"/>
              <p:nvPr/>
            </p:nvSpPr>
            <p:spPr>
              <a:xfrm>
                <a:off x="4355763" y="5880187"/>
                <a:ext cx="550291" cy="163762"/>
              </a:xfrm>
              <a:prstGeom prst="rect">
                <a:avLst/>
              </a:prstGeom>
              <a:noFill/>
              <a:ln>
                <a:noFill/>
              </a:ln>
            </p:spPr>
            <p:txBody>
              <a:bodyPr wrap="square" lIns="0" tIns="0" rIns="0" bIns="0" rtlCol="0">
                <a:spAutoFit/>
              </a:bodyPr>
              <a:lstStyle/>
              <a:p>
                <a:pPr algn="ctr" defTabSz="792075">
                  <a:lnSpc>
                    <a:spcPct val="95000"/>
                  </a:lnSpc>
                  <a:defRPr/>
                </a:pPr>
                <a:r>
                  <a:rPr lang="en-US" sz="560" spc="-17">
                    <a:solidFill>
                      <a:schemeClr val="tx2"/>
                    </a:solidFill>
                    <a:latin typeface="Metropolis"/>
                  </a:rPr>
                  <a:t>TELCO </a:t>
                </a:r>
                <a:br>
                  <a:rPr lang="en-US" sz="560" spc="-17">
                    <a:solidFill>
                      <a:schemeClr val="tx2"/>
                    </a:solidFill>
                    <a:latin typeface="Metropolis"/>
                  </a:rPr>
                </a:br>
                <a:r>
                  <a:rPr lang="en-US" sz="560" spc="-17">
                    <a:solidFill>
                      <a:schemeClr val="tx2"/>
                    </a:solidFill>
                    <a:latin typeface="Metropolis"/>
                  </a:rPr>
                  <a:t>CLOUDS</a:t>
                </a:r>
              </a:p>
            </p:txBody>
          </p:sp>
          <p:sp>
            <p:nvSpPr>
              <p:cNvPr id="1026" name="!! silo 10">
                <a:extLst>
                  <a:ext uri="{FF2B5EF4-FFF2-40B4-BE49-F238E27FC236}">
                    <a16:creationId xmlns:a16="http://schemas.microsoft.com/office/drawing/2014/main" id="{DBA37F4E-0DF0-FDC9-8DA4-33654F91D403}"/>
                  </a:ext>
                </a:extLst>
              </p:cNvPr>
              <p:cNvSpPr/>
              <p:nvPr/>
            </p:nvSpPr>
            <p:spPr>
              <a:xfrm>
                <a:off x="3177971" y="3538627"/>
                <a:ext cx="955515" cy="26742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031" name="!! Private Cloud">
                <a:extLst>
                  <a:ext uri="{FF2B5EF4-FFF2-40B4-BE49-F238E27FC236}">
                    <a16:creationId xmlns:a16="http://schemas.microsoft.com/office/drawing/2014/main" id="{74F9CC1D-1541-9BB9-1708-7DB33AFF1AA9}"/>
                  </a:ext>
                </a:extLst>
              </p:cNvPr>
              <p:cNvSpPr/>
              <p:nvPr/>
            </p:nvSpPr>
            <p:spPr>
              <a:xfrm>
                <a:off x="3328145"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D96981">
                  <a:alpha val="29804"/>
                </a:srgbClr>
              </a:solidFill>
              <a:ln w="12700" cap="flat">
                <a:solidFill>
                  <a:srgbClr val="D96981"/>
                </a:solidFill>
                <a:prstDash val="solid"/>
                <a:miter/>
              </a:ln>
            </p:spPr>
            <p:txBody>
              <a:bodyPr rtlCol="0" anchor="ctr"/>
              <a:lstStyle/>
              <a:p>
                <a:pPr defTabSz="792313">
                  <a:defRPr/>
                </a:pPr>
                <a:endParaRPr lang="en-US" sz="1560">
                  <a:solidFill>
                    <a:srgbClr val="F2F2F2"/>
                  </a:solidFill>
                  <a:latin typeface="Metropolis"/>
                </a:endParaRPr>
              </a:p>
            </p:txBody>
          </p:sp>
          <p:sp>
            <p:nvSpPr>
              <p:cNvPr id="1037" name="TextBox 1036">
                <a:extLst>
                  <a:ext uri="{FF2B5EF4-FFF2-40B4-BE49-F238E27FC236}">
                    <a16:creationId xmlns:a16="http://schemas.microsoft.com/office/drawing/2014/main" id="{7617477C-FD7E-0E91-1B7D-F77D364181F5}"/>
                  </a:ext>
                </a:extLst>
              </p:cNvPr>
              <p:cNvSpPr txBox="1"/>
              <p:nvPr/>
            </p:nvSpPr>
            <p:spPr>
              <a:xfrm>
                <a:off x="3409147" y="5880187"/>
                <a:ext cx="550291" cy="163762"/>
              </a:xfrm>
              <a:prstGeom prst="rect">
                <a:avLst/>
              </a:prstGeom>
              <a:noFill/>
            </p:spPr>
            <p:txBody>
              <a:bodyPr wrap="square" lIns="0" tIns="0" rIns="0" bIns="0" rtlCol="0">
                <a:spAutoFit/>
              </a:bodyPr>
              <a:lstStyle/>
              <a:p>
                <a:pPr algn="ctr" defTabSz="792075">
                  <a:lnSpc>
                    <a:spcPct val="95000"/>
                  </a:lnSpc>
                  <a:defRPr/>
                </a:pPr>
                <a:r>
                  <a:rPr lang="en-US" sz="560" spc="-17">
                    <a:solidFill>
                      <a:schemeClr val="tx2"/>
                    </a:solidFill>
                    <a:latin typeface="Metropolis"/>
                  </a:rPr>
                  <a:t>SOVEREIGN</a:t>
                </a:r>
                <a:br>
                  <a:rPr lang="en-US" sz="560" spc="-17">
                    <a:solidFill>
                      <a:schemeClr val="tx2"/>
                    </a:solidFill>
                    <a:latin typeface="Metropolis"/>
                  </a:rPr>
                </a:br>
                <a:r>
                  <a:rPr lang="en-US" sz="560" spc="-17">
                    <a:solidFill>
                      <a:schemeClr val="tx2"/>
                    </a:solidFill>
                    <a:latin typeface="Metropolis"/>
                  </a:rPr>
                  <a:t>CLOUDS</a:t>
                </a:r>
              </a:p>
            </p:txBody>
          </p:sp>
          <p:sp>
            <p:nvSpPr>
              <p:cNvPr id="92" name="!! silo 8">
                <a:extLst>
                  <a:ext uri="{FF2B5EF4-FFF2-40B4-BE49-F238E27FC236}">
                    <a16:creationId xmlns:a16="http://schemas.microsoft.com/office/drawing/2014/main" id="{7D73CF81-4171-169A-46C3-27082CA22265}"/>
                  </a:ext>
                </a:extLst>
              </p:cNvPr>
              <p:cNvSpPr/>
              <p:nvPr/>
            </p:nvSpPr>
            <p:spPr>
              <a:xfrm>
                <a:off x="2200434" y="3535893"/>
                <a:ext cx="955515" cy="26770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95" name="!! Private Cloud">
                <a:extLst>
                  <a:ext uri="{FF2B5EF4-FFF2-40B4-BE49-F238E27FC236}">
                    <a16:creationId xmlns:a16="http://schemas.microsoft.com/office/drawing/2014/main" id="{C83C43CF-C42D-14D4-CDA7-841E9731C9B1}"/>
                  </a:ext>
                </a:extLst>
              </p:cNvPr>
              <p:cNvSpPr/>
              <p:nvPr/>
            </p:nvSpPr>
            <p:spPr>
              <a:xfrm>
                <a:off x="2332048" y="5711932"/>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9">
                  <a:alpha val="29804"/>
                </a:srgbClr>
              </a:solidFill>
              <a:ln w="12700" cap="flat">
                <a:solidFill>
                  <a:srgbClr val="0060E9"/>
                </a:solidFill>
                <a:prstDash val="solid"/>
                <a:miter/>
              </a:ln>
            </p:spPr>
            <p:txBody>
              <a:bodyPr rtlCol="0" anchor="ctr"/>
              <a:lstStyle/>
              <a:p>
                <a:pPr defTabSz="792313">
                  <a:defRPr/>
                </a:pPr>
                <a:endParaRPr lang="en-US" sz="1560">
                  <a:solidFill>
                    <a:schemeClr val="tx2"/>
                  </a:solidFill>
                  <a:latin typeface="Metropolis"/>
                </a:endParaRPr>
              </a:p>
            </p:txBody>
          </p:sp>
          <p:sp>
            <p:nvSpPr>
              <p:cNvPr id="96" name="TextBox 95">
                <a:extLst>
                  <a:ext uri="{FF2B5EF4-FFF2-40B4-BE49-F238E27FC236}">
                    <a16:creationId xmlns:a16="http://schemas.microsoft.com/office/drawing/2014/main" id="{6AB4F1FE-424C-F326-E4FB-1893127D3833}"/>
                  </a:ext>
                </a:extLst>
              </p:cNvPr>
              <p:cNvSpPr txBox="1"/>
              <p:nvPr/>
            </p:nvSpPr>
            <p:spPr>
              <a:xfrm>
                <a:off x="2385558" y="5880185"/>
                <a:ext cx="640685" cy="164532"/>
              </a:xfrm>
              <a:prstGeom prst="rect">
                <a:avLst/>
              </a:prstGeom>
              <a:noFill/>
            </p:spPr>
            <p:txBody>
              <a:bodyPr wrap="square" lIns="0" tIns="0" rIns="0" bIns="0" rtlCol="0">
                <a:spAutoFit/>
              </a:bodyPr>
              <a:lstStyle/>
              <a:p>
                <a:pPr algn="ctr" defTabSz="792075">
                  <a:lnSpc>
                    <a:spcPct val="95000"/>
                  </a:lnSpc>
                  <a:defRPr/>
                </a:pPr>
                <a:r>
                  <a:rPr lang="en-US" sz="563" spc="-17">
                    <a:solidFill>
                      <a:schemeClr val="tx2"/>
                    </a:solidFill>
                    <a:latin typeface="Metropolis"/>
                  </a:rPr>
                  <a:t>PARTNER </a:t>
                </a:r>
                <a:br>
                  <a:rPr lang="en-US" sz="563" spc="-17">
                    <a:solidFill>
                      <a:schemeClr val="tx2"/>
                    </a:solidFill>
                    <a:latin typeface="Metropolis"/>
                  </a:rPr>
                </a:br>
                <a:r>
                  <a:rPr lang="en-US" sz="563" spc="-17">
                    <a:solidFill>
                      <a:schemeClr val="tx2"/>
                    </a:solidFill>
                    <a:latin typeface="Metropolis"/>
                  </a:rPr>
                  <a:t>CLOUDS</a:t>
                </a:r>
              </a:p>
            </p:txBody>
          </p:sp>
          <p:sp>
            <p:nvSpPr>
              <p:cNvPr id="73" name="TextBox 72">
                <a:extLst>
                  <a:ext uri="{FF2B5EF4-FFF2-40B4-BE49-F238E27FC236}">
                    <a16:creationId xmlns:a16="http://schemas.microsoft.com/office/drawing/2014/main" id="{B4AC3F05-CF42-C005-9154-4B233EF92AE0}"/>
                  </a:ext>
                </a:extLst>
              </p:cNvPr>
              <p:cNvSpPr txBox="1"/>
              <p:nvPr/>
            </p:nvSpPr>
            <p:spPr>
              <a:xfrm>
                <a:off x="5342991" y="5880187"/>
                <a:ext cx="550291" cy="163763"/>
              </a:xfrm>
              <a:prstGeom prst="rect">
                <a:avLst/>
              </a:prstGeom>
              <a:noFill/>
              <a:ln>
                <a:noFill/>
              </a:ln>
            </p:spPr>
            <p:txBody>
              <a:bodyPr wrap="square" lIns="0" tIns="0" rIns="0" bIns="0" rtlCol="0">
                <a:spAutoFit/>
              </a:bodyPr>
              <a:lstStyle/>
              <a:p>
                <a:pPr algn="ctr" defTabSz="792075">
                  <a:lnSpc>
                    <a:spcPct val="95000"/>
                  </a:lnSpc>
                  <a:defRPr/>
                </a:pPr>
                <a:r>
                  <a:rPr lang="en-US" sz="560" spc="-17">
                    <a:solidFill>
                      <a:schemeClr val="tx2"/>
                    </a:solidFill>
                    <a:latin typeface="Metropolis"/>
                  </a:rPr>
                  <a:t>EDGE</a:t>
                </a:r>
                <a:br>
                  <a:rPr lang="en-US" sz="560" spc="-17">
                    <a:solidFill>
                      <a:schemeClr val="tx2"/>
                    </a:solidFill>
                    <a:latin typeface="Metropolis"/>
                  </a:rPr>
                </a:br>
                <a:r>
                  <a:rPr lang="en-US" sz="560" spc="-17">
                    <a:solidFill>
                      <a:schemeClr val="tx2"/>
                    </a:solidFill>
                    <a:latin typeface="Metropolis"/>
                  </a:rPr>
                  <a:t>CLOUDS</a:t>
                </a:r>
              </a:p>
            </p:txBody>
          </p:sp>
          <p:sp>
            <p:nvSpPr>
              <p:cNvPr id="3" name="!! Private Cloud">
                <a:extLst>
                  <a:ext uri="{FF2B5EF4-FFF2-40B4-BE49-F238E27FC236}">
                    <a16:creationId xmlns:a16="http://schemas.microsoft.com/office/drawing/2014/main" id="{D5E39A2A-3379-E236-C704-D5357D28E9AE}"/>
                  </a:ext>
                </a:extLst>
              </p:cNvPr>
              <p:cNvSpPr/>
              <p:nvPr/>
            </p:nvSpPr>
            <p:spPr>
              <a:xfrm>
                <a:off x="5264169"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chemeClr val="accent5">
                  <a:alpha val="30196"/>
                </a:schemeClr>
              </a:solidFill>
              <a:ln w="12700" cap="flat">
                <a:solidFill>
                  <a:schemeClr val="accent5"/>
                </a:solidFill>
                <a:prstDash val="solid"/>
                <a:miter/>
              </a:ln>
            </p:spPr>
            <p:txBody>
              <a:bodyPr rtlCol="0" anchor="ctr"/>
              <a:lstStyle/>
              <a:p>
                <a:pPr defTabSz="792313">
                  <a:defRPr/>
                </a:pPr>
                <a:endParaRPr lang="en-US" sz="1560">
                  <a:solidFill>
                    <a:schemeClr val="tx2"/>
                  </a:solidFill>
                  <a:latin typeface="Metropolis"/>
                </a:endParaRPr>
              </a:p>
            </p:txBody>
          </p:sp>
        </p:grpSp>
        <p:sp>
          <p:nvSpPr>
            <p:cNvPr id="166" name="Right Arrow 165">
              <a:extLst>
                <a:ext uri="{FF2B5EF4-FFF2-40B4-BE49-F238E27FC236}">
                  <a16:creationId xmlns:a16="http://schemas.microsoft.com/office/drawing/2014/main" id="{1B9920E5-BBA4-C13B-B3F7-A5074C00F6FA}"/>
                </a:ext>
              </a:extLst>
            </p:cNvPr>
            <p:cNvSpPr/>
            <p:nvPr/>
          </p:nvSpPr>
          <p:spPr>
            <a:xfrm rot="16200000">
              <a:off x="2130559" y="2959290"/>
              <a:ext cx="2877707" cy="291402"/>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165" name="Right Arrow 164">
              <a:extLst>
                <a:ext uri="{FF2B5EF4-FFF2-40B4-BE49-F238E27FC236}">
                  <a16:creationId xmlns:a16="http://schemas.microsoft.com/office/drawing/2014/main" id="{9BD65A7A-BF9C-92E0-9A21-6799C19071C1}"/>
                </a:ext>
              </a:extLst>
            </p:cNvPr>
            <p:cNvSpPr/>
            <p:nvPr/>
          </p:nvSpPr>
          <p:spPr>
            <a:xfrm rot="16200000">
              <a:off x="7617424" y="2959290"/>
              <a:ext cx="2877707" cy="291402"/>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2" name="Rectangle 1">
              <a:extLst>
                <a:ext uri="{FF2B5EF4-FFF2-40B4-BE49-F238E27FC236}">
                  <a16:creationId xmlns:a16="http://schemas.microsoft.com/office/drawing/2014/main" id="{262D7275-36D9-8361-03DC-4B56806761F9}"/>
                </a:ext>
              </a:extLst>
            </p:cNvPr>
            <p:cNvSpPr/>
            <p:nvPr/>
          </p:nvSpPr>
          <p:spPr>
            <a:xfrm>
              <a:off x="663192" y="490338"/>
              <a:ext cx="11310300" cy="1111674"/>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spc="300">
                <a:solidFill>
                  <a:srgbClr val="1F9EAC"/>
                </a:solidFill>
                <a:latin typeface="+mj-lt"/>
              </a:endParaRPr>
            </a:p>
          </p:txBody>
        </p:sp>
        <p:grpSp>
          <p:nvGrpSpPr>
            <p:cNvPr id="1032" name="Group 1031">
              <a:extLst>
                <a:ext uri="{FF2B5EF4-FFF2-40B4-BE49-F238E27FC236}">
                  <a16:creationId xmlns:a16="http://schemas.microsoft.com/office/drawing/2014/main" id="{68A20DCF-369E-D66F-764D-88650FF6CD2A}"/>
                </a:ext>
              </a:extLst>
            </p:cNvPr>
            <p:cNvGrpSpPr/>
            <p:nvPr/>
          </p:nvGrpSpPr>
          <p:grpSpPr>
            <a:xfrm>
              <a:off x="1712168" y="788502"/>
              <a:ext cx="9453896" cy="484380"/>
              <a:chOff x="1712168" y="763337"/>
              <a:chExt cx="9453896" cy="484380"/>
            </a:xfrm>
          </p:grpSpPr>
          <p:grpSp>
            <p:nvGrpSpPr>
              <p:cNvPr id="68" name="Group 67">
                <a:extLst>
                  <a:ext uri="{FF2B5EF4-FFF2-40B4-BE49-F238E27FC236}">
                    <a16:creationId xmlns:a16="http://schemas.microsoft.com/office/drawing/2014/main" id="{89D05D2E-A76E-B694-EE99-E4A2735254C9}"/>
                  </a:ext>
                </a:extLst>
              </p:cNvPr>
              <p:cNvGrpSpPr/>
              <p:nvPr/>
            </p:nvGrpSpPr>
            <p:grpSpPr>
              <a:xfrm>
                <a:off x="5661170" y="763337"/>
                <a:ext cx="1457029" cy="484380"/>
                <a:chOff x="6372656" y="831954"/>
                <a:chExt cx="1457029" cy="484380"/>
              </a:xfrm>
            </p:grpSpPr>
            <p:sp>
              <p:nvSpPr>
                <p:cNvPr id="7" name="TextBox 6">
                  <a:extLst>
                    <a:ext uri="{FF2B5EF4-FFF2-40B4-BE49-F238E27FC236}">
                      <a16:creationId xmlns:a16="http://schemas.microsoft.com/office/drawing/2014/main" id="{5B300C69-06A5-8DBA-B7C5-DC670DEB8258}"/>
                    </a:ext>
                  </a:extLst>
                </p:cNvPr>
                <p:cNvSpPr txBox="1"/>
                <p:nvPr/>
              </p:nvSpPr>
              <p:spPr>
                <a:xfrm>
                  <a:off x="6836422" y="981859"/>
                  <a:ext cx="993263"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Replatform</a:t>
                  </a:r>
                </a:p>
              </p:txBody>
            </p:sp>
            <p:grpSp>
              <p:nvGrpSpPr>
                <p:cNvPr id="10" name="Group 9">
                  <a:extLst>
                    <a:ext uri="{FF2B5EF4-FFF2-40B4-BE49-F238E27FC236}">
                      <a16:creationId xmlns:a16="http://schemas.microsoft.com/office/drawing/2014/main" id="{B445E9BE-D36E-8E70-23C5-D1646D99141C}"/>
                    </a:ext>
                  </a:extLst>
                </p:cNvPr>
                <p:cNvGrpSpPr>
                  <a:grpSpLocks noChangeAspect="1"/>
                </p:cNvGrpSpPr>
                <p:nvPr/>
              </p:nvGrpSpPr>
              <p:grpSpPr>
                <a:xfrm>
                  <a:off x="6372656" y="831954"/>
                  <a:ext cx="484380" cy="484380"/>
                  <a:chOff x="9737961" y="3775234"/>
                  <a:chExt cx="1828959" cy="1828959"/>
                </a:xfrm>
              </p:grpSpPr>
              <p:sp>
                <p:nvSpPr>
                  <p:cNvPr id="11" name="Oval 10">
                    <a:extLst>
                      <a:ext uri="{FF2B5EF4-FFF2-40B4-BE49-F238E27FC236}">
                        <a16:creationId xmlns:a16="http://schemas.microsoft.com/office/drawing/2014/main" id="{015440D0-6CDC-A205-1FCB-E84764D25237}"/>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sp>
                <p:nvSpPr>
                  <p:cNvPr id="12" name="Graphic 91">
                    <a:extLst>
                      <a:ext uri="{FF2B5EF4-FFF2-40B4-BE49-F238E27FC236}">
                        <a16:creationId xmlns:a16="http://schemas.microsoft.com/office/drawing/2014/main" id="{9FC5E2BE-0396-311E-70CF-B0AA51DE9FBA}"/>
                      </a:ext>
                    </a:extLst>
                  </p:cNvPr>
                  <p:cNvSpPr/>
                  <p:nvPr/>
                </p:nvSpPr>
                <p:spPr>
                  <a:xfrm>
                    <a:off x="10009646" y="4142396"/>
                    <a:ext cx="1238450" cy="1066164"/>
                  </a:xfrm>
                  <a:custGeom>
                    <a:avLst/>
                    <a:gdLst>
                      <a:gd name="connsiteX0" fmla="*/ 1238363 w 1238448"/>
                      <a:gd name="connsiteY0" fmla="*/ 489843 h 1066164"/>
                      <a:gd name="connsiteX1" fmla="*/ 1049392 w 1238448"/>
                      <a:gd name="connsiteY1" fmla="*/ 705538 h 1066164"/>
                      <a:gd name="connsiteX2" fmla="*/ 1045088 w 1238448"/>
                      <a:gd name="connsiteY2" fmla="*/ 705438 h 1066164"/>
                      <a:gd name="connsiteX3" fmla="*/ 1024169 w 1238448"/>
                      <a:gd name="connsiteY3" fmla="*/ 705338 h 1066164"/>
                      <a:gd name="connsiteX4" fmla="*/ 790458 w 1238448"/>
                      <a:gd name="connsiteY4" fmla="*/ 705939 h 1066164"/>
                      <a:gd name="connsiteX5" fmla="*/ 790458 w 1238448"/>
                      <a:gd name="connsiteY5" fmla="*/ 673409 h 1066164"/>
                      <a:gd name="connsiteX6" fmla="*/ 1024169 w 1238448"/>
                      <a:gd name="connsiteY6" fmla="*/ 672809 h 1066164"/>
                      <a:gd name="connsiteX7" fmla="*/ 1045789 w 1238448"/>
                      <a:gd name="connsiteY7" fmla="*/ 672909 h 1066164"/>
                      <a:gd name="connsiteX8" fmla="*/ 1049392 w 1238448"/>
                      <a:gd name="connsiteY8" fmla="*/ 672909 h 1066164"/>
                      <a:gd name="connsiteX9" fmla="*/ 1205934 w 1238448"/>
                      <a:gd name="connsiteY9" fmla="*/ 489043 h 1066164"/>
                      <a:gd name="connsiteX10" fmla="*/ 1063705 w 1238448"/>
                      <a:gd name="connsiteY10" fmla="*/ 297769 h 1066164"/>
                      <a:gd name="connsiteX11" fmla="*/ 1036881 w 1238448"/>
                      <a:gd name="connsiteY11" fmla="*/ 295167 h 1066164"/>
                      <a:gd name="connsiteX12" fmla="*/ 1034478 w 1238448"/>
                      <a:gd name="connsiteY12" fmla="*/ 268343 h 1066164"/>
                      <a:gd name="connsiteX13" fmla="*/ 805471 w 1238448"/>
                      <a:gd name="connsiteY13" fmla="*/ 32630 h 1066164"/>
                      <a:gd name="connsiteX14" fmla="*/ 799666 w 1238448"/>
                      <a:gd name="connsiteY14" fmla="*/ 32529 h 1066164"/>
                      <a:gd name="connsiteX15" fmla="*/ 582269 w 1238448"/>
                      <a:gd name="connsiteY15" fmla="*/ 192574 h 1066164"/>
                      <a:gd name="connsiteX16" fmla="*/ 569558 w 1238448"/>
                      <a:gd name="connsiteY16" fmla="*/ 225504 h 1066164"/>
                      <a:gd name="connsiteX17" fmla="*/ 537829 w 1238448"/>
                      <a:gd name="connsiteY17" fmla="*/ 210090 h 1066164"/>
                      <a:gd name="connsiteX18" fmla="*/ 458657 w 1238448"/>
                      <a:gd name="connsiteY18" fmla="*/ 191173 h 1066164"/>
                      <a:gd name="connsiteX19" fmla="*/ 453953 w 1238448"/>
                      <a:gd name="connsiteY19" fmla="*/ 191073 h 1066164"/>
                      <a:gd name="connsiteX20" fmla="*/ 262880 w 1238448"/>
                      <a:gd name="connsiteY20" fmla="*/ 347414 h 1066164"/>
                      <a:gd name="connsiteX21" fmla="*/ 255674 w 1238448"/>
                      <a:gd name="connsiteY21" fmla="*/ 381145 h 1066164"/>
                      <a:gd name="connsiteX22" fmla="*/ 222444 w 1238448"/>
                      <a:gd name="connsiteY22" fmla="*/ 371937 h 1066164"/>
                      <a:gd name="connsiteX23" fmla="*/ 185710 w 1238448"/>
                      <a:gd name="connsiteY23" fmla="*/ 366732 h 1066164"/>
                      <a:gd name="connsiteX24" fmla="*/ 181907 w 1238448"/>
                      <a:gd name="connsiteY24" fmla="*/ 366732 h 1066164"/>
                      <a:gd name="connsiteX25" fmla="*/ 32972 w 1238448"/>
                      <a:gd name="connsiteY25" fmla="*/ 512964 h 1066164"/>
                      <a:gd name="connsiteX26" fmla="*/ 190915 w 1238448"/>
                      <a:gd name="connsiteY26" fmla="*/ 675211 h 1066164"/>
                      <a:gd name="connsiteX27" fmla="*/ 211334 w 1238448"/>
                      <a:gd name="connsiteY27" fmla="*/ 675311 h 1066164"/>
                      <a:gd name="connsiteX28" fmla="*/ 476373 w 1238448"/>
                      <a:gd name="connsiteY28" fmla="*/ 674610 h 1066164"/>
                      <a:gd name="connsiteX29" fmla="*/ 476373 w 1238448"/>
                      <a:gd name="connsiteY29" fmla="*/ 707140 h 1066164"/>
                      <a:gd name="connsiteX30" fmla="*/ 211334 w 1238448"/>
                      <a:gd name="connsiteY30" fmla="*/ 707840 h 1066164"/>
                      <a:gd name="connsiteX31" fmla="*/ 190014 w 1238448"/>
                      <a:gd name="connsiteY31" fmla="*/ 707740 h 1066164"/>
                      <a:gd name="connsiteX32" fmla="*/ 42 w 1238448"/>
                      <a:gd name="connsiteY32" fmla="*/ 512264 h 1066164"/>
                      <a:gd name="connsiteX33" fmla="*/ 181507 w 1238448"/>
                      <a:gd name="connsiteY33" fmla="*/ 334202 h 1066164"/>
                      <a:gd name="connsiteX34" fmla="*/ 185911 w 1238448"/>
                      <a:gd name="connsiteY34" fmla="*/ 334303 h 1066164"/>
                      <a:gd name="connsiteX35" fmla="*/ 230651 w 1238448"/>
                      <a:gd name="connsiteY35" fmla="*/ 340708 h 1066164"/>
                      <a:gd name="connsiteX36" fmla="*/ 453553 w 1238448"/>
                      <a:gd name="connsiteY36" fmla="*/ 158644 h 1066164"/>
                      <a:gd name="connsiteX37" fmla="*/ 459158 w 1238448"/>
                      <a:gd name="connsiteY37" fmla="*/ 158744 h 1066164"/>
                      <a:gd name="connsiteX38" fmla="*/ 551642 w 1238448"/>
                      <a:gd name="connsiteY38" fmla="*/ 180864 h 1066164"/>
                      <a:gd name="connsiteX39" fmla="*/ 799566 w 1238448"/>
                      <a:gd name="connsiteY39" fmla="*/ 0 h 1066164"/>
                      <a:gd name="connsiteX40" fmla="*/ 806172 w 1238448"/>
                      <a:gd name="connsiteY40" fmla="*/ 100 h 1066164"/>
                      <a:gd name="connsiteX41" fmla="*/ 1066708 w 1238448"/>
                      <a:gd name="connsiteY41" fmla="*/ 265440 h 1066164"/>
                      <a:gd name="connsiteX42" fmla="*/ 1238363 w 1238448"/>
                      <a:gd name="connsiteY42" fmla="*/ 489843 h 1066164"/>
                      <a:gd name="connsiteX43" fmla="*/ 550641 w 1238448"/>
                      <a:gd name="connsiteY43" fmla="*/ 901716 h 1066164"/>
                      <a:gd name="connsiteX44" fmla="*/ 583170 w 1238448"/>
                      <a:gd name="connsiteY44" fmla="*/ 869186 h 1066164"/>
                      <a:gd name="connsiteX45" fmla="*/ 583170 w 1238448"/>
                      <a:gd name="connsiteY45" fmla="*/ 479033 h 1066164"/>
                      <a:gd name="connsiteX46" fmla="*/ 627710 w 1238448"/>
                      <a:gd name="connsiteY46" fmla="*/ 479033 h 1066164"/>
                      <a:gd name="connsiteX47" fmla="*/ 566855 w 1238448"/>
                      <a:gd name="connsiteY47" fmla="*/ 373738 h 1066164"/>
                      <a:gd name="connsiteX48" fmla="*/ 506000 w 1238448"/>
                      <a:gd name="connsiteY48" fmla="*/ 479033 h 1066164"/>
                      <a:gd name="connsiteX49" fmla="*/ 550541 w 1238448"/>
                      <a:gd name="connsiteY49" fmla="*/ 479033 h 1066164"/>
                      <a:gd name="connsiteX50" fmla="*/ 550541 w 1238448"/>
                      <a:gd name="connsiteY50" fmla="*/ 901716 h 1066164"/>
                      <a:gd name="connsiteX51" fmla="*/ 732005 w 1238448"/>
                      <a:gd name="connsiteY51" fmla="*/ 960869 h 1066164"/>
                      <a:gd name="connsiteX52" fmla="*/ 732005 w 1238448"/>
                      <a:gd name="connsiteY52" fmla="*/ 538287 h 1066164"/>
                      <a:gd name="connsiteX53" fmla="*/ 699475 w 1238448"/>
                      <a:gd name="connsiteY53" fmla="*/ 570816 h 1066164"/>
                      <a:gd name="connsiteX54" fmla="*/ 699475 w 1238448"/>
                      <a:gd name="connsiteY54" fmla="*/ 960869 h 1066164"/>
                      <a:gd name="connsiteX55" fmla="*/ 654935 w 1238448"/>
                      <a:gd name="connsiteY55" fmla="*/ 960869 h 1066164"/>
                      <a:gd name="connsiteX56" fmla="*/ 715790 w 1238448"/>
                      <a:gd name="connsiteY56" fmla="*/ 1066165 h 1066164"/>
                      <a:gd name="connsiteX57" fmla="*/ 776645 w 1238448"/>
                      <a:gd name="connsiteY57" fmla="*/ 960869 h 1066164"/>
                      <a:gd name="connsiteX58" fmla="*/ 732005 w 1238448"/>
                      <a:gd name="connsiteY58" fmla="*/ 960869 h 10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38448" h="1066164">
                        <a:moveTo>
                          <a:pt x="1238363" y="489843"/>
                        </a:moveTo>
                        <a:cubicBezTo>
                          <a:pt x="1235761" y="609451"/>
                          <a:pt x="1151184" y="705538"/>
                          <a:pt x="1049392" y="705538"/>
                        </a:cubicBezTo>
                        <a:cubicBezTo>
                          <a:pt x="1047991" y="705538"/>
                          <a:pt x="1046589" y="705538"/>
                          <a:pt x="1045088" y="705438"/>
                        </a:cubicBezTo>
                        <a:cubicBezTo>
                          <a:pt x="1042686" y="705438"/>
                          <a:pt x="1035479" y="705338"/>
                          <a:pt x="1024169" y="705338"/>
                        </a:cubicBezTo>
                        <a:cubicBezTo>
                          <a:pt x="984834" y="705338"/>
                          <a:pt x="896053" y="705638"/>
                          <a:pt x="790458" y="705939"/>
                        </a:cubicBezTo>
                        <a:lnTo>
                          <a:pt x="790458" y="673409"/>
                        </a:lnTo>
                        <a:cubicBezTo>
                          <a:pt x="895453" y="673009"/>
                          <a:pt x="984934" y="672809"/>
                          <a:pt x="1024169" y="672809"/>
                        </a:cubicBezTo>
                        <a:cubicBezTo>
                          <a:pt x="1035880" y="672809"/>
                          <a:pt x="1043286" y="672809"/>
                          <a:pt x="1045789" y="672909"/>
                        </a:cubicBezTo>
                        <a:cubicBezTo>
                          <a:pt x="1047090" y="672909"/>
                          <a:pt x="1048291" y="672909"/>
                          <a:pt x="1049392" y="672909"/>
                        </a:cubicBezTo>
                        <a:cubicBezTo>
                          <a:pt x="1133468" y="672909"/>
                          <a:pt x="1203632" y="590434"/>
                          <a:pt x="1205934" y="489043"/>
                        </a:cubicBezTo>
                        <a:cubicBezTo>
                          <a:pt x="1208436" y="389552"/>
                          <a:pt x="1145979" y="305577"/>
                          <a:pt x="1063705" y="297769"/>
                        </a:cubicBezTo>
                        <a:lnTo>
                          <a:pt x="1036881" y="295167"/>
                        </a:lnTo>
                        <a:lnTo>
                          <a:pt x="1034478" y="268343"/>
                        </a:lnTo>
                        <a:cubicBezTo>
                          <a:pt x="1022468" y="136824"/>
                          <a:pt x="924079" y="35432"/>
                          <a:pt x="805471" y="32630"/>
                        </a:cubicBezTo>
                        <a:cubicBezTo>
                          <a:pt x="803469" y="32529"/>
                          <a:pt x="801568" y="32529"/>
                          <a:pt x="799666" y="32529"/>
                        </a:cubicBezTo>
                        <a:cubicBezTo>
                          <a:pt x="705281" y="32529"/>
                          <a:pt x="620003" y="95386"/>
                          <a:pt x="582269" y="192574"/>
                        </a:cubicBezTo>
                        <a:lnTo>
                          <a:pt x="569558" y="225504"/>
                        </a:lnTo>
                        <a:lnTo>
                          <a:pt x="537829" y="210090"/>
                        </a:lnTo>
                        <a:cubicBezTo>
                          <a:pt x="513607" y="198279"/>
                          <a:pt x="486883" y="191974"/>
                          <a:pt x="458657" y="191173"/>
                        </a:cubicBezTo>
                        <a:cubicBezTo>
                          <a:pt x="457156" y="191173"/>
                          <a:pt x="455555" y="191073"/>
                          <a:pt x="453953" y="191073"/>
                        </a:cubicBezTo>
                        <a:cubicBezTo>
                          <a:pt x="362671" y="191073"/>
                          <a:pt x="282298" y="256832"/>
                          <a:pt x="262880" y="347414"/>
                        </a:cubicBezTo>
                        <a:lnTo>
                          <a:pt x="255674" y="381145"/>
                        </a:lnTo>
                        <a:lnTo>
                          <a:pt x="222444" y="371937"/>
                        </a:lnTo>
                        <a:cubicBezTo>
                          <a:pt x="210933" y="368734"/>
                          <a:pt x="198622" y="367032"/>
                          <a:pt x="185710" y="366732"/>
                        </a:cubicBezTo>
                        <a:cubicBezTo>
                          <a:pt x="184309" y="366732"/>
                          <a:pt x="183108" y="366732"/>
                          <a:pt x="181907" y="366732"/>
                        </a:cubicBezTo>
                        <a:cubicBezTo>
                          <a:pt x="101734" y="366732"/>
                          <a:pt x="34874" y="432391"/>
                          <a:pt x="32972" y="512964"/>
                        </a:cubicBezTo>
                        <a:cubicBezTo>
                          <a:pt x="31071" y="594037"/>
                          <a:pt x="107840" y="672909"/>
                          <a:pt x="190915" y="675211"/>
                        </a:cubicBezTo>
                        <a:cubicBezTo>
                          <a:pt x="193117" y="675211"/>
                          <a:pt x="200224" y="675311"/>
                          <a:pt x="211334" y="675311"/>
                        </a:cubicBezTo>
                        <a:cubicBezTo>
                          <a:pt x="254673" y="675311"/>
                          <a:pt x="358166" y="675011"/>
                          <a:pt x="476373" y="674610"/>
                        </a:cubicBezTo>
                        <a:lnTo>
                          <a:pt x="476373" y="707140"/>
                        </a:lnTo>
                        <a:cubicBezTo>
                          <a:pt x="357466" y="707540"/>
                          <a:pt x="254773" y="707840"/>
                          <a:pt x="211334" y="707840"/>
                        </a:cubicBezTo>
                        <a:cubicBezTo>
                          <a:pt x="199923" y="707840"/>
                          <a:pt x="192517" y="707840"/>
                          <a:pt x="190014" y="707740"/>
                        </a:cubicBezTo>
                        <a:cubicBezTo>
                          <a:pt x="89423" y="705038"/>
                          <a:pt x="-2260" y="612955"/>
                          <a:pt x="42" y="512264"/>
                        </a:cubicBezTo>
                        <a:cubicBezTo>
                          <a:pt x="2345" y="413074"/>
                          <a:pt x="83218" y="334202"/>
                          <a:pt x="181507" y="334202"/>
                        </a:cubicBezTo>
                        <a:cubicBezTo>
                          <a:pt x="183008" y="334202"/>
                          <a:pt x="184509" y="334202"/>
                          <a:pt x="185911" y="334303"/>
                        </a:cubicBezTo>
                        <a:cubicBezTo>
                          <a:pt x="201325" y="334603"/>
                          <a:pt x="216438" y="336705"/>
                          <a:pt x="230651" y="340708"/>
                        </a:cubicBezTo>
                        <a:cubicBezTo>
                          <a:pt x="253071" y="236114"/>
                          <a:pt x="344554" y="158644"/>
                          <a:pt x="453553" y="158644"/>
                        </a:cubicBezTo>
                        <a:cubicBezTo>
                          <a:pt x="455455" y="158644"/>
                          <a:pt x="457356" y="158644"/>
                          <a:pt x="459158" y="158744"/>
                        </a:cubicBezTo>
                        <a:cubicBezTo>
                          <a:pt x="492388" y="159644"/>
                          <a:pt x="523516" y="167251"/>
                          <a:pt x="551642" y="180864"/>
                        </a:cubicBezTo>
                        <a:cubicBezTo>
                          <a:pt x="593079" y="74367"/>
                          <a:pt x="688766" y="0"/>
                          <a:pt x="799566" y="0"/>
                        </a:cubicBezTo>
                        <a:cubicBezTo>
                          <a:pt x="801768" y="0"/>
                          <a:pt x="803970" y="0"/>
                          <a:pt x="806172" y="100"/>
                        </a:cubicBezTo>
                        <a:cubicBezTo>
                          <a:pt x="943096" y="3403"/>
                          <a:pt x="1053396" y="119008"/>
                          <a:pt x="1066708" y="265440"/>
                        </a:cubicBezTo>
                        <a:cubicBezTo>
                          <a:pt x="1165197" y="274849"/>
                          <a:pt x="1241366" y="372137"/>
                          <a:pt x="1238363" y="489843"/>
                        </a:cubicBezTo>
                        <a:close/>
                        <a:moveTo>
                          <a:pt x="550641" y="901716"/>
                        </a:moveTo>
                        <a:lnTo>
                          <a:pt x="583170" y="869186"/>
                        </a:lnTo>
                        <a:lnTo>
                          <a:pt x="583170" y="479033"/>
                        </a:lnTo>
                        <a:lnTo>
                          <a:pt x="627710" y="479033"/>
                        </a:lnTo>
                        <a:lnTo>
                          <a:pt x="566855" y="373738"/>
                        </a:lnTo>
                        <a:lnTo>
                          <a:pt x="506000" y="479033"/>
                        </a:lnTo>
                        <a:lnTo>
                          <a:pt x="550541" y="479033"/>
                        </a:lnTo>
                        <a:lnTo>
                          <a:pt x="550541" y="901716"/>
                        </a:lnTo>
                        <a:close/>
                        <a:moveTo>
                          <a:pt x="732005" y="960869"/>
                        </a:moveTo>
                        <a:lnTo>
                          <a:pt x="732005" y="538287"/>
                        </a:lnTo>
                        <a:lnTo>
                          <a:pt x="699475" y="570816"/>
                        </a:lnTo>
                        <a:lnTo>
                          <a:pt x="699475" y="960869"/>
                        </a:lnTo>
                        <a:lnTo>
                          <a:pt x="654935" y="960869"/>
                        </a:lnTo>
                        <a:lnTo>
                          <a:pt x="715790" y="1066165"/>
                        </a:lnTo>
                        <a:lnTo>
                          <a:pt x="776645" y="960869"/>
                        </a:lnTo>
                        <a:lnTo>
                          <a:pt x="732005" y="960869"/>
                        </a:lnTo>
                        <a:close/>
                      </a:path>
                    </a:pathLst>
                  </a:custGeom>
                  <a:solidFill>
                    <a:schemeClr val="bg1"/>
                  </a:solidFill>
                  <a:ln w="9986" cap="flat">
                    <a:noFill/>
                    <a:prstDash val="solid"/>
                    <a:miter/>
                  </a:ln>
                </p:spPr>
                <p:txBody>
                  <a:bodyPr rtlCol="0" anchor="ctr"/>
                  <a:lstStyle/>
                  <a:p>
                    <a:endParaRPr lang="en-US" sz="1100">
                      <a:solidFill>
                        <a:srgbClr val="717074"/>
                      </a:solidFill>
                      <a:latin typeface="+mj-lt"/>
                    </a:endParaRPr>
                  </a:p>
                </p:txBody>
              </p:sp>
            </p:grpSp>
          </p:grpSp>
          <p:grpSp>
            <p:nvGrpSpPr>
              <p:cNvPr id="66" name="Group 65">
                <a:extLst>
                  <a:ext uri="{FF2B5EF4-FFF2-40B4-BE49-F238E27FC236}">
                    <a16:creationId xmlns:a16="http://schemas.microsoft.com/office/drawing/2014/main" id="{3EEB2831-40C1-9C4B-7969-358E35BD905A}"/>
                  </a:ext>
                </a:extLst>
              </p:cNvPr>
              <p:cNvGrpSpPr/>
              <p:nvPr/>
            </p:nvGrpSpPr>
            <p:grpSpPr>
              <a:xfrm>
                <a:off x="1712168" y="763337"/>
                <a:ext cx="2114303" cy="484380"/>
                <a:chOff x="3310456" y="831954"/>
                <a:chExt cx="2114303" cy="484380"/>
              </a:xfrm>
            </p:grpSpPr>
            <p:sp>
              <p:nvSpPr>
                <p:cNvPr id="6" name="TextBox 5">
                  <a:extLst>
                    <a:ext uri="{FF2B5EF4-FFF2-40B4-BE49-F238E27FC236}">
                      <a16:creationId xmlns:a16="http://schemas.microsoft.com/office/drawing/2014/main" id="{E8EE1C6A-DBD8-109A-0C15-8D187FBCD93D}"/>
                    </a:ext>
                  </a:extLst>
                </p:cNvPr>
                <p:cNvSpPr txBox="1"/>
                <p:nvPr/>
              </p:nvSpPr>
              <p:spPr>
                <a:xfrm>
                  <a:off x="3809897" y="981859"/>
                  <a:ext cx="1614862" cy="169277"/>
                </a:xfrm>
                <a:prstGeom prst="rect">
                  <a:avLst/>
                </a:prstGeom>
                <a:noFill/>
              </p:spPr>
              <p:txBody>
                <a:bodyPr wrap="square" lIns="91392" tIns="0" rIns="0" bIns="0"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Retain</a:t>
                  </a:r>
                </a:p>
              </p:txBody>
            </p:sp>
            <p:grpSp>
              <p:nvGrpSpPr>
                <p:cNvPr id="13" name="Group 12">
                  <a:extLst>
                    <a:ext uri="{FF2B5EF4-FFF2-40B4-BE49-F238E27FC236}">
                      <a16:creationId xmlns:a16="http://schemas.microsoft.com/office/drawing/2014/main" id="{A8E044D8-A160-F912-DAAF-BD61E40313B0}"/>
                    </a:ext>
                  </a:extLst>
                </p:cNvPr>
                <p:cNvGrpSpPr>
                  <a:grpSpLocks noChangeAspect="1"/>
                </p:cNvGrpSpPr>
                <p:nvPr/>
              </p:nvGrpSpPr>
              <p:grpSpPr>
                <a:xfrm>
                  <a:off x="3310456" y="831954"/>
                  <a:ext cx="484380" cy="484380"/>
                  <a:chOff x="595548" y="3775234"/>
                  <a:chExt cx="1828959" cy="1828959"/>
                </a:xfrm>
              </p:grpSpPr>
              <p:sp>
                <p:nvSpPr>
                  <p:cNvPr id="14" name="Oval 13">
                    <a:extLst>
                      <a:ext uri="{FF2B5EF4-FFF2-40B4-BE49-F238E27FC236}">
                        <a16:creationId xmlns:a16="http://schemas.microsoft.com/office/drawing/2014/main" id="{D7A15F60-3C74-206B-C45D-0C7DC1F973FE}"/>
                      </a:ext>
                    </a:extLst>
                  </p:cNvPr>
                  <p:cNvSpPr/>
                  <p:nvPr/>
                </p:nvSpPr>
                <p:spPr>
                  <a:xfrm>
                    <a:off x="595548"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15" name="Graphic 7">
                    <a:extLst>
                      <a:ext uri="{FF2B5EF4-FFF2-40B4-BE49-F238E27FC236}">
                        <a16:creationId xmlns:a16="http://schemas.microsoft.com/office/drawing/2014/main" id="{B7D4EBFE-EB8E-3F7F-A4BE-921B580FAD84}"/>
                      </a:ext>
                    </a:extLst>
                  </p:cNvPr>
                  <p:cNvGrpSpPr/>
                  <p:nvPr/>
                </p:nvGrpSpPr>
                <p:grpSpPr>
                  <a:xfrm>
                    <a:off x="982917" y="4154706"/>
                    <a:ext cx="1076763" cy="1068079"/>
                    <a:chOff x="982917" y="4154706"/>
                    <a:chExt cx="1076763" cy="1068079"/>
                  </a:xfrm>
                </p:grpSpPr>
                <p:sp>
                  <p:nvSpPr>
                    <p:cNvPr id="16" name="Freeform: Shape 207">
                      <a:extLst>
                        <a:ext uri="{FF2B5EF4-FFF2-40B4-BE49-F238E27FC236}">
                          <a16:creationId xmlns:a16="http://schemas.microsoft.com/office/drawing/2014/main" id="{6223EAB7-A49F-3ABC-120D-866CF1D75C40}"/>
                        </a:ext>
                      </a:extLst>
                    </p:cNvPr>
                    <p:cNvSpPr/>
                    <p:nvPr/>
                  </p:nvSpPr>
                  <p:spPr>
                    <a:xfrm>
                      <a:off x="1316626" y="4325251"/>
                      <a:ext cx="403786" cy="898402"/>
                    </a:xfrm>
                    <a:custGeom>
                      <a:avLst/>
                      <a:gdLst>
                        <a:gd name="connsiteX0" fmla="*/ 375565 w 403786"/>
                        <a:gd name="connsiteY0" fmla="*/ 28222 h 898402"/>
                        <a:gd name="connsiteX1" fmla="*/ 375565 w 403786"/>
                        <a:gd name="connsiteY1" fmla="*/ 870180 h 898402"/>
                        <a:gd name="connsiteX2" fmla="*/ 28222 w 403786"/>
                        <a:gd name="connsiteY2" fmla="*/ 870180 h 898402"/>
                        <a:gd name="connsiteX3" fmla="*/ 28222 w 403786"/>
                        <a:gd name="connsiteY3" fmla="*/ 28222 h 898402"/>
                        <a:gd name="connsiteX4" fmla="*/ 375565 w 403786"/>
                        <a:gd name="connsiteY4" fmla="*/ 28222 h 898402"/>
                        <a:gd name="connsiteX5" fmla="*/ 403786 w 403786"/>
                        <a:gd name="connsiteY5" fmla="*/ 0 h 898402"/>
                        <a:gd name="connsiteX6" fmla="*/ 0 w 403786"/>
                        <a:gd name="connsiteY6" fmla="*/ 0 h 898402"/>
                        <a:gd name="connsiteX7" fmla="*/ 0 w 403786"/>
                        <a:gd name="connsiteY7" fmla="*/ 898402 h 898402"/>
                        <a:gd name="connsiteX8" fmla="*/ 403786 w 403786"/>
                        <a:gd name="connsiteY8" fmla="*/ 898402 h 898402"/>
                        <a:gd name="connsiteX9" fmla="*/ 403786 w 403786"/>
                        <a:gd name="connsiteY9" fmla="*/ 0 h 898402"/>
                        <a:gd name="connsiteX10" fmla="*/ 403786 w 403786"/>
                        <a:gd name="connsiteY10" fmla="*/ 0 h 89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786" h="898402">
                          <a:moveTo>
                            <a:pt x="375565" y="28222"/>
                          </a:moveTo>
                          <a:lnTo>
                            <a:pt x="375565" y="870180"/>
                          </a:lnTo>
                          <a:lnTo>
                            <a:pt x="28222" y="870180"/>
                          </a:lnTo>
                          <a:lnTo>
                            <a:pt x="28222" y="28222"/>
                          </a:lnTo>
                          <a:lnTo>
                            <a:pt x="375565" y="28222"/>
                          </a:lnTo>
                          <a:moveTo>
                            <a:pt x="403786" y="0"/>
                          </a:moveTo>
                          <a:lnTo>
                            <a:pt x="0" y="0"/>
                          </a:lnTo>
                          <a:lnTo>
                            <a:pt x="0" y="898402"/>
                          </a:lnTo>
                          <a:lnTo>
                            <a:pt x="403786" y="898402"/>
                          </a:lnTo>
                          <a:lnTo>
                            <a:pt x="403786" y="0"/>
                          </a:lnTo>
                          <a:lnTo>
                            <a:pt x="403786" y="0"/>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17" name="Graphic 7">
                      <a:extLst>
                        <a:ext uri="{FF2B5EF4-FFF2-40B4-BE49-F238E27FC236}">
                          <a16:creationId xmlns:a16="http://schemas.microsoft.com/office/drawing/2014/main" id="{7219B75C-97C2-D0F4-4D9D-FD47EC8B540B}"/>
                        </a:ext>
                      </a:extLst>
                    </p:cNvPr>
                    <p:cNvGrpSpPr/>
                    <p:nvPr/>
                  </p:nvGrpSpPr>
                  <p:grpSpPr>
                    <a:xfrm>
                      <a:off x="1434289" y="4428412"/>
                      <a:ext cx="169329" cy="704497"/>
                      <a:chOff x="1434289" y="4428412"/>
                      <a:chExt cx="169329" cy="704497"/>
                    </a:xfrm>
                    <a:solidFill>
                      <a:srgbClr val="FFFFFF"/>
                    </a:solidFill>
                  </p:grpSpPr>
                  <p:sp>
                    <p:nvSpPr>
                      <p:cNvPr id="39" name="Freeform: Shape 232">
                        <a:extLst>
                          <a:ext uri="{FF2B5EF4-FFF2-40B4-BE49-F238E27FC236}">
                            <a16:creationId xmlns:a16="http://schemas.microsoft.com/office/drawing/2014/main" id="{680E7756-371C-06BB-71B7-C7A3509F0DB7}"/>
                          </a:ext>
                        </a:extLst>
                      </p:cNvPr>
                      <p:cNvSpPr/>
                      <p:nvPr/>
                    </p:nvSpPr>
                    <p:spPr>
                      <a:xfrm>
                        <a:off x="1434289" y="4428412"/>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0" name="Freeform: Shape 233">
                        <a:extLst>
                          <a:ext uri="{FF2B5EF4-FFF2-40B4-BE49-F238E27FC236}">
                            <a16:creationId xmlns:a16="http://schemas.microsoft.com/office/drawing/2014/main" id="{41BA7312-D1FD-BA43-7425-CF4EE025883C}"/>
                          </a:ext>
                        </a:extLst>
                      </p:cNvPr>
                      <p:cNvSpPr/>
                      <p:nvPr/>
                    </p:nvSpPr>
                    <p:spPr>
                      <a:xfrm>
                        <a:off x="1434289" y="4541124"/>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1" name="Freeform: Shape 234">
                        <a:extLst>
                          <a:ext uri="{FF2B5EF4-FFF2-40B4-BE49-F238E27FC236}">
                            <a16:creationId xmlns:a16="http://schemas.microsoft.com/office/drawing/2014/main" id="{FD30C9A0-06DD-E4FF-FB6C-9488DA76B30E}"/>
                          </a:ext>
                        </a:extLst>
                      </p:cNvPr>
                      <p:cNvSpPr/>
                      <p:nvPr/>
                    </p:nvSpPr>
                    <p:spPr>
                      <a:xfrm>
                        <a:off x="1434289" y="4653837"/>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2" name="Freeform: Shape 235">
                        <a:extLst>
                          <a:ext uri="{FF2B5EF4-FFF2-40B4-BE49-F238E27FC236}">
                            <a16:creationId xmlns:a16="http://schemas.microsoft.com/office/drawing/2014/main" id="{4DF3060F-2F80-764A-F210-34B696B5A7AE}"/>
                          </a:ext>
                        </a:extLst>
                      </p:cNvPr>
                      <p:cNvSpPr/>
                      <p:nvPr/>
                    </p:nvSpPr>
                    <p:spPr>
                      <a:xfrm>
                        <a:off x="1434289" y="4766550"/>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3" name="Freeform: Shape 236">
                        <a:extLst>
                          <a:ext uri="{FF2B5EF4-FFF2-40B4-BE49-F238E27FC236}">
                            <a16:creationId xmlns:a16="http://schemas.microsoft.com/office/drawing/2014/main" id="{86987836-CBD3-86E5-2C09-7BACAC703E44}"/>
                          </a:ext>
                        </a:extLst>
                      </p:cNvPr>
                      <p:cNvSpPr/>
                      <p:nvPr/>
                    </p:nvSpPr>
                    <p:spPr>
                      <a:xfrm>
                        <a:off x="1434289" y="4879263"/>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4" name="Freeform: Shape 237">
                        <a:extLst>
                          <a:ext uri="{FF2B5EF4-FFF2-40B4-BE49-F238E27FC236}">
                            <a16:creationId xmlns:a16="http://schemas.microsoft.com/office/drawing/2014/main" id="{1D4BFCD2-D293-479B-EF6D-A89BD9737563}"/>
                          </a:ext>
                        </a:extLst>
                      </p:cNvPr>
                      <p:cNvSpPr/>
                      <p:nvPr/>
                    </p:nvSpPr>
                    <p:spPr>
                      <a:xfrm>
                        <a:off x="1434289" y="4991975"/>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5" name="Freeform: Shape 238">
                        <a:extLst>
                          <a:ext uri="{FF2B5EF4-FFF2-40B4-BE49-F238E27FC236}">
                            <a16:creationId xmlns:a16="http://schemas.microsoft.com/office/drawing/2014/main" id="{D63BA241-9AA0-CE9B-644E-A38145EA6559}"/>
                          </a:ext>
                        </a:extLst>
                      </p:cNvPr>
                      <p:cNvSpPr/>
                      <p:nvPr/>
                    </p:nvSpPr>
                    <p:spPr>
                      <a:xfrm>
                        <a:off x="1434289" y="5104688"/>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18" name="Freeform: Shape 209">
                      <a:extLst>
                        <a:ext uri="{FF2B5EF4-FFF2-40B4-BE49-F238E27FC236}">
                          <a16:creationId xmlns:a16="http://schemas.microsoft.com/office/drawing/2014/main" id="{C2F6B716-6561-1CF7-D49E-E07C8297E7A1}"/>
                        </a:ext>
                      </a:extLst>
                    </p:cNvPr>
                    <p:cNvSpPr/>
                    <p:nvPr/>
                  </p:nvSpPr>
                  <p:spPr>
                    <a:xfrm>
                      <a:off x="1315497" y="4154706"/>
                      <a:ext cx="404046" cy="139979"/>
                    </a:xfrm>
                    <a:custGeom>
                      <a:avLst/>
                      <a:gdLst>
                        <a:gd name="connsiteX0" fmla="*/ 27353 w 404046"/>
                        <a:gd name="connsiteY0" fmla="*/ 139979 h 139979"/>
                        <a:gd name="connsiteX1" fmla="*/ 66603 w 404046"/>
                        <a:gd name="connsiteY1" fmla="*/ 28569 h 139979"/>
                        <a:gd name="connsiteX2" fmla="*/ 334578 w 404046"/>
                        <a:gd name="connsiteY2" fmla="*/ 28569 h 139979"/>
                        <a:gd name="connsiteX3" fmla="*/ 376433 w 404046"/>
                        <a:gd name="connsiteY3" fmla="*/ 139979 h 139979"/>
                        <a:gd name="connsiteX4" fmla="*/ 403873 w 404046"/>
                        <a:gd name="connsiteY4" fmla="*/ 139979 h 139979"/>
                        <a:gd name="connsiteX5" fmla="*/ 404047 w 404046"/>
                        <a:gd name="connsiteY5" fmla="*/ 139892 h 139979"/>
                        <a:gd name="connsiteX6" fmla="*/ 351511 w 404046"/>
                        <a:gd name="connsiteY6" fmla="*/ 0 h 139979"/>
                        <a:gd name="connsiteX7" fmla="*/ 49323 w 404046"/>
                        <a:gd name="connsiteY7" fmla="*/ 0 h 139979"/>
                        <a:gd name="connsiteX8" fmla="*/ 0 w 404046"/>
                        <a:gd name="connsiteY8" fmla="*/ 139979 h 13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46" h="139979">
                          <a:moveTo>
                            <a:pt x="27353" y="139979"/>
                          </a:moveTo>
                          <a:lnTo>
                            <a:pt x="66603" y="28569"/>
                          </a:lnTo>
                          <a:lnTo>
                            <a:pt x="334578" y="28569"/>
                          </a:lnTo>
                          <a:lnTo>
                            <a:pt x="376433" y="139979"/>
                          </a:lnTo>
                          <a:lnTo>
                            <a:pt x="403873" y="139979"/>
                          </a:lnTo>
                          <a:lnTo>
                            <a:pt x="404047" y="139892"/>
                          </a:lnTo>
                          <a:lnTo>
                            <a:pt x="351511" y="0"/>
                          </a:lnTo>
                          <a:lnTo>
                            <a:pt x="49323" y="0"/>
                          </a:lnTo>
                          <a:lnTo>
                            <a:pt x="0"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19" name="Graphic 7">
                      <a:extLst>
                        <a:ext uri="{FF2B5EF4-FFF2-40B4-BE49-F238E27FC236}">
                          <a16:creationId xmlns:a16="http://schemas.microsoft.com/office/drawing/2014/main" id="{D6C0534A-56F7-B663-C25B-29DF683988FB}"/>
                        </a:ext>
                      </a:extLst>
                    </p:cNvPr>
                    <p:cNvGrpSpPr/>
                    <p:nvPr/>
                  </p:nvGrpSpPr>
                  <p:grpSpPr>
                    <a:xfrm>
                      <a:off x="1774077" y="4210628"/>
                      <a:ext cx="284213" cy="954063"/>
                      <a:chOff x="1774077" y="4210628"/>
                      <a:chExt cx="284213" cy="954063"/>
                    </a:xfrm>
                    <a:solidFill>
                      <a:srgbClr val="FFFFFF"/>
                    </a:solidFill>
                  </p:grpSpPr>
                  <p:sp>
                    <p:nvSpPr>
                      <p:cNvPr id="30" name="Freeform: Shape 221">
                        <a:extLst>
                          <a:ext uri="{FF2B5EF4-FFF2-40B4-BE49-F238E27FC236}">
                            <a16:creationId xmlns:a16="http://schemas.microsoft.com/office/drawing/2014/main" id="{9D8DCA56-6A82-0D77-09E8-115053172D9E}"/>
                          </a:ext>
                        </a:extLst>
                      </p:cNvPr>
                      <p:cNvSpPr/>
                      <p:nvPr/>
                    </p:nvSpPr>
                    <p:spPr>
                      <a:xfrm>
                        <a:off x="1774164" y="4380478"/>
                        <a:ext cx="284126" cy="784213"/>
                      </a:xfrm>
                      <a:custGeom>
                        <a:avLst/>
                        <a:gdLst>
                          <a:gd name="connsiteX0" fmla="*/ 284126 w 284126"/>
                          <a:gd name="connsiteY0" fmla="*/ 784213 h 784213"/>
                          <a:gd name="connsiteX1" fmla="*/ 0 w 284126"/>
                          <a:gd name="connsiteY1" fmla="*/ 784213 h 784213"/>
                          <a:gd name="connsiteX2" fmla="*/ 0 w 284126"/>
                          <a:gd name="connsiteY2" fmla="*/ 755992 h 784213"/>
                          <a:gd name="connsiteX3" fmla="*/ 255905 w 284126"/>
                          <a:gd name="connsiteY3" fmla="*/ 755992 h 784213"/>
                          <a:gd name="connsiteX4" fmla="*/ 255905 w 284126"/>
                          <a:gd name="connsiteY4" fmla="*/ 28222 h 784213"/>
                          <a:gd name="connsiteX5" fmla="*/ 0 w 284126"/>
                          <a:gd name="connsiteY5" fmla="*/ 28222 h 784213"/>
                          <a:gd name="connsiteX6" fmla="*/ 0 w 284126"/>
                          <a:gd name="connsiteY6" fmla="*/ 0 h 784213"/>
                          <a:gd name="connsiteX7" fmla="*/ 284126 w 284126"/>
                          <a:gd name="connsiteY7" fmla="*/ 0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6" y="784213"/>
                            </a:moveTo>
                            <a:lnTo>
                              <a:pt x="0" y="784213"/>
                            </a:lnTo>
                            <a:lnTo>
                              <a:pt x="0" y="755992"/>
                            </a:lnTo>
                            <a:lnTo>
                              <a:pt x="255905" y="755992"/>
                            </a:lnTo>
                            <a:lnTo>
                              <a:pt x="255905" y="28222"/>
                            </a:lnTo>
                            <a:lnTo>
                              <a:pt x="0" y="28222"/>
                            </a:lnTo>
                            <a:lnTo>
                              <a:pt x="0" y="0"/>
                            </a:lnTo>
                            <a:lnTo>
                              <a:pt x="284126" y="0"/>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31" name="Graphic 7">
                        <a:extLst>
                          <a:ext uri="{FF2B5EF4-FFF2-40B4-BE49-F238E27FC236}">
                            <a16:creationId xmlns:a16="http://schemas.microsoft.com/office/drawing/2014/main" id="{FF12E385-0F4E-813A-9DF3-97DB64F3CB63}"/>
                          </a:ext>
                        </a:extLst>
                      </p:cNvPr>
                      <p:cNvGrpSpPr/>
                      <p:nvPr/>
                    </p:nvGrpSpPr>
                    <p:grpSpPr>
                      <a:xfrm>
                        <a:off x="1774164" y="4470614"/>
                        <a:ext cx="167766" cy="591785"/>
                        <a:chOff x="1774164" y="4470614"/>
                        <a:chExt cx="167766" cy="591785"/>
                      </a:xfrm>
                      <a:solidFill>
                        <a:srgbClr val="FFFFFF"/>
                      </a:solidFill>
                    </p:grpSpPr>
                    <p:sp>
                      <p:nvSpPr>
                        <p:cNvPr id="33" name="Freeform: Shape 226">
                          <a:extLst>
                            <a:ext uri="{FF2B5EF4-FFF2-40B4-BE49-F238E27FC236}">
                              <a16:creationId xmlns:a16="http://schemas.microsoft.com/office/drawing/2014/main" id="{99D8ACA2-D6D0-2ACC-EFA7-6369CFCC8783}"/>
                            </a:ext>
                          </a:extLst>
                        </p:cNvPr>
                        <p:cNvSpPr/>
                        <p:nvPr/>
                      </p:nvSpPr>
                      <p:spPr>
                        <a:xfrm>
                          <a:off x="1774164"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4" name="Freeform: Shape 227">
                          <a:extLst>
                            <a:ext uri="{FF2B5EF4-FFF2-40B4-BE49-F238E27FC236}">
                              <a16:creationId xmlns:a16="http://schemas.microsoft.com/office/drawing/2014/main" id="{CF23E5BC-F504-C5FF-6C2E-7B7C79A01336}"/>
                            </a:ext>
                          </a:extLst>
                        </p:cNvPr>
                        <p:cNvSpPr/>
                        <p:nvPr/>
                      </p:nvSpPr>
                      <p:spPr>
                        <a:xfrm>
                          <a:off x="1774164"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5" name="Freeform: Shape 228">
                          <a:extLst>
                            <a:ext uri="{FF2B5EF4-FFF2-40B4-BE49-F238E27FC236}">
                              <a16:creationId xmlns:a16="http://schemas.microsoft.com/office/drawing/2014/main" id="{1DB8FB27-5C03-8A0C-09A9-DBDDE6A967D5}"/>
                            </a:ext>
                          </a:extLst>
                        </p:cNvPr>
                        <p:cNvSpPr/>
                        <p:nvPr/>
                      </p:nvSpPr>
                      <p:spPr>
                        <a:xfrm>
                          <a:off x="1774164"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6" name="Freeform: Shape 229">
                          <a:extLst>
                            <a:ext uri="{FF2B5EF4-FFF2-40B4-BE49-F238E27FC236}">
                              <a16:creationId xmlns:a16="http://schemas.microsoft.com/office/drawing/2014/main" id="{9FA023AD-FD65-B89E-D94E-CDA7F98D4F45}"/>
                            </a:ext>
                          </a:extLst>
                        </p:cNvPr>
                        <p:cNvSpPr/>
                        <p:nvPr/>
                      </p:nvSpPr>
                      <p:spPr>
                        <a:xfrm>
                          <a:off x="1774164"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7" name="Freeform: Shape 230">
                          <a:extLst>
                            <a:ext uri="{FF2B5EF4-FFF2-40B4-BE49-F238E27FC236}">
                              <a16:creationId xmlns:a16="http://schemas.microsoft.com/office/drawing/2014/main" id="{F46B4B95-D075-B123-1AA9-1141A572AEEF}"/>
                            </a:ext>
                          </a:extLst>
                        </p:cNvPr>
                        <p:cNvSpPr/>
                        <p:nvPr/>
                      </p:nvSpPr>
                      <p:spPr>
                        <a:xfrm>
                          <a:off x="1774164"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8" name="Freeform: Shape 231">
                          <a:extLst>
                            <a:ext uri="{FF2B5EF4-FFF2-40B4-BE49-F238E27FC236}">
                              <a16:creationId xmlns:a16="http://schemas.microsoft.com/office/drawing/2014/main" id="{2DB90139-AE69-D03E-916B-DDD80777B687}"/>
                            </a:ext>
                          </a:extLst>
                        </p:cNvPr>
                        <p:cNvSpPr/>
                        <p:nvPr/>
                      </p:nvSpPr>
                      <p:spPr>
                        <a:xfrm>
                          <a:off x="1774164"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32" name="Freeform: Shape 224">
                        <a:extLst>
                          <a:ext uri="{FF2B5EF4-FFF2-40B4-BE49-F238E27FC236}">
                            <a16:creationId xmlns:a16="http://schemas.microsoft.com/office/drawing/2014/main" id="{8DC5F858-92C5-406C-45C7-9DC14773870B}"/>
                          </a:ext>
                        </a:extLst>
                      </p:cNvPr>
                      <p:cNvSpPr/>
                      <p:nvPr/>
                    </p:nvSpPr>
                    <p:spPr>
                      <a:xfrm>
                        <a:off x="1774077" y="4210628"/>
                        <a:ext cx="279697" cy="140065"/>
                      </a:xfrm>
                      <a:custGeom>
                        <a:avLst/>
                        <a:gdLst>
                          <a:gd name="connsiteX0" fmla="*/ 220910 w 279697"/>
                          <a:gd name="connsiteY0" fmla="*/ 0 h 140065"/>
                          <a:gd name="connsiteX1" fmla="*/ 0 w 279697"/>
                          <a:gd name="connsiteY1" fmla="*/ 0 h 140065"/>
                          <a:gd name="connsiteX2" fmla="*/ 0 w 279697"/>
                          <a:gd name="connsiteY2" fmla="*/ 28569 h 140065"/>
                          <a:gd name="connsiteX3" fmla="*/ 201980 w 279697"/>
                          <a:gd name="connsiteY3" fmla="*/ 28569 h 140065"/>
                          <a:gd name="connsiteX4" fmla="*/ 248784 w 279697"/>
                          <a:gd name="connsiteY4" fmla="*/ 140066 h 140065"/>
                          <a:gd name="connsiteX5" fmla="*/ 279437 w 279697"/>
                          <a:gd name="connsiteY5" fmla="*/ 140066 h 140065"/>
                          <a:gd name="connsiteX6" fmla="*/ 279698 w 279697"/>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97" h="140065">
                            <a:moveTo>
                              <a:pt x="220910" y="0"/>
                            </a:moveTo>
                            <a:lnTo>
                              <a:pt x="0" y="0"/>
                            </a:lnTo>
                            <a:lnTo>
                              <a:pt x="0" y="28569"/>
                            </a:lnTo>
                            <a:lnTo>
                              <a:pt x="201980" y="28569"/>
                            </a:lnTo>
                            <a:lnTo>
                              <a:pt x="248784" y="140066"/>
                            </a:lnTo>
                            <a:lnTo>
                              <a:pt x="279437" y="140066"/>
                            </a:lnTo>
                            <a:lnTo>
                              <a:pt x="279698"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grpSp>
                  <p:nvGrpSpPr>
                    <p:cNvPr id="20" name="Graphic 7">
                      <a:extLst>
                        <a:ext uri="{FF2B5EF4-FFF2-40B4-BE49-F238E27FC236}">
                          <a16:creationId xmlns:a16="http://schemas.microsoft.com/office/drawing/2014/main" id="{F56BC6B7-E137-8298-DC3F-25701AF7DD07}"/>
                        </a:ext>
                      </a:extLst>
                    </p:cNvPr>
                    <p:cNvGrpSpPr/>
                    <p:nvPr/>
                  </p:nvGrpSpPr>
                  <p:grpSpPr>
                    <a:xfrm>
                      <a:off x="982917" y="4210628"/>
                      <a:ext cx="284126" cy="954063"/>
                      <a:chOff x="982917" y="4210628"/>
                      <a:chExt cx="284126" cy="954063"/>
                    </a:xfrm>
                    <a:solidFill>
                      <a:srgbClr val="FFFFFF"/>
                    </a:solidFill>
                  </p:grpSpPr>
                  <p:sp>
                    <p:nvSpPr>
                      <p:cNvPr id="21" name="Freeform: Shape 212">
                        <a:extLst>
                          <a:ext uri="{FF2B5EF4-FFF2-40B4-BE49-F238E27FC236}">
                            <a16:creationId xmlns:a16="http://schemas.microsoft.com/office/drawing/2014/main" id="{71F857F1-3C3D-228D-5960-D9DAB982971E}"/>
                          </a:ext>
                        </a:extLst>
                      </p:cNvPr>
                      <p:cNvSpPr/>
                      <p:nvPr/>
                    </p:nvSpPr>
                    <p:spPr>
                      <a:xfrm>
                        <a:off x="982917" y="4380478"/>
                        <a:ext cx="284126" cy="784213"/>
                      </a:xfrm>
                      <a:custGeom>
                        <a:avLst/>
                        <a:gdLst>
                          <a:gd name="connsiteX0" fmla="*/ 284127 w 284126"/>
                          <a:gd name="connsiteY0" fmla="*/ 784213 h 784213"/>
                          <a:gd name="connsiteX1" fmla="*/ 0 w 284126"/>
                          <a:gd name="connsiteY1" fmla="*/ 784213 h 784213"/>
                          <a:gd name="connsiteX2" fmla="*/ 0 w 284126"/>
                          <a:gd name="connsiteY2" fmla="*/ 0 h 784213"/>
                          <a:gd name="connsiteX3" fmla="*/ 284127 w 284126"/>
                          <a:gd name="connsiteY3" fmla="*/ 0 h 784213"/>
                          <a:gd name="connsiteX4" fmla="*/ 284127 w 284126"/>
                          <a:gd name="connsiteY4" fmla="*/ 28222 h 784213"/>
                          <a:gd name="connsiteX5" fmla="*/ 28222 w 284126"/>
                          <a:gd name="connsiteY5" fmla="*/ 28222 h 784213"/>
                          <a:gd name="connsiteX6" fmla="*/ 28222 w 284126"/>
                          <a:gd name="connsiteY6" fmla="*/ 755992 h 784213"/>
                          <a:gd name="connsiteX7" fmla="*/ 284127 w 284126"/>
                          <a:gd name="connsiteY7" fmla="*/ 755992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7" y="784213"/>
                            </a:moveTo>
                            <a:lnTo>
                              <a:pt x="0" y="784213"/>
                            </a:lnTo>
                            <a:lnTo>
                              <a:pt x="0" y="0"/>
                            </a:lnTo>
                            <a:lnTo>
                              <a:pt x="284127" y="0"/>
                            </a:lnTo>
                            <a:lnTo>
                              <a:pt x="284127" y="28222"/>
                            </a:lnTo>
                            <a:lnTo>
                              <a:pt x="28222" y="28222"/>
                            </a:lnTo>
                            <a:lnTo>
                              <a:pt x="28222" y="755992"/>
                            </a:lnTo>
                            <a:lnTo>
                              <a:pt x="284127" y="75599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22" name="Graphic 7">
                        <a:extLst>
                          <a:ext uri="{FF2B5EF4-FFF2-40B4-BE49-F238E27FC236}">
                            <a16:creationId xmlns:a16="http://schemas.microsoft.com/office/drawing/2014/main" id="{3465C0A6-212F-15F7-16C0-2EF1A51F9335}"/>
                          </a:ext>
                        </a:extLst>
                      </p:cNvPr>
                      <p:cNvGrpSpPr/>
                      <p:nvPr/>
                    </p:nvGrpSpPr>
                    <p:grpSpPr>
                      <a:xfrm>
                        <a:off x="1099276" y="4470614"/>
                        <a:ext cx="167766" cy="591785"/>
                        <a:chOff x="1099276" y="4470614"/>
                        <a:chExt cx="167766" cy="591785"/>
                      </a:xfrm>
                      <a:solidFill>
                        <a:srgbClr val="FFFFFF"/>
                      </a:solidFill>
                    </p:grpSpPr>
                    <p:sp>
                      <p:nvSpPr>
                        <p:cNvPr id="24" name="Freeform: Shape 215">
                          <a:extLst>
                            <a:ext uri="{FF2B5EF4-FFF2-40B4-BE49-F238E27FC236}">
                              <a16:creationId xmlns:a16="http://schemas.microsoft.com/office/drawing/2014/main" id="{3107A6BE-CBC9-F7A9-EACF-081983B107AD}"/>
                            </a:ext>
                          </a:extLst>
                        </p:cNvPr>
                        <p:cNvSpPr/>
                        <p:nvPr/>
                      </p:nvSpPr>
                      <p:spPr>
                        <a:xfrm>
                          <a:off x="1099276"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5" name="Freeform: Shape 216">
                          <a:extLst>
                            <a:ext uri="{FF2B5EF4-FFF2-40B4-BE49-F238E27FC236}">
                              <a16:creationId xmlns:a16="http://schemas.microsoft.com/office/drawing/2014/main" id="{1ABEBC69-8F41-287A-FF4D-385FA3FAD277}"/>
                            </a:ext>
                          </a:extLst>
                        </p:cNvPr>
                        <p:cNvSpPr/>
                        <p:nvPr/>
                      </p:nvSpPr>
                      <p:spPr>
                        <a:xfrm>
                          <a:off x="1099276"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6" name="Freeform: Shape 217">
                          <a:extLst>
                            <a:ext uri="{FF2B5EF4-FFF2-40B4-BE49-F238E27FC236}">
                              <a16:creationId xmlns:a16="http://schemas.microsoft.com/office/drawing/2014/main" id="{FE9C83D6-170F-C4EA-6A39-3C814F6432ED}"/>
                            </a:ext>
                          </a:extLst>
                        </p:cNvPr>
                        <p:cNvSpPr/>
                        <p:nvPr/>
                      </p:nvSpPr>
                      <p:spPr>
                        <a:xfrm>
                          <a:off x="1099276"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7" name="Freeform: Shape 218">
                          <a:extLst>
                            <a:ext uri="{FF2B5EF4-FFF2-40B4-BE49-F238E27FC236}">
                              <a16:creationId xmlns:a16="http://schemas.microsoft.com/office/drawing/2014/main" id="{C0A6C4E9-5CE9-FD16-0FB5-D9E5C76BA03A}"/>
                            </a:ext>
                          </a:extLst>
                        </p:cNvPr>
                        <p:cNvSpPr/>
                        <p:nvPr/>
                      </p:nvSpPr>
                      <p:spPr>
                        <a:xfrm>
                          <a:off x="1099276"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8" name="Freeform: Shape 219">
                          <a:extLst>
                            <a:ext uri="{FF2B5EF4-FFF2-40B4-BE49-F238E27FC236}">
                              <a16:creationId xmlns:a16="http://schemas.microsoft.com/office/drawing/2014/main" id="{96FD6BC4-A3EA-14FD-7206-8A1B0E4417AA}"/>
                            </a:ext>
                          </a:extLst>
                        </p:cNvPr>
                        <p:cNvSpPr/>
                        <p:nvPr/>
                      </p:nvSpPr>
                      <p:spPr>
                        <a:xfrm>
                          <a:off x="1099276"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9" name="Freeform: Shape 220">
                          <a:extLst>
                            <a:ext uri="{FF2B5EF4-FFF2-40B4-BE49-F238E27FC236}">
                              <a16:creationId xmlns:a16="http://schemas.microsoft.com/office/drawing/2014/main" id="{9128B32E-F281-17EE-5A3C-C2101BD73953}"/>
                            </a:ext>
                          </a:extLst>
                        </p:cNvPr>
                        <p:cNvSpPr/>
                        <p:nvPr/>
                      </p:nvSpPr>
                      <p:spPr>
                        <a:xfrm>
                          <a:off x="1099276"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23" name="Freeform: Shape 214">
                        <a:extLst>
                          <a:ext uri="{FF2B5EF4-FFF2-40B4-BE49-F238E27FC236}">
                            <a16:creationId xmlns:a16="http://schemas.microsoft.com/office/drawing/2014/main" id="{8315B87C-6B5F-A791-F8C0-06A7E8361681}"/>
                          </a:ext>
                        </a:extLst>
                      </p:cNvPr>
                      <p:cNvSpPr/>
                      <p:nvPr/>
                    </p:nvSpPr>
                    <p:spPr>
                      <a:xfrm>
                        <a:off x="987432" y="4210628"/>
                        <a:ext cx="279611" cy="140065"/>
                      </a:xfrm>
                      <a:custGeom>
                        <a:avLst/>
                        <a:gdLst>
                          <a:gd name="connsiteX0" fmla="*/ 58788 w 279611"/>
                          <a:gd name="connsiteY0" fmla="*/ 0 h 140065"/>
                          <a:gd name="connsiteX1" fmla="*/ 279611 w 279611"/>
                          <a:gd name="connsiteY1" fmla="*/ 0 h 140065"/>
                          <a:gd name="connsiteX2" fmla="*/ 279611 w 279611"/>
                          <a:gd name="connsiteY2" fmla="*/ 28569 h 140065"/>
                          <a:gd name="connsiteX3" fmla="*/ 77631 w 279611"/>
                          <a:gd name="connsiteY3" fmla="*/ 28569 h 140065"/>
                          <a:gd name="connsiteX4" fmla="*/ 30827 w 279611"/>
                          <a:gd name="connsiteY4" fmla="*/ 140066 h 140065"/>
                          <a:gd name="connsiteX5" fmla="*/ 174 w 279611"/>
                          <a:gd name="connsiteY5" fmla="*/ 140066 h 140065"/>
                          <a:gd name="connsiteX6" fmla="*/ 0 w 279611"/>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11" h="140065">
                            <a:moveTo>
                              <a:pt x="58788" y="0"/>
                            </a:moveTo>
                            <a:lnTo>
                              <a:pt x="279611" y="0"/>
                            </a:lnTo>
                            <a:lnTo>
                              <a:pt x="279611" y="28569"/>
                            </a:lnTo>
                            <a:lnTo>
                              <a:pt x="77631" y="28569"/>
                            </a:lnTo>
                            <a:lnTo>
                              <a:pt x="30827" y="140066"/>
                            </a:lnTo>
                            <a:lnTo>
                              <a:pt x="174" y="140066"/>
                            </a:lnTo>
                            <a:lnTo>
                              <a:pt x="0"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grpSp>
            </p:grpSp>
          </p:grpSp>
          <p:grpSp>
            <p:nvGrpSpPr>
              <p:cNvPr id="67" name="Group 66">
                <a:extLst>
                  <a:ext uri="{FF2B5EF4-FFF2-40B4-BE49-F238E27FC236}">
                    <a16:creationId xmlns:a16="http://schemas.microsoft.com/office/drawing/2014/main" id="{C177E9E8-EC92-EB62-E39F-126594DFA63C}"/>
                  </a:ext>
                </a:extLst>
              </p:cNvPr>
              <p:cNvGrpSpPr/>
              <p:nvPr/>
            </p:nvGrpSpPr>
            <p:grpSpPr>
              <a:xfrm>
                <a:off x="3613651" y="763337"/>
                <a:ext cx="1223093" cy="484380"/>
                <a:chOff x="4841556" y="831954"/>
                <a:chExt cx="1223093" cy="484380"/>
              </a:xfrm>
            </p:grpSpPr>
            <p:sp>
              <p:nvSpPr>
                <p:cNvPr id="5" name="TextBox 4">
                  <a:extLst>
                    <a:ext uri="{FF2B5EF4-FFF2-40B4-BE49-F238E27FC236}">
                      <a16:creationId xmlns:a16="http://schemas.microsoft.com/office/drawing/2014/main" id="{3C38F34C-A76F-14C9-27A4-A8BE8E38F577}"/>
                    </a:ext>
                  </a:extLst>
                </p:cNvPr>
                <p:cNvSpPr txBox="1"/>
                <p:nvPr/>
              </p:nvSpPr>
              <p:spPr>
                <a:xfrm>
                  <a:off x="5317884" y="981859"/>
                  <a:ext cx="746765"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Rehost</a:t>
                  </a:r>
                </a:p>
              </p:txBody>
            </p:sp>
            <p:grpSp>
              <p:nvGrpSpPr>
                <p:cNvPr id="46" name="Group 45">
                  <a:extLst>
                    <a:ext uri="{FF2B5EF4-FFF2-40B4-BE49-F238E27FC236}">
                      <a16:creationId xmlns:a16="http://schemas.microsoft.com/office/drawing/2014/main" id="{CD0B68D5-5BA1-A2EC-F097-CD6F7C5EA378}"/>
                    </a:ext>
                  </a:extLst>
                </p:cNvPr>
                <p:cNvGrpSpPr>
                  <a:grpSpLocks noChangeAspect="1"/>
                </p:cNvGrpSpPr>
                <p:nvPr/>
              </p:nvGrpSpPr>
              <p:grpSpPr>
                <a:xfrm>
                  <a:off x="4841556" y="831954"/>
                  <a:ext cx="484380" cy="484380"/>
                  <a:chOff x="9737961" y="3775234"/>
                  <a:chExt cx="1828959" cy="1828959"/>
                </a:xfrm>
              </p:grpSpPr>
              <p:sp>
                <p:nvSpPr>
                  <p:cNvPr id="47" name="Oval 46">
                    <a:extLst>
                      <a:ext uri="{FF2B5EF4-FFF2-40B4-BE49-F238E27FC236}">
                        <a16:creationId xmlns:a16="http://schemas.microsoft.com/office/drawing/2014/main" id="{FF5637DC-A2EB-7846-9EA3-1A330A6FA73F}"/>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48" name="Graphic 55">
                    <a:extLst>
                      <a:ext uri="{FF2B5EF4-FFF2-40B4-BE49-F238E27FC236}">
                        <a16:creationId xmlns:a16="http://schemas.microsoft.com/office/drawing/2014/main" id="{7408BE22-EA45-F593-F06B-6CEED4935AF2}"/>
                      </a:ext>
                    </a:extLst>
                  </p:cNvPr>
                  <p:cNvGrpSpPr/>
                  <p:nvPr/>
                </p:nvGrpSpPr>
                <p:grpSpPr>
                  <a:xfrm>
                    <a:off x="10074836" y="4198101"/>
                    <a:ext cx="1162050" cy="1019175"/>
                    <a:chOff x="10074836" y="4198101"/>
                    <a:chExt cx="1162050" cy="1019175"/>
                  </a:xfrm>
                </p:grpSpPr>
                <p:sp>
                  <p:nvSpPr>
                    <p:cNvPr id="49" name="Freeform: Shape 407">
                      <a:extLst>
                        <a:ext uri="{FF2B5EF4-FFF2-40B4-BE49-F238E27FC236}">
                          <a16:creationId xmlns:a16="http://schemas.microsoft.com/office/drawing/2014/main" id="{745DDECA-6AA4-21AB-696E-AD1C6DEE460E}"/>
                        </a:ext>
                      </a:extLst>
                    </p:cNvPr>
                    <p:cNvSpPr/>
                    <p:nvPr/>
                  </p:nvSpPr>
                  <p:spPr>
                    <a:xfrm>
                      <a:off x="10442233" y="4973531"/>
                      <a:ext cx="429283" cy="242982"/>
                    </a:xfrm>
                    <a:custGeom>
                      <a:avLst/>
                      <a:gdLst>
                        <a:gd name="connsiteX0" fmla="*/ 404508 w 429283"/>
                        <a:gd name="connsiteY0" fmla="*/ 242983 h 242982"/>
                        <a:gd name="connsiteX1" fmla="*/ 24651 w 429283"/>
                        <a:gd name="connsiteY1" fmla="*/ 242983 h 242982"/>
                        <a:gd name="connsiteX2" fmla="*/ 1124 w 429283"/>
                        <a:gd name="connsiteY2" fmla="*/ 225457 h 242982"/>
                        <a:gd name="connsiteX3" fmla="*/ 10935 w 429283"/>
                        <a:gd name="connsiteY3" fmla="*/ 197358 h 242982"/>
                        <a:gd name="connsiteX4" fmla="*/ 101137 w 429283"/>
                        <a:gd name="connsiteY4" fmla="*/ 156305 h 242982"/>
                        <a:gd name="connsiteX5" fmla="*/ 121806 w 429283"/>
                        <a:gd name="connsiteY5" fmla="*/ 0 h 242982"/>
                        <a:gd name="connsiteX6" fmla="*/ 152477 w 429283"/>
                        <a:gd name="connsiteY6" fmla="*/ 4096 h 242982"/>
                        <a:gd name="connsiteX7" fmla="*/ 129426 w 429283"/>
                        <a:gd name="connsiteY7" fmla="*/ 178784 h 242982"/>
                        <a:gd name="connsiteX8" fmla="*/ 120758 w 429283"/>
                        <a:gd name="connsiteY8" fmla="*/ 182023 h 242982"/>
                        <a:gd name="connsiteX9" fmla="*/ 48749 w 429283"/>
                        <a:gd name="connsiteY9" fmla="*/ 212026 h 242982"/>
                        <a:gd name="connsiteX10" fmla="*/ 380791 w 429283"/>
                        <a:gd name="connsiteY10" fmla="*/ 212026 h 242982"/>
                        <a:gd name="connsiteX11" fmla="*/ 308591 w 429283"/>
                        <a:gd name="connsiteY11" fmla="*/ 182023 h 242982"/>
                        <a:gd name="connsiteX12" fmla="*/ 299543 w 429283"/>
                        <a:gd name="connsiteY12" fmla="*/ 178689 h 242982"/>
                        <a:gd name="connsiteX13" fmla="*/ 282779 w 429283"/>
                        <a:gd name="connsiteY13" fmla="*/ 3524 h 242982"/>
                        <a:gd name="connsiteX14" fmla="*/ 313544 w 429283"/>
                        <a:gd name="connsiteY14" fmla="*/ 571 h 242982"/>
                        <a:gd name="connsiteX15" fmla="*/ 328499 w 429283"/>
                        <a:gd name="connsiteY15" fmla="*/ 156496 h 242982"/>
                        <a:gd name="connsiteX16" fmla="*/ 418700 w 429283"/>
                        <a:gd name="connsiteY16" fmla="*/ 197739 h 242982"/>
                        <a:gd name="connsiteX17" fmla="*/ 428130 w 429283"/>
                        <a:gd name="connsiteY17" fmla="*/ 225647 h 242982"/>
                        <a:gd name="connsiteX18" fmla="*/ 404508 w 429283"/>
                        <a:gd name="connsiteY18" fmla="*/ 242983 h 24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283" h="242982">
                          <a:moveTo>
                            <a:pt x="404508" y="242983"/>
                          </a:moveTo>
                          <a:lnTo>
                            <a:pt x="24651" y="242983"/>
                          </a:lnTo>
                          <a:cubicBezTo>
                            <a:pt x="13793" y="242983"/>
                            <a:pt x="4363" y="235934"/>
                            <a:pt x="1124" y="225457"/>
                          </a:cubicBezTo>
                          <a:cubicBezTo>
                            <a:pt x="-2114" y="214789"/>
                            <a:pt x="1791" y="203549"/>
                            <a:pt x="10935" y="197358"/>
                          </a:cubicBezTo>
                          <a:cubicBezTo>
                            <a:pt x="30461" y="184118"/>
                            <a:pt x="80277" y="164306"/>
                            <a:pt x="101137" y="156305"/>
                          </a:cubicBezTo>
                          <a:lnTo>
                            <a:pt x="121806" y="0"/>
                          </a:lnTo>
                          <a:lnTo>
                            <a:pt x="152477" y="4096"/>
                          </a:lnTo>
                          <a:lnTo>
                            <a:pt x="129426" y="178784"/>
                          </a:lnTo>
                          <a:lnTo>
                            <a:pt x="120758" y="182023"/>
                          </a:lnTo>
                          <a:cubicBezTo>
                            <a:pt x="106185" y="187452"/>
                            <a:pt x="72467" y="200692"/>
                            <a:pt x="48749" y="212026"/>
                          </a:cubicBezTo>
                          <a:lnTo>
                            <a:pt x="380791" y="212026"/>
                          </a:lnTo>
                          <a:cubicBezTo>
                            <a:pt x="357169" y="200692"/>
                            <a:pt x="323260" y="187452"/>
                            <a:pt x="308591" y="182023"/>
                          </a:cubicBezTo>
                          <a:lnTo>
                            <a:pt x="299543" y="178689"/>
                          </a:lnTo>
                          <a:lnTo>
                            <a:pt x="282779" y="3524"/>
                          </a:lnTo>
                          <a:lnTo>
                            <a:pt x="313544" y="571"/>
                          </a:lnTo>
                          <a:lnTo>
                            <a:pt x="328499" y="156496"/>
                          </a:lnTo>
                          <a:cubicBezTo>
                            <a:pt x="349739" y="164687"/>
                            <a:pt x="399746" y="184499"/>
                            <a:pt x="418700" y="197739"/>
                          </a:cubicBezTo>
                          <a:cubicBezTo>
                            <a:pt x="427654" y="203930"/>
                            <a:pt x="431369" y="215170"/>
                            <a:pt x="428130" y="225647"/>
                          </a:cubicBezTo>
                          <a:cubicBezTo>
                            <a:pt x="424701" y="235934"/>
                            <a:pt x="415271" y="242983"/>
                            <a:pt x="404508" y="242983"/>
                          </a:cubicBez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0" name="Freeform: Shape 408">
                      <a:extLst>
                        <a:ext uri="{FF2B5EF4-FFF2-40B4-BE49-F238E27FC236}">
                          <a16:creationId xmlns:a16="http://schemas.microsoft.com/office/drawing/2014/main" id="{D0A3BCA0-CF31-0302-3C9A-B62D0741392D}"/>
                        </a:ext>
                      </a:extLst>
                    </p:cNvPr>
                    <p:cNvSpPr/>
                    <p:nvPr/>
                  </p:nvSpPr>
                  <p:spPr>
                    <a:xfrm>
                      <a:off x="10074836" y="4198101"/>
                      <a:ext cx="1163860" cy="742950"/>
                    </a:xfrm>
                    <a:custGeom>
                      <a:avLst/>
                      <a:gdLst>
                        <a:gd name="connsiteX0" fmla="*/ 1100804 w 1163860"/>
                        <a:gd name="connsiteY0" fmla="*/ 30956 h 742950"/>
                        <a:gd name="connsiteX1" fmla="*/ 1132999 w 1163860"/>
                        <a:gd name="connsiteY1" fmla="*/ 60484 h 742950"/>
                        <a:gd name="connsiteX2" fmla="*/ 1132999 w 1163860"/>
                        <a:gd name="connsiteY2" fmla="*/ 684943 h 742950"/>
                        <a:gd name="connsiteX3" fmla="*/ 1103471 w 1163860"/>
                        <a:gd name="connsiteY3" fmla="*/ 711994 h 742950"/>
                        <a:gd name="connsiteX4" fmla="*/ 58388 w 1163860"/>
                        <a:gd name="connsiteY4" fmla="*/ 711994 h 742950"/>
                        <a:gd name="connsiteX5" fmla="*/ 30956 w 1163860"/>
                        <a:gd name="connsiteY5" fmla="*/ 686943 h 742950"/>
                        <a:gd name="connsiteX6" fmla="*/ 30956 w 1163860"/>
                        <a:gd name="connsiteY6" fmla="*/ 55626 h 742950"/>
                        <a:gd name="connsiteX7" fmla="*/ 58103 w 1163860"/>
                        <a:gd name="connsiteY7" fmla="*/ 30956 h 742950"/>
                        <a:gd name="connsiteX8" fmla="*/ 1100804 w 1163860"/>
                        <a:gd name="connsiteY8" fmla="*/ 30956 h 742950"/>
                        <a:gd name="connsiteX9" fmla="*/ 1100804 w 1163860"/>
                        <a:gd name="connsiteY9" fmla="*/ 0 h 742950"/>
                        <a:gd name="connsiteX10" fmla="*/ 58103 w 1163860"/>
                        <a:gd name="connsiteY10" fmla="*/ 0 h 742950"/>
                        <a:gd name="connsiteX11" fmla="*/ 0 w 1163860"/>
                        <a:gd name="connsiteY11" fmla="*/ 55626 h 742950"/>
                        <a:gd name="connsiteX12" fmla="*/ 0 w 1163860"/>
                        <a:gd name="connsiteY12" fmla="*/ 686943 h 742950"/>
                        <a:gd name="connsiteX13" fmla="*/ 58388 w 1163860"/>
                        <a:gd name="connsiteY13" fmla="*/ 742950 h 742950"/>
                        <a:gd name="connsiteX14" fmla="*/ 1103376 w 1163860"/>
                        <a:gd name="connsiteY14" fmla="*/ 742950 h 742950"/>
                        <a:gd name="connsiteX15" fmla="*/ 1163860 w 1163860"/>
                        <a:gd name="connsiteY15" fmla="*/ 684943 h 742950"/>
                        <a:gd name="connsiteX16" fmla="*/ 1163860 w 1163860"/>
                        <a:gd name="connsiteY16" fmla="*/ 60484 h 742950"/>
                        <a:gd name="connsiteX17" fmla="*/ 1100804 w 1163860"/>
                        <a:gd name="connsiteY17" fmla="*/ 0 h 742950"/>
                        <a:gd name="connsiteX18" fmla="*/ 1100804 w 1163860"/>
                        <a:gd name="connsiteY18"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3860" h="742950">
                          <a:moveTo>
                            <a:pt x="1100804" y="30956"/>
                          </a:moveTo>
                          <a:cubicBezTo>
                            <a:pt x="1118521" y="30956"/>
                            <a:pt x="1132999" y="44196"/>
                            <a:pt x="1132999" y="60484"/>
                          </a:cubicBezTo>
                          <a:lnTo>
                            <a:pt x="1132999" y="684943"/>
                          </a:lnTo>
                          <a:cubicBezTo>
                            <a:pt x="1132999" y="699802"/>
                            <a:pt x="1119759" y="711994"/>
                            <a:pt x="1103471" y="711994"/>
                          </a:cubicBezTo>
                          <a:lnTo>
                            <a:pt x="58388" y="711994"/>
                          </a:lnTo>
                          <a:cubicBezTo>
                            <a:pt x="43244" y="711994"/>
                            <a:pt x="30956" y="700754"/>
                            <a:pt x="30956" y="686943"/>
                          </a:cubicBezTo>
                          <a:lnTo>
                            <a:pt x="30956" y="55626"/>
                          </a:lnTo>
                          <a:cubicBezTo>
                            <a:pt x="30956" y="42005"/>
                            <a:pt x="43148" y="30956"/>
                            <a:pt x="58103" y="30956"/>
                          </a:cubicBezTo>
                          <a:lnTo>
                            <a:pt x="1100804" y="30956"/>
                          </a:lnTo>
                          <a:moveTo>
                            <a:pt x="1100804" y="0"/>
                          </a:moveTo>
                          <a:lnTo>
                            <a:pt x="58103" y="0"/>
                          </a:lnTo>
                          <a:cubicBezTo>
                            <a:pt x="26003" y="0"/>
                            <a:pt x="0" y="24955"/>
                            <a:pt x="0" y="55626"/>
                          </a:cubicBezTo>
                          <a:lnTo>
                            <a:pt x="0" y="686943"/>
                          </a:lnTo>
                          <a:cubicBezTo>
                            <a:pt x="0" y="717899"/>
                            <a:pt x="26194" y="742950"/>
                            <a:pt x="58388" y="742950"/>
                          </a:cubicBezTo>
                          <a:lnTo>
                            <a:pt x="1103376" y="742950"/>
                          </a:lnTo>
                          <a:cubicBezTo>
                            <a:pt x="1136809" y="742950"/>
                            <a:pt x="1163860" y="716947"/>
                            <a:pt x="1163860" y="684943"/>
                          </a:cubicBezTo>
                          <a:lnTo>
                            <a:pt x="1163860" y="60484"/>
                          </a:lnTo>
                          <a:cubicBezTo>
                            <a:pt x="1163955" y="27051"/>
                            <a:pt x="1135666" y="0"/>
                            <a:pt x="1100804" y="0"/>
                          </a:cubicBezTo>
                          <a:lnTo>
                            <a:pt x="1100804" y="0"/>
                          </a:ln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1" name="Freeform: Shape 409">
                      <a:extLst>
                        <a:ext uri="{FF2B5EF4-FFF2-40B4-BE49-F238E27FC236}">
                          <a16:creationId xmlns:a16="http://schemas.microsoft.com/office/drawing/2014/main" id="{09C277C4-0F7F-C1C4-C114-CCDF4F85CDC5}"/>
                        </a:ext>
                      </a:extLst>
                    </p:cNvPr>
                    <p:cNvSpPr/>
                    <p:nvPr/>
                  </p:nvSpPr>
                  <p:spPr>
                    <a:xfrm>
                      <a:off x="10197327" y="4842562"/>
                      <a:ext cx="918876" cy="30956"/>
                    </a:xfrm>
                    <a:custGeom>
                      <a:avLst/>
                      <a:gdLst>
                        <a:gd name="connsiteX0" fmla="*/ 0 w 918876"/>
                        <a:gd name="connsiteY0" fmla="*/ 0 h 30956"/>
                        <a:gd name="connsiteX1" fmla="*/ 918877 w 918876"/>
                        <a:gd name="connsiteY1" fmla="*/ 0 h 30956"/>
                        <a:gd name="connsiteX2" fmla="*/ 918877 w 918876"/>
                        <a:gd name="connsiteY2" fmla="*/ 30956 h 30956"/>
                        <a:gd name="connsiteX3" fmla="*/ 0 w 918876"/>
                        <a:gd name="connsiteY3" fmla="*/ 30956 h 30956"/>
                      </a:gdLst>
                      <a:ahLst/>
                      <a:cxnLst>
                        <a:cxn ang="0">
                          <a:pos x="connsiteX0" y="connsiteY0"/>
                        </a:cxn>
                        <a:cxn ang="0">
                          <a:pos x="connsiteX1" y="connsiteY1"/>
                        </a:cxn>
                        <a:cxn ang="0">
                          <a:pos x="connsiteX2" y="connsiteY2"/>
                        </a:cxn>
                        <a:cxn ang="0">
                          <a:pos x="connsiteX3" y="connsiteY3"/>
                        </a:cxn>
                      </a:cxnLst>
                      <a:rect l="l" t="t" r="r" b="b"/>
                      <a:pathLst>
                        <a:path w="918876" h="30956">
                          <a:moveTo>
                            <a:pt x="0" y="0"/>
                          </a:moveTo>
                          <a:lnTo>
                            <a:pt x="918877" y="0"/>
                          </a:lnTo>
                          <a:lnTo>
                            <a:pt x="918877" y="30956"/>
                          </a:lnTo>
                          <a:lnTo>
                            <a:pt x="0" y="30956"/>
                          </a:ln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2" name="Freeform: Shape 410">
                      <a:extLst>
                        <a:ext uri="{FF2B5EF4-FFF2-40B4-BE49-F238E27FC236}">
                          <a16:creationId xmlns:a16="http://schemas.microsoft.com/office/drawing/2014/main" id="{7E288868-B4E5-6139-9172-E98753E9F139}"/>
                        </a:ext>
                      </a:extLst>
                    </p:cNvPr>
                    <p:cNvSpPr/>
                    <p:nvPr/>
                  </p:nvSpPr>
                  <p:spPr>
                    <a:xfrm>
                      <a:off x="10472980" y="4379552"/>
                      <a:ext cx="367284" cy="366521"/>
                    </a:xfrm>
                    <a:custGeom>
                      <a:avLst/>
                      <a:gdLst>
                        <a:gd name="connsiteX0" fmla="*/ 346520 w 367284"/>
                        <a:gd name="connsiteY0" fmla="*/ 277749 h 366521"/>
                        <a:gd name="connsiteX1" fmla="*/ 328232 w 367284"/>
                        <a:gd name="connsiteY1" fmla="*/ 276035 h 366521"/>
                        <a:gd name="connsiteX2" fmla="*/ 309753 w 367284"/>
                        <a:gd name="connsiteY2" fmla="*/ 273368 h 366521"/>
                        <a:gd name="connsiteX3" fmla="*/ 295085 w 367284"/>
                        <a:gd name="connsiteY3" fmla="*/ 288322 h 366521"/>
                        <a:gd name="connsiteX4" fmla="*/ 279654 w 367284"/>
                        <a:gd name="connsiteY4" fmla="*/ 301847 h 366521"/>
                        <a:gd name="connsiteX5" fmla="*/ 282702 w 367284"/>
                        <a:gd name="connsiteY5" fmla="*/ 320802 h 366521"/>
                        <a:gd name="connsiteX6" fmla="*/ 286512 w 367284"/>
                        <a:gd name="connsiteY6" fmla="*/ 339185 h 366521"/>
                        <a:gd name="connsiteX7" fmla="*/ 232886 w 367284"/>
                        <a:gd name="connsiteY7" fmla="*/ 364427 h 366521"/>
                        <a:gd name="connsiteX8" fmla="*/ 208026 w 367284"/>
                        <a:gd name="connsiteY8" fmla="*/ 333851 h 366521"/>
                        <a:gd name="connsiteX9" fmla="*/ 169355 w 367284"/>
                        <a:gd name="connsiteY9" fmla="*/ 334328 h 366521"/>
                        <a:gd name="connsiteX10" fmla="*/ 156115 w 367284"/>
                        <a:gd name="connsiteY10" fmla="*/ 350044 h 366521"/>
                        <a:gd name="connsiteX11" fmla="*/ 143447 w 367284"/>
                        <a:gd name="connsiteY11" fmla="*/ 366522 h 366521"/>
                        <a:gd name="connsiteX12" fmla="*/ 89916 w 367284"/>
                        <a:gd name="connsiteY12" fmla="*/ 346139 h 366521"/>
                        <a:gd name="connsiteX13" fmla="*/ 91250 w 367284"/>
                        <a:gd name="connsiteY13" fmla="*/ 326708 h 366521"/>
                        <a:gd name="connsiteX14" fmla="*/ 93155 w 367284"/>
                        <a:gd name="connsiteY14" fmla="*/ 307181 h 366521"/>
                        <a:gd name="connsiteX15" fmla="*/ 65532 w 367284"/>
                        <a:gd name="connsiteY15" fmla="*/ 279464 h 366521"/>
                        <a:gd name="connsiteX16" fmla="*/ 45910 w 367284"/>
                        <a:gd name="connsiteY16" fmla="*/ 281178 h 366521"/>
                        <a:gd name="connsiteX17" fmla="*/ 27242 w 367284"/>
                        <a:gd name="connsiteY17" fmla="*/ 284036 h 366521"/>
                        <a:gd name="connsiteX18" fmla="*/ 2572 w 367284"/>
                        <a:gd name="connsiteY18" fmla="*/ 232505 h 366521"/>
                        <a:gd name="connsiteX19" fmla="*/ 31432 w 367284"/>
                        <a:gd name="connsiteY19" fmla="*/ 207169 h 366521"/>
                        <a:gd name="connsiteX20" fmla="*/ 30575 w 367284"/>
                        <a:gd name="connsiteY20" fmla="*/ 186880 h 366521"/>
                        <a:gd name="connsiteX21" fmla="*/ 32004 w 367284"/>
                        <a:gd name="connsiteY21" fmla="*/ 165545 h 366521"/>
                        <a:gd name="connsiteX22" fmla="*/ 15526 w 367284"/>
                        <a:gd name="connsiteY22" fmla="*/ 154781 h 366521"/>
                        <a:gd name="connsiteX23" fmla="*/ 0 w 367284"/>
                        <a:gd name="connsiteY23" fmla="*/ 143637 h 366521"/>
                        <a:gd name="connsiteX24" fmla="*/ 20955 w 367284"/>
                        <a:gd name="connsiteY24" fmla="*/ 88678 h 366521"/>
                        <a:gd name="connsiteX25" fmla="*/ 39243 w 367284"/>
                        <a:gd name="connsiteY25" fmla="*/ 90392 h 366521"/>
                        <a:gd name="connsiteX26" fmla="*/ 57722 w 367284"/>
                        <a:gd name="connsiteY26" fmla="*/ 93059 h 366521"/>
                        <a:gd name="connsiteX27" fmla="*/ 72485 w 367284"/>
                        <a:gd name="connsiteY27" fmla="*/ 78486 h 366521"/>
                        <a:gd name="connsiteX28" fmla="*/ 87821 w 367284"/>
                        <a:gd name="connsiteY28" fmla="*/ 64675 h 366521"/>
                        <a:gd name="connsiteX29" fmla="*/ 80867 w 367284"/>
                        <a:gd name="connsiteY29" fmla="*/ 27337 h 366521"/>
                        <a:gd name="connsiteX30" fmla="*/ 134779 w 367284"/>
                        <a:gd name="connsiteY30" fmla="*/ 2191 h 366521"/>
                        <a:gd name="connsiteX31" fmla="*/ 159639 w 367284"/>
                        <a:gd name="connsiteY31" fmla="*/ 32766 h 366521"/>
                        <a:gd name="connsiteX32" fmla="*/ 199739 w 367284"/>
                        <a:gd name="connsiteY32" fmla="*/ 32861 h 366521"/>
                        <a:gd name="connsiteX33" fmla="*/ 211931 w 367284"/>
                        <a:gd name="connsiteY33" fmla="*/ 16193 h 366521"/>
                        <a:gd name="connsiteX34" fmla="*/ 223933 w 367284"/>
                        <a:gd name="connsiteY34" fmla="*/ 0 h 366521"/>
                        <a:gd name="connsiteX35" fmla="*/ 277463 w 367284"/>
                        <a:gd name="connsiteY35" fmla="*/ 20384 h 366521"/>
                        <a:gd name="connsiteX36" fmla="*/ 274320 w 367284"/>
                        <a:gd name="connsiteY36" fmla="*/ 59341 h 366521"/>
                        <a:gd name="connsiteX37" fmla="*/ 288989 w 367284"/>
                        <a:gd name="connsiteY37" fmla="*/ 72676 h 366521"/>
                        <a:gd name="connsiteX38" fmla="*/ 302133 w 367284"/>
                        <a:gd name="connsiteY38" fmla="*/ 87154 h 366521"/>
                        <a:gd name="connsiteX39" fmla="*/ 321469 w 367284"/>
                        <a:gd name="connsiteY39" fmla="*/ 85344 h 366521"/>
                        <a:gd name="connsiteX40" fmla="*/ 340328 w 367284"/>
                        <a:gd name="connsiteY40" fmla="*/ 82582 h 366521"/>
                        <a:gd name="connsiteX41" fmla="*/ 353949 w 367284"/>
                        <a:gd name="connsiteY41" fmla="*/ 108299 h 366521"/>
                        <a:gd name="connsiteX42" fmla="*/ 366427 w 367284"/>
                        <a:gd name="connsiteY42" fmla="*/ 134684 h 366521"/>
                        <a:gd name="connsiteX43" fmla="*/ 335851 w 367284"/>
                        <a:gd name="connsiteY43" fmla="*/ 159353 h 366521"/>
                        <a:gd name="connsiteX44" fmla="*/ 335280 w 367284"/>
                        <a:gd name="connsiteY44" fmla="*/ 200978 h 366521"/>
                        <a:gd name="connsiteX45" fmla="*/ 351758 w 367284"/>
                        <a:gd name="connsiteY45" fmla="*/ 211741 h 366521"/>
                        <a:gd name="connsiteX46" fmla="*/ 367284 w 367284"/>
                        <a:gd name="connsiteY46" fmla="*/ 222885 h 366521"/>
                        <a:gd name="connsiteX47" fmla="*/ 346520 w 367284"/>
                        <a:gd name="connsiteY47" fmla="*/ 277749 h 366521"/>
                        <a:gd name="connsiteX48" fmla="*/ 260509 w 367284"/>
                        <a:gd name="connsiteY48" fmla="*/ 271844 h 366521"/>
                        <a:gd name="connsiteX49" fmla="*/ 297370 w 367284"/>
                        <a:gd name="connsiteY49" fmla="*/ 215455 h 366521"/>
                        <a:gd name="connsiteX50" fmla="*/ 297180 w 367284"/>
                        <a:gd name="connsiteY50" fmla="*/ 156020 h 366521"/>
                        <a:gd name="connsiteX51" fmla="*/ 267653 w 367284"/>
                        <a:gd name="connsiteY51" fmla="*/ 104870 h 366521"/>
                        <a:gd name="connsiteX52" fmla="*/ 217170 w 367284"/>
                        <a:gd name="connsiteY52" fmla="*/ 73628 h 366521"/>
                        <a:gd name="connsiteX53" fmla="*/ 138779 w 367284"/>
                        <a:gd name="connsiteY53" fmla="*/ 76676 h 366521"/>
                        <a:gd name="connsiteX54" fmla="*/ 86487 w 367284"/>
                        <a:gd name="connsiteY54" fmla="*/ 123254 h 366521"/>
                        <a:gd name="connsiteX55" fmla="*/ 68866 w 367284"/>
                        <a:gd name="connsiteY55" fmla="*/ 191357 h 366521"/>
                        <a:gd name="connsiteX56" fmla="*/ 94679 w 367284"/>
                        <a:gd name="connsiteY56" fmla="*/ 258032 h 366521"/>
                        <a:gd name="connsiteX57" fmla="*/ 178022 w 367284"/>
                        <a:gd name="connsiteY57" fmla="*/ 298133 h 366521"/>
                        <a:gd name="connsiteX58" fmla="*/ 260509 w 367284"/>
                        <a:gd name="connsiteY58" fmla="*/ 271844 h 36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7284" h="366521">
                          <a:moveTo>
                            <a:pt x="346520" y="277749"/>
                          </a:moveTo>
                          <a:cubicBezTo>
                            <a:pt x="343472" y="277368"/>
                            <a:pt x="337376" y="276797"/>
                            <a:pt x="328232" y="276035"/>
                          </a:cubicBezTo>
                          <a:cubicBezTo>
                            <a:pt x="320802" y="275463"/>
                            <a:pt x="314706" y="274511"/>
                            <a:pt x="309753" y="273368"/>
                          </a:cubicBezTo>
                          <a:cubicBezTo>
                            <a:pt x="306895" y="275558"/>
                            <a:pt x="301943" y="280607"/>
                            <a:pt x="295085" y="288322"/>
                          </a:cubicBezTo>
                          <a:cubicBezTo>
                            <a:pt x="289084" y="295275"/>
                            <a:pt x="283940" y="299752"/>
                            <a:pt x="279654" y="301847"/>
                          </a:cubicBezTo>
                          <a:cubicBezTo>
                            <a:pt x="280130" y="304038"/>
                            <a:pt x="281178" y="310325"/>
                            <a:pt x="282702" y="320802"/>
                          </a:cubicBezTo>
                          <a:cubicBezTo>
                            <a:pt x="283845" y="328422"/>
                            <a:pt x="285179" y="334613"/>
                            <a:pt x="286512" y="339185"/>
                          </a:cubicBezTo>
                          <a:cubicBezTo>
                            <a:pt x="281464" y="342614"/>
                            <a:pt x="263557" y="351092"/>
                            <a:pt x="232886" y="364427"/>
                          </a:cubicBezTo>
                          <a:cubicBezTo>
                            <a:pt x="224028" y="355092"/>
                            <a:pt x="215741" y="344900"/>
                            <a:pt x="208026" y="333851"/>
                          </a:cubicBezTo>
                          <a:cubicBezTo>
                            <a:pt x="193548" y="336233"/>
                            <a:pt x="180689" y="336423"/>
                            <a:pt x="169355" y="334328"/>
                          </a:cubicBezTo>
                          <a:cubicBezTo>
                            <a:pt x="165640" y="337185"/>
                            <a:pt x="161258" y="342424"/>
                            <a:pt x="156115" y="350044"/>
                          </a:cubicBezTo>
                          <a:cubicBezTo>
                            <a:pt x="150495" y="358426"/>
                            <a:pt x="146209" y="363950"/>
                            <a:pt x="143447" y="366522"/>
                          </a:cubicBezTo>
                          <a:lnTo>
                            <a:pt x="89916" y="346139"/>
                          </a:lnTo>
                          <a:cubicBezTo>
                            <a:pt x="89535" y="341757"/>
                            <a:pt x="90011" y="335280"/>
                            <a:pt x="91250" y="326708"/>
                          </a:cubicBezTo>
                          <a:cubicBezTo>
                            <a:pt x="92488" y="317564"/>
                            <a:pt x="93155" y="311087"/>
                            <a:pt x="93155" y="307181"/>
                          </a:cubicBezTo>
                          <a:cubicBezTo>
                            <a:pt x="75438" y="289751"/>
                            <a:pt x="66294" y="280511"/>
                            <a:pt x="65532" y="279464"/>
                          </a:cubicBezTo>
                          <a:cubicBezTo>
                            <a:pt x="60293" y="279083"/>
                            <a:pt x="53721" y="279654"/>
                            <a:pt x="45910" y="281178"/>
                          </a:cubicBezTo>
                          <a:cubicBezTo>
                            <a:pt x="36862" y="282893"/>
                            <a:pt x="30671" y="283845"/>
                            <a:pt x="27242" y="284036"/>
                          </a:cubicBezTo>
                          <a:cubicBezTo>
                            <a:pt x="23717" y="279178"/>
                            <a:pt x="15526" y="262033"/>
                            <a:pt x="2572" y="232505"/>
                          </a:cubicBezTo>
                          <a:cubicBezTo>
                            <a:pt x="4858" y="229362"/>
                            <a:pt x="14573" y="220885"/>
                            <a:pt x="31432" y="207169"/>
                          </a:cubicBezTo>
                          <a:cubicBezTo>
                            <a:pt x="31528" y="204978"/>
                            <a:pt x="31242" y="198215"/>
                            <a:pt x="30575" y="186880"/>
                          </a:cubicBezTo>
                          <a:cubicBezTo>
                            <a:pt x="30194" y="178594"/>
                            <a:pt x="30671" y="171450"/>
                            <a:pt x="32004" y="165545"/>
                          </a:cubicBezTo>
                          <a:cubicBezTo>
                            <a:pt x="27337" y="163068"/>
                            <a:pt x="21907" y="159449"/>
                            <a:pt x="15526" y="154781"/>
                          </a:cubicBezTo>
                          <a:cubicBezTo>
                            <a:pt x="8192" y="149257"/>
                            <a:pt x="3048" y="145447"/>
                            <a:pt x="0" y="143637"/>
                          </a:cubicBezTo>
                          <a:lnTo>
                            <a:pt x="20955" y="88678"/>
                          </a:lnTo>
                          <a:cubicBezTo>
                            <a:pt x="24003" y="89059"/>
                            <a:pt x="30099" y="89630"/>
                            <a:pt x="39243" y="90392"/>
                          </a:cubicBezTo>
                          <a:cubicBezTo>
                            <a:pt x="46673" y="90964"/>
                            <a:pt x="52769" y="91916"/>
                            <a:pt x="57722" y="93059"/>
                          </a:cubicBezTo>
                          <a:cubicBezTo>
                            <a:pt x="60484" y="90773"/>
                            <a:pt x="65342" y="85916"/>
                            <a:pt x="72485" y="78486"/>
                          </a:cubicBezTo>
                          <a:cubicBezTo>
                            <a:pt x="78677" y="72009"/>
                            <a:pt x="83820" y="67342"/>
                            <a:pt x="87821" y="64675"/>
                          </a:cubicBezTo>
                          <a:cubicBezTo>
                            <a:pt x="85439" y="45625"/>
                            <a:pt x="83153" y="33242"/>
                            <a:pt x="80867" y="27337"/>
                          </a:cubicBezTo>
                          <a:cubicBezTo>
                            <a:pt x="85916" y="23908"/>
                            <a:pt x="103823" y="15526"/>
                            <a:pt x="134779" y="2191"/>
                          </a:cubicBezTo>
                          <a:cubicBezTo>
                            <a:pt x="146114" y="14288"/>
                            <a:pt x="154400" y="24479"/>
                            <a:pt x="159639" y="32766"/>
                          </a:cubicBezTo>
                          <a:cubicBezTo>
                            <a:pt x="182880" y="31623"/>
                            <a:pt x="196310" y="31718"/>
                            <a:pt x="199739" y="32861"/>
                          </a:cubicBezTo>
                          <a:cubicBezTo>
                            <a:pt x="201168" y="31052"/>
                            <a:pt x="205264" y="25432"/>
                            <a:pt x="211931" y="16193"/>
                          </a:cubicBezTo>
                          <a:cubicBezTo>
                            <a:pt x="216694" y="9525"/>
                            <a:pt x="220694" y="4096"/>
                            <a:pt x="223933" y="0"/>
                          </a:cubicBezTo>
                          <a:lnTo>
                            <a:pt x="277463" y="20384"/>
                          </a:lnTo>
                          <a:cubicBezTo>
                            <a:pt x="277559" y="26003"/>
                            <a:pt x="276511" y="38957"/>
                            <a:pt x="274320" y="59341"/>
                          </a:cubicBezTo>
                          <a:cubicBezTo>
                            <a:pt x="276035" y="61151"/>
                            <a:pt x="280988" y="65532"/>
                            <a:pt x="288989" y="72676"/>
                          </a:cubicBezTo>
                          <a:cubicBezTo>
                            <a:pt x="295275" y="78200"/>
                            <a:pt x="299657" y="83058"/>
                            <a:pt x="302133" y="87154"/>
                          </a:cubicBezTo>
                          <a:cubicBezTo>
                            <a:pt x="307276" y="87630"/>
                            <a:pt x="313754" y="87059"/>
                            <a:pt x="321469" y="85344"/>
                          </a:cubicBezTo>
                          <a:cubicBezTo>
                            <a:pt x="330518" y="83630"/>
                            <a:pt x="336804" y="82677"/>
                            <a:pt x="340328" y="82582"/>
                          </a:cubicBezTo>
                          <a:cubicBezTo>
                            <a:pt x="344805" y="88392"/>
                            <a:pt x="349377" y="96965"/>
                            <a:pt x="353949" y="108299"/>
                          </a:cubicBezTo>
                          <a:cubicBezTo>
                            <a:pt x="359474" y="121158"/>
                            <a:pt x="363665" y="129921"/>
                            <a:pt x="366427" y="134684"/>
                          </a:cubicBezTo>
                          <a:cubicBezTo>
                            <a:pt x="352901" y="146304"/>
                            <a:pt x="342710" y="154591"/>
                            <a:pt x="335851" y="159353"/>
                          </a:cubicBezTo>
                          <a:cubicBezTo>
                            <a:pt x="334899" y="189548"/>
                            <a:pt x="334709" y="203359"/>
                            <a:pt x="335280" y="200978"/>
                          </a:cubicBezTo>
                          <a:cubicBezTo>
                            <a:pt x="340138" y="203359"/>
                            <a:pt x="345662" y="206978"/>
                            <a:pt x="351758" y="211741"/>
                          </a:cubicBezTo>
                          <a:cubicBezTo>
                            <a:pt x="359093" y="217361"/>
                            <a:pt x="364236" y="221075"/>
                            <a:pt x="367284" y="222885"/>
                          </a:cubicBezTo>
                          <a:lnTo>
                            <a:pt x="346520" y="277749"/>
                          </a:lnTo>
                          <a:close/>
                          <a:moveTo>
                            <a:pt x="260509" y="271844"/>
                          </a:moveTo>
                          <a:cubicBezTo>
                            <a:pt x="278987" y="255556"/>
                            <a:pt x="291274" y="236792"/>
                            <a:pt x="297370" y="215455"/>
                          </a:cubicBezTo>
                          <a:cubicBezTo>
                            <a:pt x="302800" y="195929"/>
                            <a:pt x="302705" y="176117"/>
                            <a:pt x="297180" y="156020"/>
                          </a:cubicBezTo>
                          <a:cubicBezTo>
                            <a:pt x="291751" y="136589"/>
                            <a:pt x="281940" y="119539"/>
                            <a:pt x="267653" y="104870"/>
                          </a:cubicBezTo>
                          <a:cubicBezTo>
                            <a:pt x="253174" y="89726"/>
                            <a:pt x="236315" y="79343"/>
                            <a:pt x="217170" y="73628"/>
                          </a:cubicBezTo>
                          <a:cubicBezTo>
                            <a:pt x="189167" y="65342"/>
                            <a:pt x="162973" y="66389"/>
                            <a:pt x="138779" y="76676"/>
                          </a:cubicBezTo>
                          <a:cubicBezTo>
                            <a:pt x="116872" y="86011"/>
                            <a:pt x="99346" y="101537"/>
                            <a:pt x="86487" y="123254"/>
                          </a:cubicBezTo>
                          <a:cubicBezTo>
                            <a:pt x="73914" y="144494"/>
                            <a:pt x="68008" y="167259"/>
                            <a:pt x="68866" y="191357"/>
                          </a:cubicBezTo>
                          <a:cubicBezTo>
                            <a:pt x="69914" y="216884"/>
                            <a:pt x="78486" y="239078"/>
                            <a:pt x="94679" y="258032"/>
                          </a:cubicBezTo>
                          <a:cubicBezTo>
                            <a:pt x="116015" y="282797"/>
                            <a:pt x="143828" y="296228"/>
                            <a:pt x="178022" y="298133"/>
                          </a:cubicBezTo>
                          <a:cubicBezTo>
                            <a:pt x="210693" y="300228"/>
                            <a:pt x="238125" y="291370"/>
                            <a:pt x="260509" y="271844"/>
                          </a:cubicBez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grpSp>
            </p:grpSp>
          </p:grpSp>
          <p:grpSp>
            <p:nvGrpSpPr>
              <p:cNvPr id="69" name="Group 68">
                <a:extLst>
                  <a:ext uri="{FF2B5EF4-FFF2-40B4-BE49-F238E27FC236}">
                    <a16:creationId xmlns:a16="http://schemas.microsoft.com/office/drawing/2014/main" id="{F0BC47FD-4B7C-B675-FF03-5623FEE3BA20}"/>
                  </a:ext>
                </a:extLst>
              </p:cNvPr>
              <p:cNvGrpSpPr/>
              <p:nvPr/>
            </p:nvGrpSpPr>
            <p:grpSpPr>
              <a:xfrm>
                <a:off x="7994182" y="763337"/>
                <a:ext cx="1242981" cy="484380"/>
                <a:chOff x="7903756" y="831954"/>
                <a:chExt cx="1242981" cy="484380"/>
              </a:xfrm>
            </p:grpSpPr>
            <p:sp>
              <p:nvSpPr>
                <p:cNvPr id="9" name="TextBox 8">
                  <a:extLst>
                    <a:ext uri="{FF2B5EF4-FFF2-40B4-BE49-F238E27FC236}">
                      <a16:creationId xmlns:a16="http://schemas.microsoft.com/office/drawing/2014/main" id="{FEE0D764-B574-E76B-1223-13984592F75F}"/>
                    </a:ext>
                  </a:extLst>
                </p:cNvPr>
                <p:cNvSpPr txBox="1"/>
                <p:nvPr/>
              </p:nvSpPr>
              <p:spPr>
                <a:xfrm>
                  <a:off x="8391813" y="981859"/>
                  <a:ext cx="754924"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Refactor</a:t>
                  </a:r>
                </a:p>
              </p:txBody>
            </p:sp>
            <p:grpSp>
              <p:nvGrpSpPr>
                <p:cNvPr id="53" name="Group 52">
                  <a:extLst>
                    <a:ext uri="{FF2B5EF4-FFF2-40B4-BE49-F238E27FC236}">
                      <a16:creationId xmlns:a16="http://schemas.microsoft.com/office/drawing/2014/main" id="{C2510BA8-4C97-0647-F9F5-0E4B199602AF}"/>
                    </a:ext>
                  </a:extLst>
                </p:cNvPr>
                <p:cNvGrpSpPr>
                  <a:grpSpLocks noChangeAspect="1"/>
                </p:cNvGrpSpPr>
                <p:nvPr/>
              </p:nvGrpSpPr>
              <p:grpSpPr>
                <a:xfrm>
                  <a:off x="7903756" y="831954"/>
                  <a:ext cx="484380" cy="484380"/>
                  <a:chOff x="594207" y="1167668"/>
                  <a:chExt cx="1828959" cy="1828959"/>
                </a:xfrm>
              </p:grpSpPr>
              <p:sp>
                <p:nvSpPr>
                  <p:cNvPr id="54" name="Oval 53">
                    <a:extLst>
                      <a:ext uri="{FF2B5EF4-FFF2-40B4-BE49-F238E27FC236}">
                        <a16:creationId xmlns:a16="http://schemas.microsoft.com/office/drawing/2014/main" id="{BDDB0C20-96FA-5DF0-1CD5-F4C2C3C51FE4}"/>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55" name="Graphic 1">
                    <a:extLst>
                      <a:ext uri="{FF2B5EF4-FFF2-40B4-BE49-F238E27FC236}">
                        <a16:creationId xmlns:a16="http://schemas.microsoft.com/office/drawing/2014/main" id="{2E3EBD95-41B1-5267-C677-4CF72821D2D3}"/>
                      </a:ext>
                    </a:extLst>
                  </p:cNvPr>
                  <p:cNvGrpSpPr/>
                  <p:nvPr/>
                </p:nvGrpSpPr>
                <p:grpSpPr>
                  <a:xfrm>
                    <a:off x="1008670" y="1522211"/>
                    <a:ext cx="1057853" cy="1057853"/>
                    <a:chOff x="1008670" y="1522211"/>
                    <a:chExt cx="1057853" cy="1057853"/>
                  </a:xfrm>
                </p:grpSpPr>
                <p:sp>
                  <p:nvSpPr>
                    <p:cNvPr id="56" name="Freeform: Shape 439">
                      <a:extLst>
                        <a:ext uri="{FF2B5EF4-FFF2-40B4-BE49-F238E27FC236}">
                          <a16:creationId xmlns:a16="http://schemas.microsoft.com/office/drawing/2014/main" id="{6806BD50-70BF-F720-367A-B740A4FF6EFA}"/>
                        </a:ext>
                      </a:extLst>
                    </p:cNvPr>
                    <p:cNvSpPr/>
                    <p:nvPr/>
                  </p:nvSpPr>
                  <p:spPr>
                    <a:xfrm>
                      <a:off x="1008670" y="1522211"/>
                      <a:ext cx="1053587" cy="1053587"/>
                    </a:xfrm>
                    <a:custGeom>
                      <a:avLst/>
                      <a:gdLst>
                        <a:gd name="connsiteX0" fmla="*/ 1025862 w 1053587"/>
                        <a:gd name="connsiteY0" fmla="*/ 27726 h 1053587"/>
                        <a:gd name="connsiteX1" fmla="*/ 1025862 w 1053587"/>
                        <a:gd name="connsiteY1" fmla="*/ 1025862 h 1053587"/>
                        <a:gd name="connsiteX2" fmla="*/ 27726 w 1053587"/>
                        <a:gd name="connsiteY2" fmla="*/ 1025862 h 1053587"/>
                        <a:gd name="connsiteX3" fmla="*/ 27726 w 1053587"/>
                        <a:gd name="connsiteY3" fmla="*/ 27726 h 1053587"/>
                        <a:gd name="connsiteX4" fmla="*/ 1025862 w 1053587"/>
                        <a:gd name="connsiteY4" fmla="*/ 27726 h 1053587"/>
                        <a:gd name="connsiteX5" fmla="*/ 1053588 w 1053587"/>
                        <a:gd name="connsiteY5" fmla="*/ 0 h 1053587"/>
                        <a:gd name="connsiteX6" fmla="*/ 0 w 1053587"/>
                        <a:gd name="connsiteY6" fmla="*/ 0 h 1053587"/>
                        <a:gd name="connsiteX7" fmla="*/ 0 w 1053587"/>
                        <a:gd name="connsiteY7" fmla="*/ 1053588 h 1053587"/>
                        <a:gd name="connsiteX8" fmla="*/ 1053588 w 1053587"/>
                        <a:gd name="connsiteY8" fmla="*/ 1053588 h 1053587"/>
                        <a:gd name="connsiteX9" fmla="*/ 1053588 w 1053587"/>
                        <a:gd name="connsiteY9" fmla="*/ 0 h 1053587"/>
                        <a:gd name="connsiteX10" fmla="*/ 1053588 w 1053587"/>
                        <a:gd name="connsiteY10" fmla="*/ 0 h 105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3587" h="1053587">
                          <a:moveTo>
                            <a:pt x="1025862" y="27726"/>
                          </a:moveTo>
                          <a:lnTo>
                            <a:pt x="1025862" y="1025862"/>
                          </a:lnTo>
                          <a:lnTo>
                            <a:pt x="27726" y="1025862"/>
                          </a:lnTo>
                          <a:lnTo>
                            <a:pt x="27726" y="27726"/>
                          </a:lnTo>
                          <a:lnTo>
                            <a:pt x="1025862" y="27726"/>
                          </a:lnTo>
                          <a:moveTo>
                            <a:pt x="1053588" y="0"/>
                          </a:moveTo>
                          <a:lnTo>
                            <a:pt x="0" y="0"/>
                          </a:lnTo>
                          <a:lnTo>
                            <a:pt x="0" y="1053588"/>
                          </a:lnTo>
                          <a:lnTo>
                            <a:pt x="1053588" y="1053588"/>
                          </a:lnTo>
                          <a:lnTo>
                            <a:pt x="1053588" y="0"/>
                          </a:lnTo>
                          <a:lnTo>
                            <a:pt x="1053588"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grpSp>
                  <p:nvGrpSpPr>
                    <p:cNvPr id="57" name="Graphic 1">
                      <a:extLst>
                        <a:ext uri="{FF2B5EF4-FFF2-40B4-BE49-F238E27FC236}">
                          <a16:creationId xmlns:a16="http://schemas.microsoft.com/office/drawing/2014/main" id="{57681409-9169-A023-3983-90C8F1EE1B10}"/>
                        </a:ext>
                      </a:extLst>
                    </p:cNvPr>
                    <p:cNvGrpSpPr/>
                    <p:nvPr/>
                  </p:nvGrpSpPr>
                  <p:grpSpPr>
                    <a:xfrm>
                      <a:off x="1173746" y="1654527"/>
                      <a:ext cx="720875" cy="814802"/>
                      <a:chOff x="1173746" y="1654527"/>
                      <a:chExt cx="720875" cy="814802"/>
                    </a:xfrm>
                    <a:solidFill>
                      <a:srgbClr val="FFFFFF"/>
                    </a:solidFill>
                  </p:grpSpPr>
                  <p:sp>
                    <p:nvSpPr>
                      <p:cNvPr id="58" name="Freeform: Shape 441">
                        <a:extLst>
                          <a:ext uri="{FF2B5EF4-FFF2-40B4-BE49-F238E27FC236}">
                            <a16:creationId xmlns:a16="http://schemas.microsoft.com/office/drawing/2014/main" id="{64750423-EE11-DF21-D6D9-8511A6C57D54}"/>
                          </a:ext>
                        </a:extLst>
                      </p:cNvPr>
                      <p:cNvSpPr/>
                      <p:nvPr/>
                    </p:nvSpPr>
                    <p:spPr>
                      <a:xfrm>
                        <a:off x="1173746" y="1654527"/>
                        <a:ext cx="720875" cy="149379"/>
                      </a:xfrm>
                      <a:custGeom>
                        <a:avLst/>
                        <a:gdLst>
                          <a:gd name="connsiteX0" fmla="*/ 591545 w 720875"/>
                          <a:gd name="connsiteY0" fmla="*/ 149379 h 149379"/>
                          <a:gd name="connsiteX1" fmla="*/ 720876 w 720875"/>
                          <a:gd name="connsiteY1" fmla="*/ 74732 h 149379"/>
                          <a:gd name="connsiteX2" fmla="*/ 591545 w 720875"/>
                          <a:gd name="connsiteY2" fmla="*/ 0 h 149379"/>
                          <a:gd name="connsiteX3" fmla="*/ 591545 w 720875"/>
                          <a:gd name="connsiteY3" fmla="*/ 47006 h 149379"/>
                          <a:gd name="connsiteX4" fmla="*/ 0 w 720875"/>
                          <a:gd name="connsiteY4" fmla="*/ 47006 h 149379"/>
                          <a:gd name="connsiteX5" fmla="*/ 0 w 720875"/>
                          <a:gd name="connsiteY5" fmla="*/ 102458 h 149379"/>
                          <a:gd name="connsiteX6" fmla="*/ 591545 w 720875"/>
                          <a:gd name="connsiteY6" fmla="*/ 102458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149379"/>
                            </a:moveTo>
                            <a:lnTo>
                              <a:pt x="720876" y="74732"/>
                            </a:lnTo>
                            <a:lnTo>
                              <a:pt x="591545" y="0"/>
                            </a:lnTo>
                            <a:lnTo>
                              <a:pt x="591545" y="47006"/>
                            </a:lnTo>
                            <a:lnTo>
                              <a:pt x="0" y="47006"/>
                            </a:lnTo>
                            <a:lnTo>
                              <a:pt x="0" y="102458"/>
                            </a:lnTo>
                            <a:lnTo>
                              <a:pt x="591545" y="102458"/>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59" name="Freeform: Shape 442">
                        <a:extLst>
                          <a:ext uri="{FF2B5EF4-FFF2-40B4-BE49-F238E27FC236}">
                            <a16:creationId xmlns:a16="http://schemas.microsoft.com/office/drawing/2014/main" id="{6B5FC637-D3D1-0402-C7C7-968740E9E0DA}"/>
                          </a:ext>
                        </a:extLst>
                      </p:cNvPr>
                      <p:cNvSpPr/>
                      <p:nvPr/>
                    </p:nvSpPr>
                    <p:spPr>
                      <a:xfrm>
                        <a:off x="1173746" y="2319951"/>
                        <a:ext cx="720875" cy="149379"/>
                      </a:xfrm>
                      <a:custGeom>
                        <a:avLst/>
                        <a:gdLst>
                          <a:gd name="connsiteX0" fmla="*/ 129246 w 720875"/>
                          <a:gd name="connsiteY0" fmla="*/ 0 h 149379"/>
                          <a:gd name="connsiteX1" fmla="*/ 0 w 720875"/>
                          <a:gd name="connsiteY1" fmla="*/ 74732 h 149379"/>
                          <a:gd name="connsiteX2" fmla="*/ 129246 w 720875"/>
                          <a:gd name="connsiteY2" fmla="*/ 149379 h 149379"/>
                          <a:gd name="connsiteX3" fmla="*/ 129246 w 720875"/>
                          <a:gd name="connsiteY3" fmla="*/ 102458 h 149379"/>
                          <a:gd name="connsiteX4" fmla="*/ 720876 w 720875"/>
                          <a:gd name="connsiteY4" fmla="*/ 102458 h 149379"/>
                          <a:gd name="connsiteX5" fmla="*/ 720876 w 720875"/>
                          <a:gd name="connsiteY5" fmla="*/ 47006 h 149379"/>
                          <a:gd name="connsiteX6" fmla="*/ 129246 w 720875"/>
                          <a:gd name="connsiteY6" fmla="*/ 47006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129246" y="0"/>
                            </a:moveTo>
                            <a:lnTo>
                              <a:pt x="0" y="74732"/>
                            </a:lnTo>
                            <a:lnTo>
                              <a:pt x="129246" y="149379"/>
                            </a:lnTo>
                            <a:lnTo>
                              <a:pt x="129246" y="102458"/>
                            </a:lnTo>
                            <a:lnTo>
                              <a:pt x="720876" y="102458"/>
                            </a:lnTo>
                            <a:lnTo>
                              <a:pt x="720876" y="47006"/>
                            </a:lnTo>
                            <a:lnTo>
                              <a:pt x="129246" y="47006"/>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60" name="Freeform: Shape 443">
                        <a:extLst>
                          <a:ext uri="{FF2B5EF4-FFF2-40B4-BE49-F238E27FC236}">
                            <a16:creationId xmlns:a16="http://schemas.microsoft.com/office/drawing/2014/main" id="{B85FF525-C69D-969A-E8A0-B854D0E0270A}"/>
                          </a:ext>
                        </a:extLst>
                      </p:cNvPr>
                      <p:cNvSpPr/>
                      <p:nvPr/>
                    </p:nvSpPr>
                    <p:spPr>
                      <a:xfrm>
                        <a:off x="1173746" y="2098143"/>
                        <a:ext cx="720875" cy="149379"/>
                      </a:xfrm>
                      <a:custGeom>
                        <a:avLst/>
                        <a:gdLst>
                          <a:gd name="connsiteX0" fmla="*/ 591545 w 720875"/>
                          <a:gd name="connsiteY0" fmla="*/ 47006 h 149379"/>
                          <a:gd name="connsiteX1" fmla="*/ 0 w 720875"/>
                          <a:gd name="connsiteY1" fmla="*/ 47006 h 149379"/>
                          <a:gd name="connsiteX2" fmla="*/ 0 w 720875"/>
                          <a:gd name="connsiteY2" fmla="*/ 102458 h 149379"/>
                          <a:gd name="connsiteX3" fmla="*/ 591545 w 720875"/>
                          <a:gd name="connsiteY3" fmla="*/ 102458 h 149379"/>
                          <a:gd name="connsiteX4" fmla="*/ 591545 w 720875"/>
                          <a:gd name="connsiteY4" fmla="*/ 149379 h 149379"/>
                          <a:gd name="connsiteX5" fmla="*/ 720876 w 720875"/>
                          <a:gd name="connsiteY5" fmla="*/ 74732 h 149379"/>
                          <a:gd name="connsiteX6" fmla="*/ 591545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47006"/>
                            </a:moveTo>
                            <a:lnTo>
                              <a:pt x="0" y="47006"/>
                            </a:lnTo>
                            <a:lnTo>
                              <a:pt x="0" y="102458"/>
                            </a:lnTo>
                            <a:lnTo>
                              <a:pt x="591545" y="102458"/>
                            </a:lnTo>
                            <a:lnTo>
                              <a:pt x="591545" y="149379"/>
                            </a:lnTo>
                            <a:lnTo>
                              <a:pt x="720876" y="74732"/>
                            </a:lnTo>
                            <a:lnTo>
                              <a:pt x="591545"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61" name="Freeform: Shape 444">
                        <a:extLst>
                          <a:ext uri="{FF2B5EF4-FFF2-40B4-BE49-F238E27FC236}">
                            <a16:creationId xmlns:a16="http://schemas.microsoft.com/office/drawing/2014/main" id="{83F72ECE-376D-E7BC-A388-8AE7B33D50A6}"/>
                          </a:ext>
                        </a:extLst>
                      </p:cNvPr>
                      <p:cNvSpPr/>
                      <p:nvPr/>
                    </p:nvSpPr>
                    <p:spPr>
                      <a:xfrm>
                        <a:off x="1173746" y="1876335"/>
                        <a:ext cx="720875" cy="149379"/>
                      </a:xfrm>
                      <a:custGeom>
                        <a:avLst/>
                        <a:gdLst>
                          <a:gd name="connsiteX0" fmla="*/ 0 w 720875"/>
                          <a:gd name="connsiteY0" fmla="*/ 74732 h 149379"/>
                          <a:gd name="connsiteX1" fmla="*/ 129246 w 720875"/>
                          <a:gd name="connsiteY1" fmla="*/ 149379 h 149379"/>
                          <a:gd name="connsiteX2" fmla="*/ 129246 w 720875"/>
                          <a:gd name="connsiteY2" fmla="*/ 102458 h 149379"/>
                          <a:gd name="connsiteX3" fmla="*/ 720876 w 720875"/>
                          <a:gd name="connsiteY3" fmla="*/ 102458 h 149379"/>
                          <a:gd name="connsiteX4" fmla="*/ 720876 w 720875"/>
                          <a:gd name="connsiteY4" fmla="*/ 47006 h 149379"/>
                          <a:gd name="connsiteX5" fmla="*/ 129246 w 720875"/>
                          <a:gd name="connsiteY5" fmla="*/ 47006 h 149379"/>
                          <a:gd name="connsiteX6" fmla="*/ 129246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0" y="74732"/>
                            </a:moveTo>
                            <a:lnTo>
                              <a:pt x="129246" y="149379"/>
                            </a:lnTo>
                            <a:lnTo>
                              <a:pt x="129246" y="102458"/>
                            </a:lnTo>
                            <a:lnTo>
                              <a:pt x="720876" y="102458"/>
                            </a:lnTo>
                            <a:lnTo>
                              <a:pt x="720876" y="47006"/>
                            </a:lnTo>
                            <a:lnTo>
                              <a:pt x="129246" y="47006"/>
                            </a:lnTo>
                            <a:lnTo>
                              <a:pt x="129246"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grpSp>
              </p:grpSp>
            </p:grpSp>
          </p:grpSp>
          <p:grpSp>
            <p:nvGrpSpPr>
              <p:cNvPr id="70" name="Group 69">
                <a:extLst>
                  <a:ext uri="{FF2B5EF4-FFF2-40B4-BE49-F238E27FC236}">
                    <a16:creationId xmlns:a16="http://schemas.microsoft.com/office/drawing/2014/main" id="{6CB3DBE2-1338-52AA-EDF5-22E91A08A15B}"/>
                  </a:ext>
                </a:extLst>
              </p:cNvPr>
              <p:cNvGrpSpPr/>
              <p:nvPr/>
            </p:nvGrpSpPr>
            <p:grpSpPr>
              <a:xfrm>
                <a:off x="9941382" y="763337"/>
                <a:ext cx="1224682" cy="484380"/>
                <a:chOff x="9434856" y="831954"/>
                <a:chExt cx="1224682" cy="484380"/>
              </a:xfrm>
            </p:grpSpPr>
            <p:sp>
              <p:nvSpPr>
                <p:cNvPr id="8" name="TextBox 7">
                  <a:extLst>
                    <a:ext uri="{FF2B5EF4-FFF2-40B4-BE49-F238E27FC236}">
                      <a16:creationId xmlns:a16="http://schemas.microsoft.com/office/drawing/2014/main" id="{571EC0EA-18AD-EC94-275D-CEE0AA4E1335}"/>
                    </a:ext>
                  </a:extLst>
                </p:cNvPr>
                <p:cNvSpPr txBox="1"/>
                <p:nvPr/>
              </p:nvSpPr>
              <p:spPr>
                <a:xfrm>
                  <a:off x="9904614" y="981859"/>
                  <a:ext cx="754924"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Retire</a:t>
                  </a:r>
                </a:p>
              </p:txBody>
            </p:sp>
            <p:grpSp>
              <p:nvGrpSpPr>
                <p:cNvPr id="62" name="Group 61">
                  <a:extLst>
                    <a:ext uri="{FF2B5EF4-FFF2-40B4-BE49-F238E27FC236}">
                      <a16:creationId xmlns:a16="http://schemas.microsoft.com/office/drawing/2014/main" id="{D68EFBCA-2DA7-B039-864A-AC1EABC75F39}"/>
                    </a:ext>
                  </a:extLst>
                </p:cNvPr>
                <p:cNvGrpSpPr>
                  <a:grpSpLocks noChangeAspect="1"/>
                </p:cNvGrpSpPr>
                <p:nvPr/>
              </p:nvGrpSpPr>
              <p:grpSpPr>
                <a:xfrm>
                  <a:off x="9434856" y="831954"/>
                  <a:ext cx="484380" cy="484380"/>
                  <a:chOff x="594207" y="1167668"/>
                  <a:chExt cx="1828959" cy="1828959"/>
                </a:xfrm>
              </p:grpSpPr>
              <p:sp>
                <p:nvSpPr>
                  <p:cNvPr id="63" name="Oval 62">
                    <a:extLst>
                      <a:ext uri="{FF2B5EF4-FFF2-40B4-BE49-F238E27FC236}">
                        <a16:creationId xmlns:a16="http://schemas.microsoft.com/office/drawing/2014/main" id="{C25A59D3-ABD5-9084-84E2-CCDA6D9BCD10}"/>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sp>
                <p:nvSpPr>
                  <p:cNvPr id="64" name="Graphic 1">
                    <a:extLst>
                      <a:ext uri="{FF2B5EF4-FFF2-40B4-BE49-F238E27FC236}">
                        <a16:creationId xmlns:a16="http://schemas.microsoft.com/office/drawing/2014/main" id="{8F3433F2-4A85-BFAB-2460-48595AB53143}"/>
                      </a:ext>
                    </a:extLst>
                  </p:cNvPr>
                  <p:cNvSpPr/>
                  <p:nvPr/>
                </p:nvSpPr>
                <p:spPr>
                  <a:xfrm>
                    <a:off x="865004" y="1649092"/>
                    <a:ext cx="1282110" cy="732704"/>
                  </a:xfrm>
                  <a:custGeom>
                    <a:avLst/>
                    <a:gdLst>
                      <a:gd name="connsiteX0" fmla="*/ 827741 w 1282110"/>
                      <a:gd name="connsiteY0" fmla="*/ 33739 h 732704"/>
                      <a:gd name="connsiteX1" fmla="*/ 833762 w 1282110"/>
                      <a:gd name="connsiteY1" fmla="*/ 33843 h 732704"/>
                      <a:gd name="connsiteX2" fmla="*/ 1070764 w 1282110"/>
                      <a:gd name="connsiteY2" fmla="*/ 277801 h 732704"/>
                      <a:gd name="connsiteX3" fmla="*/ 1073256 w 1282110"/>
                      <a:gd name="connsiteY3" fmla="*/ 305622 h 732704"/>
                      <a:gd name="connsiteX4" fmla="*/ 1101077 w 1282110"/>
                      <a:gd name="connsiteY4" fmla="*/ 308322 h 732704"/>
                      <a:gd name="connsiteX5" fmla="*/ 1248283 w 1282110"/>
                      <a:gd name="connsiteY5" fmla="*/ 506291 h 732704"/>
                      <a:gd name="connsiteX6" fmla="*/ 1086336 w 1282110"/>
                      <a:gd name="connsiteY6" fmla="*/ 696578 h 732704"/>
                      <a:gd name="connsiteX7" fmla="*/ 1082599 w 1282110"/>
                      <a:gd name="connsiteY7" fmla="*/ 696578 h 732704"/>
                      <a:gd name="connsiteX8" fmla="*/ 1060176 w 1282110"/>
                      <a:gd name="connsiteY8" fmla="*/ 696475 h 732704"/>
                      <a:gd name="connsiteX9" fmla="*/ 641087 w 1282110"/>
                      <a:gd name="connsiteY9" fmla="*/ 697720 h 732704"/>
                      <a:gd name="connsiteX10" fmla="*/ 218364 w 1282110"/>
                      <a:gd name="connsiteY10" fmla="*/ 698966 h 732704"/>
                      <a:gd name="connsiteX11" fmla="*/ 197187 w 1282110"/>
                      <a:gd name="connsiteY11" fmla="*/ 698862 h 732704"/>
                      <a:gd name="connsiteX12" fmla="*/ 33787 w 1282110"/>
                      <a:gd name="connsiteY12" fmla="*/ 531102 h 732704"/>
                      <a:gd name="connsiteX13" fmla="*/ 187844 w 1282110"/>
                      <a:gd name="connsiteY13" fmla="*/ 379744 h 732704"/>
                      <a:gd name="connsiteX14" fmla="*/ 191789 w 1282110"/>
                      <a:gd name="connsiteY14" fmla="*/ 379744 h 732704"/>
                      <a:gd name="connsiteX15" fmla="*/ 229784 w 1282110"/>
                      <a:gd name="connsiteY15" fmla="*/ 385142 h 732704"/>
                      <a:gd name="connsiteX16" fmla="*/ 264249 w 1282110"/>
                      <a:gd name="connsiteY16" fmla="*/ 394693 h 732704"/>
                      <a:gd name="connsiteX17" fmla="*/ 271724 w 1282110"/>
                      <a:gd name="connsiteY17" fmla="*/ 359709 h 732704"/>
                      <a:gd name="connsiteX18" fmla="*/ 469486 w 1282110"/>
                      <a:gd name="connsiteY18" fmla="*/ 197969 h 732704"/>
                      <a:gd name="connsiteX19" fmla="*/ 474365 w 1282110"/>
                      <a:gd name="connsiteY19" fmla="*/ 198073 h 732704"/>
                      <a:gd name="connsiteX20" fmla="*/ 556376 w 1282110"/>
                      <a:gd name="connsiteY20" fmla="*/ 217590 h 732704"/>
                      <a:gd name="connsiteX21" fmla="*/ 589285 w 1282110"/>
                      <a:gd name="connsiteY21" fmla="*/ 233577 h 732704"/>
                      <a:gd name="connsiteX22" fmla="*/ 602469 w 1282110"/>
                      <a:gd name="connsiteY22" fmla="*/ 199423 h 732704"/>
                      <a:gd name="connsiteX23" fmla="*/ 827741 w 1282110"/>
                      <a:gd name="connsiteY23" fmla="*/ 33739 h 732704"/>
                      <a:gd name="connsiteX24" fmla="*/ 827741 w 1282110"/>
                      <a:gd name="connsiteY24" fmla="*/ 0 h 732704"/>
                      <a:gd name="connsiteX25" fmla="*/ 571325 w 1282110"/>
                      <a:gd name="connsiteY25" fmla="*/ 187173 h 732704"/>
                      <a:gd name="connsiteX26" fmla="*/ 475610 w 1282110"/>
                      <a:gd name="connsiteY26" fmla="*/ 164231 h 732704"/>
                      <a:gd name="connsiteX27" fmla="*/ 469797 w 1282110"/>
                      <a:gd name="connsiteY27" fmla="*/ 164127 h 732704"/>
                      <a:gd name="connsiteX28" fmla="*/ 239023 w 1282110"/>
                      <a:gd name="connsiteY28" fmla="*/ 352545 h 732704"/>
                      <a:gd name="connsiteX29" fmla="*/ 192723 w 1282110"/>
                      <a:gd name="connsiteY29" fmla="*/ 345902 h 732704"/>
                      <a:gd name="connsiteX30" fmla="*/ 188155 w 1282110"/>
                      <a:gd name="connsiteY30" fmla="*/ 345798 h 732704"/>
                      <a:gd name="connsiteX31" fmla="*/ 48 w 1282110"/>
                      <a:gd name="connsiteY31" fmla="*/ 530272 h 732704"/>
                      <a:gd name="connsiteX32" fmla="*/ 196253 w 1282110"/>
                      <a:gd name="connsiteY32" fmla="*/ 732601 h 732704"/>
                      <a:gd name="connsiteX33" fmla="*/ 218364 w 1282110"/>
                      <a:gd name="connsiteY33" fmla="*/ 732705 h 732704"/>
                      <a:gd name="connsiteX34" fmla="*/ 1060176 w 1282110"/>
                      <a:gd name="connsiteY34" fmla="*/ 730110 h 732704"/>
                      <a:gd name="connsiteX35" fmla="*/ 1081872 w 1282110"/>
                      <a:gd name="connsiteY35" fmla="*/ 730213 h 732704"/>
                      <a:gd name="connsiteX36" fmla="*/ 1086336 w 1282110"/>
                      <a:gd name="connsiteY36" fmla="*/ 730317 h 732704"/>
                      <a:gd name="connsiteX37" fmla="*/ 1282022 w 1282110"/>
                      <a:gd name="connsiteY37" fmla="*/ 507018 h 732704"/>
                      <a:gd name="connsiteX38" fmla="*/ 1104296 w 1282110"/>
                      <a:gd name="connsiteY38" fmla="*/ 274686 h 732704"/>
                      <a:gd name="connsiteX39" fmla="*/ 834592 w 1282110"/>
                      <a:gd name="connsiteY39" fmla="*/ 104 h 732704"/>
                      <a:gd name="connsiteX40" fmla="*/ 827741 w 1282110"/>
                      <a:gd name="connsiteY40" fmla="*/ 0 h 732704"/>
                      <a:gd name="connsiteX41" fmla="*/ 827741 w 1282110"/>
                      <a:gd name="connsiteY41" fmla="*/ 0 h 73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82110" h="732704">
                        <a:moveTo>
                          <a:pt x="827741" y="33739"/>
                        </a:moveTo>
                        <a:cubicBezTo>
                          <a:pt x="829713" y="33739"/>
                          <a:pt x="831685" y="33739"/>
                          <a:pt x="833762" y="33843"/>
                        </a:cubicBezTo>
                        <a:cubicBezTo>
                          <a:pt x="956467" y="36853"/>
                          <a:pt x="1058411" y="141703"/>
                          <a:pt x="1070764" y="277801"/>
                        </a:cubicBezTo>
                        <a:lnTo>
                          <a:pt x="1073256" y="305622"/>
                        </a:lnTo>
                        <a:lnTo>
                          <a:pt x="1101077" y="308322"/>
                        </a:lnTo>
                        <a:cubicBezTo>
                          <a:pt x="1186203" y="316419"/>
                          <a:pt x="1250878" y="403413"/>
                          <a:pt x="1248283" y="506291"/>
                        </a:cubicBezTo>
                        <a:cubicBezTo>
                          <a:pt x="1245999" y="611245"/>
                          <a:pt x="1173330" y="696578"/>
                          <a:pt x="1086336" y="696578"/>
                        </a:cubicBezTo>
                        <a:cubicBezTo>
                          <a:pt x="1085194" y="696578"/>
                          <a:pt x="1083948" y="696578"/>
                          <a:pt x="1082599" y="696578"/>
                        </a:cubicBezTo>
                        <a:cubicBezTo>
                          <a:pt x="1080107" y="696578"/>
                          <a:pt x="1072322" y="696475"/>
                          <a:pt x="1060176" y="696475"/>
                        </a:cubicBezTo>
                        <a:cubicBezTo>
                          <a:pt x="998511" y="696475"/>
                          <a:pt x="816840" y="697097"/>
                          <a:pt x="641087" y="697720"/>
                        </a:cubicBezTo>
                        <a:cubicBezTo>
                          <a:pt x="463983" y="698343"/>
                          <a:pt x="280963" y="698966"/>
                          <a:pt x="218364" y="698966"/>
                        </a:cubicBezTo>
                        <a:cubicBezTo>
                          <a:pt x="206841" y="698966"/>
                          <a:pt x="199471" y="698966"/>
                          <a:pt x="197187" y="698862"/>
                        </a:cubicBezTo>
                        <a:cubicBezTo>
                          <a:pt x="111231" y="696578"/>
                          <a:pt x="31814" y="614982"/>
                          <a:pt x="33787" y="531102"/>
                        </a:cubicBezTo>
                        <a:cubicBezTo>
                          <a:pt x="35759" y="447637"/>
                          <a:pt x="104898" y="379744"/>
                          <a:pt x="187844" y="379744"/>
                        </a:cubicBezTo>
                        <a:cubicBezTo>
                          <a:pt x="189089" y="379744"/>
                          <a:pt x="190335" y="379744"/>
                          <a:pt x="191789" y="379744"/>
                        </a:cubicBezTo>
                        <a:cubicBezTo>
                          <a:pt x="205077" y="380056"/>
                          <a:pt x="217845" y="381820"/>
                          <a:pt x="229784" y="385142"/>
                        </a:cubicBezTo>
                        <a:lnTo>
                          <a:pt x="264249" y="394693"/>
                        </a:lnTo>
                        <a:lnTo>
                          <a:pt x="271724" y="359709"/>
                        </a:lnTo>
                        <a:cubicBezTo>
                          <a:pt x="291863" y="265966"/>
                          <a:pt x="375017" y="197969"/>
                          <a:pt x="469486" y="197969"/>
                        </a:cubicBezTo>
                        <a:cubicBezTo>
                          <a:pt x="471147" y="197969"/>
                          <a:pt x="472808" y="197969"/>
                          <a:pt x="474365" y="198073"/>
                        </a:cubicBezTo>
                        <a:cubicBezTo>
                          <a:pt x="503640" y="198904"/>
                          <a:pt x="531254" y="205444"/>
                          <a:pt x="556376" y="217590"/>
                        </a:cubicBezTo>
                        <a:lnTo>
                          <a:pt x="589285" y="233577"/>
                        </a:lnTo>
                        <a:lnTo>
                          <a:pt x="602469" y="199423"/>
                        </a:lnTo>
                        <a:cubicBezTo>
                          <a:pt x="641710" y="98725"/>
                          <a:pt x="730054" y="33739"/>
                          <a:pt x="827741" y="33739"/>
                        </a:cubicBezTo>
                        <a:moveTo>
                          <a:pt x="827741" y="0"/>
                        </a:moveTo>
                        <a:cubicBezTo>
                          <a:pt x="713132" y="0"/>
                          <a:pt x="613992" y="77028"/>
                          <a:pt x="571325" y="187173"/>
                        </a:cubicBezTo>
                        <a:cubicBezTo>
                          <a:pt x="542154" y="173055"/>
                          <a:pt x="509972" y="165165"/>
                          <a:pt x="475610" y="164231"/>
                        </a:cubicBezTo>
                        <a:cubicBezTo>
                          <a:pt x="473638" y="164231"/>
                          <a:pt x="471666" y="164127"/>
                          <a:pt x="469797" y="164127"/>
                        </a:cubicBezTo>
                        <a:cubicBezTo>
                          <a:pt x="356953" y="164127"/>
                          <a:pt x="262277" y="244270"/>
                          <a:pt x="239023" y="352545"/>
                        </a:cubicBezTo>
                        <a:cubicBezTo>
                          <a:pt x="224282" y="348497"/>
                          <a:pt x="208606" y="346317"/>
                          <a:pt x="192723" y="345902"/>
                        </a:cubicBezTo>
                        <a:cubicBezTo>
                          <a:pt x="191166" y="345902"/>
                          <a:pt x="189609" y="345798"/>
                          <a:pt x="188155" y="345798"/>
                        </a:cubicBezTo>
                        <a:cubicBezTo>
                          <a:pt x="86212" y="346005"/>
                          <a:pt x="2539" y="427602"/>
                          <a:pt x="48" y="530272"/>
                        </a:cubicBezTo>
                        <a:cubicBezTo>
                          <a:pt x="-2444" y="634499"/>
                          <a:pt x="92544" y="729798"/>
                          <a:pt x="196253" y="732601"/>
                        </a:cubicBezTo>
                        <a:cubicBezTo>
                          <a:pt x="198848" y="732601"/>
                          <a:pt x="206530" y="732705"/>
                          <a:pt x="218364" y="732705"/>
                        </a:cubicBezTo>
                        <a:cubicBezTo>
                          <a:pt x="343250" y="732705"/>
                          <a:pt x="936639" y="730110"/>
                          <a:pt x="1060176" y="730110"/>
                        </a:cubicBezTo>
                        <a:cubicBezTo>
                          <a:pt x="1071906" y="730110"/>
                          <a:pt x="1079381" y="730110"/>
                          <a:pt x="1081872" y="730213"/>
                        </a:cubicBezTo>
                        <a:cubicBezTo>
                          <a:pt x="1083326" y="730213"/>
                          <a:pt x="1084779" y="730317"/>
                          <a:pt x="1086336" y="730317"/>
                        </a:cubicBezTo>
                        <a:cubicBezTo>
                          <a:pt x="1191809" y="730317"/>
                          <a:pt x="1279323" y="630865"/>
                          <a:pt x="1282022" y="507018"/>
                        </a:cubicBezTo>
                        <a:cubicBezTo>
                          <a:pt x="1285136" y="385246"/>
                          <a:pt x="1206239" y="284445"/>
                          <a:pt x="1104296" y="274686"/>
                        </a:cubicBezTo>
                        <a:cubicBezTo>
                          <a:pt x="1090489" y="123121"/>
                          <a:pt x="976399" y="3530"/>
                          <a:pt x="834592" y="104"/>
                        </a:cubicBezTo>
                        <a:cubicBezTo>
                          <a:pt x="832308" y="0"/>
                          <a:pt x="830024" y="0"/>
                          <a:pt x="827741" y="0"/>
                        </a:cubicBezTo>
                        <a:lnTo>
                          <a:pt x="827741" y="0"/>
                        </a:lnTo>
                        <a:close/>
                      </a:path>
                    </a:pathLst>
                  </a:custGeom>
                  <a:solidFill>
                    <a:schemeClr val="bg1"/>
                  </a:solidFill>
                  <a:ln w="10370" cap="flat">
                    <a:noFill/>
                    <a:prstDash val="solid"/>
                    <a:miter/>
                  </a:ln>
                </p:spPr>
                <p:txBody>
                  <a:bodyPr rtlCol="0" anchor="ctr"/>
                  <a:lstStyle/>
                  <a:p>
                    <a:endParaRPr lang="en-US" sz="1100">
                      <a:solidFill>
                        <a:srgbClr val="717074"/>
                      </a:solidFill>
                      <a:latin typeface="+mj-lt"/>
                    </a:endParaRPr>
                  </a:p>
                </p:txBody>
              </p:sp>
              <p:sp>
                <p:nvSpPr>
                  <p:cNvPr id="65" name="Freeform: Shape 451">
                    <a:extLst>
                      <a:ext uri="{FF2B5EF4-FFF2-40B4-BE49-F238E27FC236}">
                        <a16:creationId xmlns:a16="http://schemas.microsoft.com/office/drawing/2014/main" id="{36602C68-C6DB-7203-F391-DE95327408AF}"/>
                      </a:ext>
                    </a:extLst>
                  </p:cNvPr>
                  <p:cNvSpPr/>
                  <p:nvPr/>
                </p:nvSpPr>
                <p:spPr>
                  <a:xfrm>
                    <a:off x="1295723" y="2042732"/>
                    <a:ext cx="535763" cy="162534"/>
                  </a:xfrm>
                  <a:custGeom>
                    <a:avLst/>
                    <a:gdLst/>
                    <a:ahLst/>
                    <a:cxnLst/>
                    <a:rect l="l" t="t" r="r" b="b"/>
                    <a:pathLst>
                      <a:path w="535763" h="162534">
                        <a:moveTo>
                          <a:pt x="326517" y="104927"/>
                        </a:moveTo>
                        <a:cubicBezTo>
                          <a:pt x="319355" y="104927"/>
                          <a:pt x="313335" y="106718"/>
                          <a:pt x="308458" y="110299"/>
                        </a:cubicBezTo>
                        <a:cubicBezTo>
                          <a:pt x="303581" y="113881"/>
                          <a:pt x="301143" y="118415"/>
                          <a:pt x="301143" y="123901"/>
                        </a:cubicBezTo>
                        <a:cubicBezTo>
                          <a:pt x="301143" y="129387"/>
                          <a:pt x="303353" y="133807"/>
                          <a:pt x="307772" y="137160"/>
                        </a:cubicBezTo>
                        <a:cubicBezTo>
                          <a:pt x="312192" y="140513"/>
                          <a:pt x="317754" y="142189"/>
                          <a:pt x="324460" y="142189"/>
                        </a:cubicBezTo>
                        <a:cubicBezTo>
                          <a:pt x="331623" y="142189"/>
                          <a:pt x="338214" y="140436"/>
                          <a:pt x="344234" y="136931"/>
                        </a:cubicBezTo>
                        <a:cubicBezTo>
                          <a:pt x="350254" y="133426"/>
                          <a:pt x="353949" y="128702"/>
                          <a:pt x="355321" y="122758"/>
                        </a:cubicBezTo>
                        <a:lnTo>
                          <a:pt x="355321" y="109271"/>
                        </a:lnTo>
                        <a:cubicBezTo>
                          <a:pt x="346177" y="106375"/>
                          <a:pt x="336576" y="104927"/>
                          <a:pt x="326517" y="104927"/>
                        </a:cubicBezTo>
                        <a:close/>
                        <a:moveTo>
                          <a:pt x="193167" y="104927"/>
                        </a:moveTo>
                        <a:cubicBezTo>
                          <a:pt x="186005" y="104927"/>
                          <a:pt x="179985" y="106718"/>
                          <a:pt x="175108" y="110299"/>
                        </a:cubicBezTo>
                        <a:cubicBezTo>
                          <a:pt x="170231" y="113881"/>
                          <a:pt x="167793" y="118415"/>
                          <a:pt x="167793" y="123901"/>
                        </a:cubicBezTo>
                        <a:cubicBezTo>
                          <a:pt x="167793" y="129387"/>
                          <a:pt x="170003" y="133807"/>
                          <a:pt x="174422" y="137160"/>
                        </a:cubicBezTo>
                        <a:cubicBezTo>
                          <a:pt x="178842" y="140513"/>
                          <a:pt x="184404" y="142189"/>
                          <a:pt x="191110" y="142189"/>
                        </a:cubicBezTo>
                        <a:cubicBezTo>
                          <a:pt x="198273" y="142189"/>
                          <a:pt x="204864" y="140436"/>
                          <a:pt x="210884" y="136931"/>
                        </a:cubicBezTo>
                        <a:cubicBezTo>
                          <a:pt x="216904" y="133426"/>
                          <a:pt x="220599" y="128702"/>
                          <a:pt x="221971" y="122758"/>
                        </a:cubicBezTo>
                        <a:lnTo>
                          <a:pt x="221971" y="109271"/>
                        </a:lnTo>
                        <a:cubicBezTo>
                          <a:pt x="212827" y="106375"/>
                          <a:pt x="203226" y="104927"/>
                          <a:pt x="193167" y="104927"/>
                        </a:cubicBezTo>
                        <a:close/>
                        <a:moveTo>
                          <a:pt x="332004" y="38862"/>
                        </a:moveTo>
                        <a:cubicBezTo>
                          <a:pt x="347549" y="38862"/>
                          <a:pt x="359855" y="43396"/>
                          <a:pt x="368923" y="52463"/>
                        </a:cubicBezTo>
                        <a:cubicBezTo>
                          <a:pt x="377991" y="61531"/>
                          <a:pt x="382524" y="73609"/>
                          <a:pt x="382524" y="88697"/>
                        </a:cubicBezTo>
                        <a:lnTo>
                          <a:pt x="382524" y="159791"/>
                        </a:lnTo>
                        <a:lnTo>
                          <a:pt x="355321" y="159791"/>
                        </a:lnTo>
                        <a:lnTo>
                          <a:pt x="355321" y="145847"/>
                        </a:lnTo>
                        <a:cubicBezTo>
                          <a:pt x="351054" y="151028"/>
                          <a:pt x="345567" y="155105"/>
                          <a:pt x="338862" y="158077"/>
                        </a:cubicBezTo>
                        <a:cubicBezTo>
                          <a:pt x="332156" y="161048"/>
                          <a:pt x="325298" y="162534"/>
                          <a:pt x="318288" y="162534"/>
                        </a:cubicBezTo>
                        <a:cubicBezTo>
                          <a:pt x="309906" y="162534"/>
                          <a:pt x="302400" y="160972"/>
                          <a:pt x="295771" y="157848"/>
                        </a:cubicBezTo>
                        <a:cubicBezTo>
                          <a:pt x="289141" y="154724"/>
                          <a:pt x="283922" y="150304"/>
                          <a:pt x="280112" y="144589"/>
                        </a:cubicBezTo>
                        <a:cubicBezTo>
                          <a:pt x="276302" y="138874"/>
                          <a:pt x="274397" y="132283"/>
                          <a:pt x="274397" y="124815"/>
                        </a:cubicBezTo>
                        <a:cubicBezTo>
                          <a:pt x="274397" y="117195"/>
                          <a:pt x="276530" y="110414"/>
                          <a:pt x="280797" y="104470"/>
                        </a:cubicBezTo>
                        <a:cubicBezTo>
                          <a:pt x="285065" y="98526"/>
                          <a:pt x="290856" y="93878"/>
                          <a:pt x="298171" y="90525"/>
                        </a:cubicBezTo>
                        <a:cubicBezTo>
                          <a:pt x="305486" y="87173"/>
                          <a:pt x="313563" y="85496"/>
                          <a:pt x="322403" y="85496"/>
                        </a:cubicBezTo>
                        <a:cubicBezTo>
                          <a:pt x="332918" y="85496"/>
                          <a:pt x="343891" y="87554"/>
                          <a:pt x="355321" y="91668"/>
                        </a:cubicBezTo>
                        <a:lnTo>
                          <a:pt x="355321" y="88697"/>
                        </a:lnTo>
                        <a:cubicBezTo>
                          <a:pt x="355321" y="80924"/>
                          <a:pt x="352997" y="74485"/>
                          <a:pt x="348349" y="69380"/>
                        </a:cubicBezTo>
                        <a:cubicBezTo>
                          <a:pt x="343701" y="64274"/>
                          <a:pt x="336423" y="61722"/>
                          <a:pt x="326517" y="61722"/>
                        </a:cubicBezTo>
                        <a:cubicBezTo>
                          <a:pt x="317069" y="61722"/>
                          <a:pt x="306401" y="64694"/>
                          <a:pt x="294513" y="70637"/>
                        </a:cubicBezTo>
                        <a:lnTo>
                          <a:pt x="284912" y="51206"/>
                        </a:lnTo>
                        <a:cubicBezTo>
                          <a:pt x="301676" y="42977"/>
                          <a:pt x="317373" y="38862"/>
                          <a:pt x="332004" y="38862"/>
                        </a:cubicBezTo>
                        <a:close/>
                        <a:moveTo>
                          <a:pt x="198654" y="38862"/>
                        </a:moveTo>
                        <a:cubicBezTo>
                          <a:pt x="214199" y="38862"/>
                          <a:pt x="226505" y="43396"/>
                          <a:pt x="235573" y="52463"/>
                        </a:cubicBezTo>
                        <a:cubicBezTo>
                          <a:pt x="244641" y="61531"/>
                          <a:pt x="249174" y="73609"/>
                          <a:pt x="249174" y="88697"/>
                        </a:cubicBezTo>
                        <a:lnTo>
                          <a:pt x="249174" y="159791"/>
                        </a:lnTo>
                        <a:lnTo>
                          <a:pt x="221971" y="159791"/>
                        </a:lnTo>
                        <a:lnTo>
                          <a:pt x="221971" y="145847"/>
                        </a:lnTo>
                        <a:cubicBezTo>
                          <a:pt x="217704" y="151028"/>
                          <a:pt x="212217" y="155105"/>
                          <a:pt x="205512" y="158077"/>
                        </a:cubicBezTo>
                        <a:cubicBezTo>
                          <a:pt x="198806" y="161048"/>
                          <a:pt x="191948" y="162534"/>
                          <a:pt x="184938" y="162534"/>
                        </a:cubicBezTo>
                        <a:cubicBezTo>
                          <a:pt x="176556" y="162534"/>
                          <a:pt x="169050" y="160972"/>
                          <a:pt x="162421" y="157848"/>
                        </a:cubicBezTo>
                        <a:cubicBezTo>
                          <a:pt x="155791" y="154724"/>
                          <a:pt x="150572" y="150304"/>
                          <a:pt x="146762" y="144589"/>
                        </a:cubicBezTo>
                        <a:cubicBezTo>
                          <a:pt x="142952" y="138874"/>
                          <a:pt x="141047" y="132283"/>
                          <a:pt x="141047" y="124815"/>
                        </a:cubicBezTo>
                        <a:cubicBezTo>
                          <a:pt x="141047" y="117195"/>
                          <a:pt x="143180" y="110414"/>
                          <a:pt x="147447" y="104470"/>
                        </a:cubicBezTo>
                        <a:cubicBezTo>
                          <a:pt x="151715" y="98526"/>
                          <a:pt x="157506" y="93878"/>
                          <a:pt x="164821" y="90525"/>
                        </a:cubicBezTo>
                        <a:cubicBezTo>
                          <a:pt x="172136" y="87173"/>
                          <a:pt x="180213" y="85496"/>
                          <a:pt x="189053" y="85496"/>
                        </a:cubicBezTo>
                        <a:cubicBezTo>
                          <a:pt x="199568" y="85496"/>
                          <a:pt x="210541" y="87554"/>
                          <a:pt x="221971" y="91668"/>
                        </a:cubicBezTo>
                        <a:lnTo>
                          <a:pt x="221971" y="88697"/>
                        </a:lnTo>
                        <a:cubicBezTo>
                          <a:pt x="221971" y="80924"/>
                          <a:pt x="219647" y="74485"/>
                          <a:pt x="214999" y="69380"/>
                        </a:cubicBezTo>
                        <a:cubicBezTo>
                          <a:pt x="210351" y="64274"/>
                          <a:pt x="203073" y="61722"/>
                          <a:pt x="193167" y="61722"/>
                        </a:cubicBezTo>
                        <a:cubicBezTo>
                          <a:pt x="183719" y="61722"/>
                          <a:pt x="173051" y="64694"/>
                          <a:pt x="161163" y="70637"/>
                        </a:cubicBezTo>
                        <a:lnTo>
                          <a:pt x="151562" y="51206"/>
                        </a:lnTo>
                        <a:cubicBezTo>
                          <a:pt x="168326" y="42977"/>
                          <a:pt x="184023" y="38862"/>
                          <a:pt x="198654" y="38862"/>
                        </a:cubicBezTo>
                        <a:close/>
                        <a:moveTo>
                          <a:pt x="472212" y="0"/>
                        </a:moveTo>
                        <a:cubicBezTo>
                          <a:pt x="494919" y="0"/>
                          <a:pt x="514731" y="7315"/>
                          <a:pt x="531648" y="21945"/>
                        </a:cubicBezTo>
                        <a:lnTo>
                          <a:pt x="516103" y="42748"/>
                        </a:lnTo>
                        <a:cubicBezTo>
                          <a:pt x="509245" y="36804"/>
                          <a:pt x="502006" y="32270"/>
                          <a:pt x="494386" y="29146"/>
                        </a:cubicBezTo>
                        <a:cubicBezTo>
                          <a:pt x="486766" y="26022"/>
                          <a:pt x="479070" y="24460"/>
                          <a:pt x="471297" y="24460"/>
                        </a:cubicBezTo>
                        <a:cubicBezTo>
                          <a:pt x="463525" y="24460"/>
                          <a:pt x="457162" y="26441"/>
                          <a:pt x="452209" y="30404"/>
                        </a:cubicBezTo>
                        <a:cubicBezTo>
                          <a:pt x="447256" y="34366"/>
                          <a:pt x="444780" y="39167"/>
                          <a:pt x="444780" y="44805"/>
                        </a:cubicBezTo>
                        <a:cubicBezTo>
                          <a:pt x="444780" y="48920"/>
                          <a:pt x="446037" y="52349"/>
                          <a:pt x="448552" y="55092"/>
                        </a:cubicBezTo>
                        <a:cubicBezTo>
                          <a:pt x="451066" y="57836"/>
                          <a:pt x="454876" y="60122"/>
                          <a:pt x="459982" y="61950"/>
                        </a:cubicBezTo>
                        <a:cubicBezTo>
                          <a:pt x="465087" y="63779"/>
                          <a:pt x="472136" y="65760"/>
                          <a:pt x="481127" y="67894"/>
                        </a:cubicBezTo>
                        <a:cubicBezTo>
                          <a:pt x="499263" y="72009"/>
                          <a:pt x="512903" y="77457"/>
                          <a:pt x="522047" y="84239"/>
                        </a:cubicBezTo>
                        <a:cubicBezTo>
                          <a:pt x="531191" y="91021"/>
                          <a:pt x="535763" y="101041"/>
                          <a:pt x="535763" y="114300"/>
                        </a:cubicBezTo>
                        <a:cubicBezTo>
                          <a:pt x="535763" y="123749"/>
                          <a:pt x="533438" y="132092"/>
                          <a:pt x="528790" y="139331"/>
                        </a:cubicBezTo>
                        <a:cubicBezTo>
                          <a:pt x="524142" y="146570"/>
                          <a:pt x="517398" y="152209"/>
                          <a:pt x="508559" y="156248"/>
                        </a:cubicBezTo>
                        <a:cubicBezTo>
                          <a:pt x="499720" y="160286"/>
                          <a:pt x="489128" y="162306"/>
                          <a:pt x="476784" y="162306"/>
                        </a:cubicBezTo>
                        <a:cubicBezTo>
                          <a:pt x="463525" y="162306"/>
                          <a:pt x="451219" y="160134"/>
                          <a:pt x="439865" y="155791"/>
                        </a:cubicBezTo>
                        <a:cubicBezTo>
                          <a:pt x="428511" y="151447"/>
                          <a:pt x="418415" y="145161"/>
                          <a:pt x="409575" y="136931"/>
                        </a:cubicBezTo>
                        <a:lnTo>
                          <a:pt x="426263" y="116586"/>
                        </a:lnTo>
                        <a:cubicBezTo>
                          <a:pt x="441960" y="130759"/>
                          <a:pt x="459182" y="137846"/>
                          <a:pt x="477927" y="137846"/>
                        </a:cubicBezTo>
                        <a:cubicBezTo>
                          <a:pt x="487071" y="137846"/>
                          <a:pt x="494234" y="135864"/>
                          <a:pt x="499415" y="131902"/>
                        </a:cubicBezTo>
                        <a:cubicBezTo>
                          <a:pt x="504597" y="127940"/>
                          <a:pt x="507188" y="122987"/>
                          <a:pt x="507188" y="117043"/>
                        </a:cubicBezTo>
                        <a:cubicBezTo>
                          <a:pt x="507188" y="112776"/>
                          <a:pt x="505930" y="109309"/>
                          <a:pt x="503416" y="106642"/>
                        </a:cubicBezTo>
                        <a:cubicBezTo>
                          <a:pt x="500901" y="103975"/>
                          <a:pt x="497167" y="101689"/>
                          <a:pt x="492214" y="99784"/>
                        </a:cubicBezTo>
                        <a:cubicBezTo>
                          <a:pt x="487261" y="97879"/>
                          <a:pt x="480137" y="95859"/>
                          <a:pt x="470840" y="93726"/>
                        </a:cubicBezTo>
                        <a:cubicBezTo>
                          <a:pt x="458648" y="90830"/>
                          <a:pt x="448666" y="87668"/>
                          <a:pt x="440894" y="84239"/>
                        </a:cubicBezTo>
                        <a:cubicBezTo>
                          <a:pt x="433121" y="80810"/>
                          <a:pt x="427025" y="76162"/>
                          <a:pt x="422606" y="70294"/>
                        </a:cubicBezTo>
                        <a:cubicBezTo>
                          <a:pt x="418186" y="64427"/>
                          <a:pt x="415976" y="56769"/>
                          <a:pt x="415976" y="47320"/>
                        </a:cubicBezTo>
                        <a:cubicBezTo>
                          <a:pt x="415976" y="38328"/>
                          <a:pt x="418377" y="30213"/>
                          <a:pt x="423177" y="22974"/>
                        </a:cubicBezTo>
                        <a:cubicBezTo>
                          <a:pt x="427978" y="15735"/>
                          <a:pt x="434645" y="10096"/>
                          <a:pt x="443180" y="6058"/>
                        </a:cubicBezTo>
                        <a:cubicBezTo>
                          <a:pt x="451714" y="2019"/>
                          <a:pt x="461391" y="0"/>
                          <a:pt x="472212" y="0"/>
                        </a:cubicBezTo>
                        <a:close/>
                        <a:moveTo>
                          <a:pt x="62637" y="0"/>
                        </a:moveTo>
                        <a:cubicBezTo>
                          <a:pt x="85344" y="0"/>
                          <a:pt x="105156" y="7315"/>
                          <a:pt x="122073" y="21945"/>
                        </a:cubicBezTo>
                        <a:lnTo>
                          <a:pt x="106528" y="42748"/>
                        </a:lnTo>
                        <a:cubicBezTo>
                          <a:pt x="99670" y="36804"/>
                          <a:pt x="92431" y="32270"/>
                          <a:pt x="84811" y="29146"/>
                        </a:cubicBezTo>
                        <a:cubicBezTo>
                          <a:pt x="77191" y="26022"/>
                          <a:pt x="69495" y="24460"/>
                          <a:pt x="61722" y="24460"/>
                        </a:cubicBezTo>
                        <a:cubicBezTo>
                          <a:pt x="53950" y="24460"/>
                          <a:pt x="47587" y="26441"/>
                          <a:pt x="42634" y="30404"/>
                        </a:cubicBezTo>
                        <a:cubicBezTo>
                          <a:pt x="37681" y="34366"/>
                          <a:pt x="35205" y="39167"/>
                          <a:pt x="35205" y="44805"/>
                        </a:cubicBezTo>
                        <a:cubicBezTo>
                          <a:pt x="35205" y="48920"/>
                          <a:pt x="36462" y="52349"/>
                          <a:pt x="38977" y="55092"/>
                        </a:cubicBezTo>
                        <a:cubicBezTo>
                          <a:pt x="41491" y="57836"/>
                          <a:pt x="45301" y="60122"/>
                          <a:pt x="50407" y="61950"/>
                        </a:cubicBezTo>
                        <a:cubicBezTo>
                          <a:pt x="55512" y="63779"/>
                          <a:pt x="62561" y="65760"/>
                          <a:pt x="71552" y="67894"/>
                        </a:cubicBezTo>
                        <a:cubicBezTo>
                          <a:pt x="89688" y="72009"/>
                          <a:pt x="103328" y="77457"/>
                          <a:pt x="112472" y="84239"/>
                        </a:cubicBezTo>
                        <a:cubicBezTo>
                          <a:pt x="121616" y="91021"/>
                          <a:pt x="126188" y="101041"/>
                          <a:pt x="126188" y="114300"/>
                        </a:cubicBezTo>
                        <a:cubicBezTo>
                          <a:pt x="126188" y="123749"/>
                          <a:pt x="123864" y="132092"/>
                          <a:pt x="119215" y="139331"/>
                        </a:cubicBezTo>
                        <a:cubicBezTo>
                          <a:pt x="114567" y="146570"/>
                          <a:pt x="107823" y="152209"/>
                          <a:pt x="98984" y="156248"/>
                        </a:cubicBezTo>
                        <a:cubicBezTo>
                          <a:pt x="90145" y="160286"/>
                          <a:pt x="79553" y="162306"/>
                          <a:pt x="67209" y="162306"/>
                        </a:cubicBezTo>
                        <a:cubicBezTo>
                          <a:pt x="53950" y="162306"/>
                          <a:pt x="41644" y="160134"/>
                          <a:pt x="30290" y="155791"/>
                        </a:cubicBezTo>
                        <a:cubicBezTo>
                          <a:pt x="18936" y="151447"/>
                          <a:pt x="8840" y="145161"/>
                          <a:pt x="0" y="136931"/>
                        </a:cubicBezTo>
                        <a:lnTo>
                          <a:pt x="16688" y="116586"/>
                        </a:lnTo>
                        <a:cubicBezTo>
                          <a:pt x="32385" y="130759"/>
                          <a:pt x="49607" y="137846"/>
                          <a:pt x="68352" y="137846"/>
                        </a:cubicBezTo>
                        <a:cubicBezTo>
                          <a:pt x="77496" y="137846"/>
                          <a:pt x="84659" y="135864"/>
                          <a:pt x="89840" y="131902"/>
                        </a:cubicBezTo>
                        <a:cubicBezTo>
                          <a:pt x="95022" y="127940"/>
                          <a:pt x="97613" y="122987"/>
                          <a:pt x="97613" y="117043"/>
                        </a:cubicBezTo>
                        <a:cubicBezTo>
                          <a:pt x="97613" y="112776"/>
                          <a:pt x="96355" y="109309"/>
                          <a:pt x="93841" y="106642"/>
                        </a:cubicBezTo>
                        <a:cubicBezTo>
                          <a:pt x="91326" y="103975"/>
                          <a:pt x="87592" y="101689"/>
                          <a:pt x="82639" y="99784"/>
                        </a:cubicBezTo>
                        <a:cubicBezTo>
                          <a:pt x="77686" y="97879"/>
                          <a:pt x="70562" y="95859"/>
                          <a:pt x="61265" y="93726"/>
                        </a:cubicBezTo>
                        <a:cubicBezTo>
                          <a:pt x="49073" y="90830"/>
                          <a:pt x="39091" y="87668"/>
                          <a:pt x="31319" y="84239"/>
                        </a:cubicBezTo>
                        <a:cubicBezTo>
                          <a:pt x="23546" y="80810"/>
                          <a:pt x="17450" y="76162"/>
                          <a:pt x="13031" y="70294"/>
                        </a:cubicBezTo>
                        <a:cubicBezTo>
                          <a:pt x="8611" y="64427"/>
                          <a:pt x="6401" y="56769"/>
                          <a:pt x="6401" y="47320"/>
                        </a:cubicBezTo>
                        <a:cubicBezTo>
                          <a:pt x="6401" y="38328"/>
                          <a:pt x="8802" y="30213"/>
                          <a:pt x="13602" y="22974"/>
                        </a:cubicBezTo>
                        <a:cubicBezTo>
                          <a:pt x="18403" y="15735"/>
                          <a:pt x="25070" y="10096"/>
                          <a:pt x="33605" y="6058"/>
                        </a:cubicBezTo>
                        <a:cubicBezTo>
                          <a:pt x="42139" y="2019"/>
                          <a:pt x="51816" y="0"/>
                          <a:pt x="62637"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100">
                      <a:solidFill>
                        <a:prstClr val="white"/>
                      </a:solidFill>
                      <a:latin typeface="+mj-lt"/>
                    </a:endParaRPr>
                  </a:p>
                </p:txBody>
              </p:sp>
            </p:grpSp>
          </p:grpSp>
        </p:grpSp>
        <p:sp>
          <p:nvSpPr>
            <p:cNvPr id="87" name="Rectangle 86">
              <a:extLst>
                <a:ext uri="{FF2B5EF4-FFF2-40B4-BE49-F238E27FC236}">
                  <a16:creationId xmlns:a16="http://schemas.microsoft.com/office/drawing/2014/main" id="{5B34376B-F6CA-423E-9B2B-7FBD64B6B1C1}"/>
                </a:ext>
              </a:extLst>
            </p:cNvPr>
            <p:cNvSpPr/>
            <p:nvPr/>
          </p:nvSpPr>
          <p:spPr>
            <a:xfrm>
              <a:off x="1085851" y="4553893"/>
              <a:ext cx="5181259" cy="19590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88" name="Rectangle 87">
              <a:extLst>
                <a:ext uri="{FF2B5EF4-FFF2-40B4-BE49-F238E27FC236}">
                  <a16:creationId xmlns:a16="http://schemas.microsoft.com/office/drawing/2014/main" id="{F87B4072-1DDF-368F-C618-FCD2EA389BED}"/>
                </a:ext>
              </a:extLst>
            </p:cNvPr>
            <p:cNvSpPr/>
            <p:nvPr/>
          </p:nvSpPr>
          <p:spPr>
            <a:xfrm>
              <a:off x="2747810" y="4428992"/>
              <a:ext cx="1812324" cy="258040"/>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VMware Cloud</a:t>
              </a:r>
            </a:p>
          </p:txBody>
        </p:sp>
        <p:sp>
          <p:nvSpPr>
            <p:cNvPr id="85" name="Rectangle 84">
              <a:extLst>
                <a:ext uri="{FF2B5EF4-FFF2-40B4-BE49-F238E27FC236}">
                  <a16:creationId xmlns:a16="http://schemas.microsoft.com/office/drawing/2014/main" id="{FC52214D-3455-ED86-1049-4BE2FD33293F}"/>
                </a:ext>
              </a:extLst>
            </p:cNvPr>
            <p:cNvSpPr/>
            <p:nvPr/>
          </p:nvSpPr>
          <p:spPr>
            <a:xfrm>
              <a:off x="6582252" y="4543845"/>
              <a:ext cx="4899427" cy="19590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tx2"/>
                </a:solidFill>
                <a:latin typeface="+mj-lt"/>
              </a:endParaRPr>
            </a:p>
          </p:txBody>
        </p:sp>
        <p:pic>
          <p:nvPicPr>
            <p:cNvPr id="130" name="Graphic 129">
              <a:extLst>
                <a:ext uri="{FF2B5EF4-FFF2-40B4-BE49-F238E27FC236}">
                  <a16:creationId xmlns:a16="http://schemas.microsoft.com/office/drawing/2014/main" id="{2715323C-BDB6-9876-D577-F7AC9A0DA3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93856" y="4867147"/>
              <a:ext cx="273126" cy="239546"/>
            </a:xfrm>
            <a:prstGeom prst="rect">
              <a:avLst/>
            </a:prstGeom>
          </p:spPr>
        </p:pic>
        <p:sp>
          <p:nvSpPr>
            <p:cNvPr id="131" name="TextBox 130">
              <a:extLst>
                <a:ext uri="{FF2B5EF4-FFF2-40B4-BE49-F238E27FC236}">
                  <a16:creationId xmlns:a16="http://schemas.microsoft.com/office/drawing/2014/main" id="{9BC92F4C-79BE-0F86-3D10-DA679C9BFBDA}"/>
                </a:ext>
              </a:extLst>
            </p:cNvPr>
            <p:cNvSpPr txBox="1"/>
            <p:nvPr/>
          </p:nvSpPr>
          <p:spPr>
            <a:xfrm>
              <a:off x="7940134" y="4835644"/>
              <a:ext cx="1140816"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Performance</a:t>
              </a:r>
            </a:p>
          </p:txBody>
        </p:sp>
        <p:sp>
          <p:nvSpPr>
            <p:cNvPr id="132" name="TextBox 131">
              <a:extLst>
                <a:ext uri="{FF2B5EF4-FFF2-40B4-BE49-F238E27FC236}">
                  <a16:creationId xmlns:a16="http://schemas.microsoft.com/office/drawing/2014/main" id="{E05AA908-1B26-10EE-2AB2-F7E2E93EE8E6}"/>
                </a:ext>
              </a:extLst>
            </p:cNvPr>
            <p:cNvSpPr txBox="1"/>
            <p:nvPr/>
          </p:nvSpPr>
          <p:spPr>
            <a:xfrm>
              <a:off x="10543819" y="4840098"/>
              <a:ext cx="854419"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Delivery</a:t>
              </a:r>
            </a:p>
          </p:txBody>
        </p:sp>
        <p:pic>
          <p:nvPicPr>
            <p:cNvPr id="133" name="Graphic 132">
              <a:extLst>
                <a:ext uri="{FF2B5EF4-FFF2-40B4-BE49-F238E27FC236}">
                  <a16:creationId xmlns:a16="http://schemas.microsoft.com/office/drawing/2014/main" id="{3DF6808C-E167-D93D-BE57-DC6057D9E6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51807" y="4881352"/>
              <a:ext cx="213466" cy="179035"/>
            </a:xfrm>
            <a:prstGeom prst="rect">
              <a:avLst/>
            </a:prstGeom>
          </p:spPr>
        </p:pic>
        <p:sp>
          <p:nvSpPr>
            <p:cNvPr id="134" name="TextBox 133">
              <a:extLst>
                <a:ext uri="{FF2B5EF4-FFF2-40B4-BE49-F238E27FC236}">
                  <a16:creationId xmlns:a16="http://schemas.microsoft.com/office/drawing/2014/main" id="{F5CADA64-C927-6163-1CF1-25695F48F837}"/>
                </a:ext>
              </a:extLst>
            </p:cNvPr>
            <p:cNvSpPr txBox="1"/>
            <p:nvPr/>
          </p:nvSpPr>
          <p:spPr>
            <a:xfrm>
              <a:off x="7080593" y="4835679"/>
              <a:ext cx="545997" cy="26147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Cost</a:t>
              </a:r>
            </a:p>
          </p:txBody>
        </p:sp>
        <p:pic>
          <p:nvPicPr>
            <p:cNvPr id="135" name="Graphic 134">
              <a:extLst>
                <a:ext uri="{FF2B5EF4-FFF2-40B4-BE49-F238E27FC236}">
                  <a16:creationId xmlns:a16="http://schemas.microsoft.com/office/drawing/2014/main" id="{92FAE8D0-73BD-A5A2-314D-E1749281A5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53392" y="4848964"/>
              <a:ext cx="234902" cy="234903"/>
            </a:xfrm>
            <a:prstGeom prst="rect">
              <a:avLst/>
            </a:prstGeom>
          </p:spPr>
        </p:pic>
        <p:sp>
          <p:nvSpPr>
            <p:cNvPr id="136" name="TextBox 135">
              <a:extLst>
                <a:ext uri="{FF2B5EF4-FFF2-40B4-BE49-F238E27FC236}">
                  <a16:creationId xmlns:a16="http://schemas.microsoft.com/office/drawing/2014/main" id="{15ABB3F7-EDAD-C8C3-CADC-E67111F4660A}"/>
                </a:ext>
              </a:extLst>
            </p:cNvPr>
            <p:cNvSpPr txBox="1"/>
            <p:nvPr/>
          </p:nvSpPr>
          <p:spPr>
            <a:xfrm>
              <a:off x="9222356" y="4835644"/>
              <a:ext cx="1248100" cy="261610"/>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Secure Config</a:t>
              </a:r>
            </a:p>
          </p:txBody>
        </p:sp>
        <p:pic>
          <p:nvPicPr>
            <p:cNvPr id="137" name="Graphic 136">
              <a:extLst>
                <a:ext uri="{FF2B5EF4-FFF2-40B4-BE49-F238E27FC236}">
                  <a16:creationId xmlns:a16="http://schemas.microsoft.com/office/drawing/2014/main" id="{FF659C2E-C304-339A-BC57-A7F59C1FE2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51454" y="4842762"/>
              <a:ext cx="170901" cy="247307"/>
            </a:xfrm>
            <a:prstGeom prst="rect">
              <a:avLst/>
            </a:prstGeom>
          </p:spPr>
        </p:pic>
        <p:sp>
          <p:nvSpPr>
            <p:cNvPr id="138" name="TextBox 137">
              <a:extLst>
                <a:ext uri="{FF2B5EF4-FFF2-40B4-BE49-F238E27FC236}">
                  <a16:creationId xmlns:a16="http://schemas.microsoft.com/office/drawing/2014/main" id="{3253DDC4-325C-3716-5FA9-61512BC28826}"/>
                </a:ext>
              </a:extLst>
            </p:cNvPr>
            <p:cNvSpPr txBox="1"/>
            <p:nvPr/>
          </p:nvSpPr>
          <p:spPr>
            <a:xfrm>
              <a:off x="8471452" y="5239094"/>
              <a:ext cx="2145457" cy="261610"/>
            </a:xfrm>
            <a:prstGeom prst="rect">
              <a:avLst/>
            </a:prstGeom>
            <a:noFill/>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IAAS  CAAS  PAAS</a:t>
              </a:r>
            </a:p>
          </p:txBody>
        </p:sp>
        <p:pic>
          <p:nvPicPr>
            <p:cNvPr id="139" name="Graphic 138">
              <a:extLst>
                <a:ext uri="{FF2B5EF4-FFF2-40B4-BE49-F238E27FC236}">
                  <a16:creationId xmlns:a16="http://schemas.microsoft.com/office/drawing/2014/main" id="{EE143B65-1CAB-E98A-C930-F5669D8CAC2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200000">
              <a:off x="8221230" y="5255919"/>
              <a:ext cx="191670" cy="258337"/>
            </a:xfrm>
            <a:prstGeom prst="rect">
              <a:avLst/>
            </a:prstGeom>
          </p:spPr>
        </p:pic>
        <p:sp>
          <p:nvSpPr>
            <p:cNvPr id="190" name="TextBox 189">
              <a:extLst>
                <a:ext uri="{FF2B5EF4-FFF2-40B4-BE49-F238E27FC236}">
                  <a16:creationId xmlns:a16="http://schemas.microsoft.com/office/drawing/2014/main" id="{E07B1B42-1F62-5C2C-BCBC-C8B67351019F}"/>
                </a:ext>
              </a:extLst>
            </p:cNvPr>
            <p:cNvSpPr txBox="1"/>
            <p:nvPr/>
          </p:nvSpPr>
          <p:spPr>
            <a:xfrm>
              <a:off x="1150527" y="4322193"/>
              <a:ext cx="1328461" cy="169277"/>
            </a:xfrm>
            <a:prstGeom prst="rect">
              <a:avLst/>
            </a:prstGeom>
            <a:solidFill>
              <a:schemeClr val="bg1"/>
            </a:solidFill>
          </p:spPr>
          <p:txBody>
            <a:bodyPr wrap="square" lIns="0" tIns="0" rIns="0" bIns="0"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1. BUILD CLOUDS</a:t>
              </a:r>
            </a:p>
          </p:txBody>
        </p:sp>
        <p:sp>
          <p:nvSpPr>
            <p:cNvPr id="151" name="Rectangle 150">
              <a:extLst>
                <a:ext uri="{FF2B5EF4-FFF2-40B4-BE49-F238E27FC236}">
                  <a16:creationId xmlns:a16="http://schemas.microsoft.com/office/drawing/2014/main" id="{502CD9B7-571D-2CC1-AEAA-4A1614787C5A}"/>
                </a:ext>
              </a:extLst>
            </p:cNvPr>
            <p:cNvSpPr/>
            <p:nvPr/>
          </p:nvSpPr>
          <p:spPr>
            <a:xfrm>
              <a:off x="1085850" y="2388783"/>
              <a:ext cx="10439783" cy="1067094"/>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b="1" spc="300">
                <a:solidFill>
                  <a:schemeClr val="tx2"/>
                </a:solidFill>
                <a:latin typeface="+mj-lt"/>
              </a:endParaRPr>
            </a:p>
          </p:txBody>
        </p:sp>
        <p:pic>
          <p:nvPicPr>
            <p:cNvPr id="153" name="Graphic 1">
              <a:extLst>
                <a:ext uri="{FF2B5EF4-FFF2-40B4-BE49-F238E27FC236}">
                  <a16:creationId xmlns:a16="http://schemas.microsoft.com/office/drawing/2014/main" id="{5E76C5FF-96C9-DBEF-9C05-E5D25AADEE4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07130" y="2952064"/>
              <a:ext cx="423787" cy="371682"/>
            </a:xfrm>
            <a:prstGeom prst="rect">
              <a:avLst/>
            </a:prstGeom>
            <a:effectLst/>
          </p:spPr>
        </p:pic>
        <p:sp>
          <p:nvSpPr>
            <p:cNvPr id="154" name="TextBox 2">
              <a:extLst>
                <a:ext uri="{FF2B5EF4-FFF2-40B4-BE49-F238E27FC236}">
                  <a16:creationId xmlns:a16="http://schemas.microsoft.com/office/drawing/2014/main" id="{2A7C1B27-BBB5-2C90-1A6E-301F6527F3B1}"/>
                </a:ext>
              </a:extLst>
            </p:cNvPr>
            <p:cNvSpPr txBox="1"/>
            <p:nvPr/>
          </p:nvSpPr>
          <p:spPr>
            <a:xfrm>
              <a:off x="5335516" y="2965504"/>
              <a:ext cx="1527732"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Performance</a:t>
              </a:r>
            </a:p>
          </p:txBody>
        </p:sp>
        <p:sp>
          <p:nvSpPr>
            <p:cNvPr id="155" name="TextBox 3">
              <a:extLst>
                <a:ext uri="{FF2B5EF4-FFF2-40B4-BE49-F238E27FC236}">
                  <a16:creationId xmlns:a16="http://schemas.microsoft.com/office/drawing/2014/main" id="{E6BC9F0F-3E26-86F3-3B03-E122A7167C4E}"/>
                </a:ext>
              </a:extLst>
            </p:cNvPr>
            <p:cNvSpPr txBox="1"/>
            <p:nvPr/>
          </p:nvSpPr>
          <p:spPr>
            <a:xfrm>
              <a:off x="8971883" y="2965503"/>
              <a:ext cx="1439257"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Delivery</a:t>
              </a:r>
            </a:p>
          </p:txBody>
        </p:sp>
        <p:pic>
          <p:nvPicPr>
            <p:cNvPr id="156" name="Graphic 4">
              <a:extLst>
                <a:ext uri="{FF2B5EF4-FFF2-40B4-BE49-F238E27FC236}">
                  <a16:creationId xmlns:a16="http://schemas.microsoft.com/office/drawing/2014/main" id="{8884DF78-D9EC-24F7-4D51-5A512D142C4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53591" y="3000710"/>
              <a:ext cx="331217" cy="277792"/>
            </a:xfrm>
            <a:prstGeom prst="rect">
              <a:avLst/>
            </a:prstGeom>
            <a:effectLst/>
          </p:spPr>
        </p:pic>
        <p:sp>
          <p:nvSpPr>
            <p:cNvPr id="157" name="TextBox 5">
              <a:extLst>
                <a:ext uri="{FF2B5EF4-FFF2-40B4-BE49-F238E27FC236}">
                  <a16:creationId xmlns:a16="http://schemas.microsoft.com/office/drawing/2014/main" id="{58B02FF7-3FDA-CD18-DC13-0834C189E48E}"/>
                </a:ext>
              </a:extLst>
            </p:cNvPr>
            <p:cNvSpPr txBox="1"/>
            <p:nvPr/>
          </p:nvSpPr>
          <p:spPr>
            <a:xfrm>
              <a:off x="3806715" y="2965504"/>
              <a:ext cx="847178"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Cost</a:t>
              </a:r>
            </a:p>
          </p:txBody>
        </p:sp>
        <p:pic>
          <p:nvPicPr>
            <p:cNvPr id="158" name="Graphic 6">
              <a:extLst>
                <a:ext uri="{FF2B5EF4-FFF2-40B4-BE49-F238E27FC236}">
                  <a16:creationId xmlns:a16="http://schemas.microsoft.com/office/drawing/2014/main" id="{47978993-31D8-0236-1485-7E3A690A86D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54188" y="2955667"/>
              <a:ext cx="364478" cy="364478"/>
            </a:xfrm>
            <a:prstGeom prst="rect">
              <a:avLst/>
            </a:prstGeom>
            <a:effectLst/>
          </p:spPr>
        </p:pic>
        <p:sp>
          <p:nvSpPr>
            <p:cNvPr id="159" name="TextBox 7">
              <a:extLst>
                <a:ext uri="{FF2B5EF4-FFF2-40B4-BE49-F238E27FC236}">
                  <a16:creationId xmlns:a16="http://schemas.microsoft.com/office/drawing/2014/main" id="{4B279636-2A8E-9AEF-7435-2502697C1C73}"/>
                </a:ext>
              </a:extLst>
            </p:cNvPr>
            <p:cNvSpPr txBox="1"/>
            <p:nvPr/>
          </p:nvSpPr>
          <p:spPr>
            <a:xfrm>
              <a:off x="7003252" y="2950988"/>
              <a:ext cx="1225056"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Secure Config</a:t>
              </a:r>
            </a:p>
          </p:txBody>
        </p:sp>
        <p:pic>
          <p:nvPicPr>
            <p:cNvPr id="160" name="Graphic 8">
              <a:extLst>
                <a:ext uri="{FF2B5EF4-FFF2-40B4-BE49-F238E27FC236}">
                  <a16:creationId xmlns:a16="http://schemas.microsoft.com/office/drawing/2014/main" id="{47977BD6-4A7D-3E23-F006-B29890638EF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716056" y="2946044"/>
              <a:ext cx="265173" cy="383724"/>
            </a:xfrm>
            <a:prstGeom prst="rect">
              <a:avLst/>
            </a:prstGeom>
            <a:effectLst/>
          </p:spPr>
        </p:pic>
        <p:sp>
          <p:nvSpPr>
            <p:cNvPr id="199" name="TextBox 198">
              <a:extLst>
                <a:ext uri="{FF2B5EF4-FFF2-40B4-BE49-F238E27FC236}">
                  <a16:creationId xmlns:a16="http://schemas.microsoft.com/office/drawing/2014/main" id="{EABA81DC-1919-EB57-F645-FBF48BADC322}"/>
                </a:ext>
              </a:extLst>
            </p:cNvPr>
            <p:cNvSpPr txBox="1"/>
            <p:nvPr/>
          </p:nvSpPr>
          <p:spPr>
            <a:xfrm>
              <a:off x="991774" y="2157083"/>
              <a:ext cx="2379623" cy="169277"/>
            </a:xfrm>
            <a:prstGeom prst="rect">
              <a:avLst/>
            </a:prstGeom>
            <a:solidFill>
              <a:schemeClr val="bg1"/>
            </a:solidFill>
          </p:spPr>
          <p:txBody>
            <a:bodyPr wrap="square" lIns="0" tIns="0" rIns="0" bIns="0" rtlCol="0" anchor="t">
              <a:spAutoFit/>
            </a:bodyPr>
            <a:lstStyle/>
            <a:p>
              <a:pPr algn="ctr">
                <a:spcAft>
                  <a:spcPts val="600"/>
                </a:spcAft>
              </a:pPr>
              <a:r>
                <a:rPr lang="en-US" sz="1100" b="1">
                  <a:solidFill>
                    <a:schemeClr val="tx2"/>
                  </a:solidFill>
                  <a:latin typeface="+mj-lt"/>
                  <a:ea typeface="Noteworthy Light" panose="02000400000000000000" pitchFamily="2" charset="77"/>
                  <a:cs typeface="OCRB" panose="020F0502020204030204" pitchFamily="34" charset="0"/>
                </a:rPr>
                <a:t>2. </a:t>
              </a:r>
              <a:r>
                <a:rPr lang="en-US" sz="1100">
                  <a:solidFill>
                    <a:schemeClr val="tx2"/>
                  </a:solidFill>
                  <a:latin typeface="+mj-lt"/>
                  <a:ea typeface="Noteworthy Light" panose="02000400000000000000" pitchFamily="2" charset="77"/>
                  <a:cs typeface="OCRB" panose="020F0502020204030204" pitchFamily="34" charset="0"/>
                </a:rPr>
                <a:t>MANAGE ACROSS CLOUDS</a:t>
              </a:r>
            </a:p>
          </p:txBody>
        </p:sp>
        <p:sp>
          <p:nvSpPr>
            <p:cNvPr id="86" name="Rectangle 85">
              <a:extLst>
                <a:ext uri="{FF2B5EF4-FFF2-40B4-BE49-F238E27FC236}">
                  <a16:creationId xmlns:a16="http://schemas.microsoft.com/office/drawing/2014/main" id="{D16A6781-C804-504F-B801-FA7B4A14B057}"/>
                </a:ext>
              </a:extLst>
            </p:cNvPr>
            <p:cNvSpPr/>
            <p:nvPr/>
          </p:nvSpPr>
          <p:spPr>
            <a:xfrm>
              <a:off x="8121755" y="4418944"/>
              <a:ext cx="1812324" cy="258040"/>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Public Cloud</a:t>
              </a:r>
            </a:p>
          </p:txBody>
        </p:sp>
        <p:sp>
          <p:nvSpPr>
            <p:cNvPr id="71" name="Rectangle 70">
              <a:extLst>
                <a:ext uri="{FF2B5EF4-FFF2-40B4-BE49-F238E27FC236}">
                  <a16:creationId xmlns:a16="http://schemas.microsoft.com/office/drawing/2014/main" id="{33536B40-E26D-A1B3-F108-F0E411FF9032}"/>
                </a:ext>
              </a:extLst>
            </p:cNvPr>
            <p:cNvSpPr/>
            <p:nvPr/>
          </p:nvSpPr>
          <p:spPr>
            <a:xfrm>
              <a:off x="663192" y="1976183"/>
              <a:ext cx="11310300" cy="4743860"/>
            </a:xfrm>
            <a:prstGeom prst="rect">
              <a:avLst/>
            </a:prstGeom>
            <a:no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b="1" spc="300">
                <a:solidFill>
                  <a:schemeClr val="tx2"/>
                </a:solidFill>
                <a:latin typeface="+mj-lt"/>
              </a:endParaRPr>
            </a:p>
          </p:txBody>
        </p:sp>
        <p:sp>
          <p:nvSpPr>
            <p:cNvPr id="72" name="Rectangle 71">
              <a:extLst>
                <a:ext uri="{FF2B5EF4-FFF2-40B4-BE49-F238E27FC236}">
                  <a16:creationId xmlns:a16="http://schemas.microsoft.com/office/drawing/2014/main" id="{B06605EB-3201-23AD-EDAB-B56B9A7D62B2}"/>
                </a:ext>
              </a:extLst>
            </p:cNvPr>
            <p:cNvSpPr/>
            <p:nvPr/>
          </p:nvSpPr>
          <p:spPr>
            <a:xfrm>
              <a:off x="5259527" y="1836815"/>
              <a:ext cx="2231113" cy="354227"/>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bg1"/>
                  </a:solidFill>
                  <a:latin typeface="+mj-lt"/>
                </a:rPr>
                <a:t>CLOUD OPERATING MODEL</a:t>
              </a:r>
            </a:p>
          </p:txBody>
        </p:sp>
        <p:sp>
          <p:nvSpPr>
            <p:cNvPr id="74" name="Rectangle 73">
              <a:extLst>
                <a:ext uri="{FF2B5EF4-FFF2-40B4-BE49-F238E27FC236}">
                  <a16:creationId xmlns:a16="http://schemas.microsoft.com/office/drawing/2014/main" id="{03F6D5D0-C17B-7D34-49F5-A6041DF37CCC}"/>
                </a:ext>
              </a:extLst>
            </p:cNvPr>
            <p:cNvSpPr/>
            <p:nvPr/>
          </p:nvSpPr>
          <p:spPr>
            <a:xfrm>
              <a:off x="2738117" y="3731876"/>
              <a:ext cx="7195962" cy="354227"/>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Kubernetes runtime and management					</a:t>
              </a:r>
              <a:endParaRPr lang="en-US" sz="1100" b="1">
                <a:solidFill>
                  <a:schemeClr val="tx2"/>
                </a:solidFill>
                <a:highlight>
                  <a:srgbClr val="FFFF00"/>
                </a:highlight>
                <a:latin typeface="+mj-lt"/>
              </a:endParaRPr>
            </a:p>
          </p:txBody>
        </p:sp>
        <p:sp>
          <p:nvSpPr>
            <p:cNvPr id="75" name="Rectangle 74">
              <a:extLst>
                <a:ext uri="{FF2B5EF4-FFF2-40B4-BE49-F238E27FC236}">
                  <a16:creationId xmlns:a16="http://schemas.microsoft.com/office/drawing/2014/main" id="{81257A40-AAC3-E451-51E3-6775CA268628}"/>
                </a:ext>
              </a:extLst>
            </p:cNvPr>
            <p:cNvSpPr/>
            <p:nvPr/>
          </p:nvSpPr>
          <p:spPr>
            <a:xfrm>
              <a:off x="2738117" y="2555410"/>
              <a:ext cx="7195962" cy="268760"/>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1">
                      <a:lumMod val="10000"/>
                    </a:schemeClr>
                  </a:solidFill>
                  <a:latin typeface="+mj-lt"/>
                </a:rPr>
                <a:t>VMware multi-cloud management</a:t>
              </a:r>
            </a:p>
          </p:txBody>
        </p:sp>
        <p:sp>
          <p:nvSpPr>
            <p:cNvPr id="76" name="Rectangle 75">
              <a:extLst>
                <a:ext uri="{FF2B5EF4-FFF2-40B4-BE49-F238E27FC236}">
                  <a16:creationId xmlns:a16="http://schemas.microsoft.com/office/drawing/2014/main" id="{B38D2496-7D2D-093A-1590-FEA47E5C5D0A}"/>
                </a:ext>
              </a:extLst>
            </p:cNvPr>
            <p:cNvSpPr/>
            <p:nvPr/>
          </p:nvSpPr>
          <p:spPr>
            <a:xfrm>
              <a:off x="1233995" y="5560530"/>
              <a:ext cx="4854565" cy="245916"/>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VMware multi-cloud management</a:t>
              </a:r>
            </a:p>
          </p:txBody>
        </p:sp>
        <p:sp>
          <p:nvSpPr>
            <p:cNvPr id="77" name="Rectangle 76">
              <a:extLst>
                <a:ext uri="{FF2B5EF4-FFF2-40B4-BE49-F238E27FC236}">
                  <a16:creationId xmlns:a16="http://schemas.microsoft.com/office/drawing/2014/main" id="{1180E537-1361-2D3A-9F64-04F674DCCD4E}"/>
                </a:ext>
              </a:extLst>
            </p:cNvPr>
            <p:cNvSpPr/>
            <p:nvPr/>
          </p:nvSpPr>
          <p:spPr>
            <a:xfrm>
              <a:off x="5381743" y="357153"/>
              <a:ext cx="1812324" cy="258040"/>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accent1"/>
                  </a:solidFill>
                  <a:latin typeface="+mj-lt"/>
                </a:rPr>
                <a:t>App strategy</a:t>
              </a:r>
            </a:p>
          </p:txBody>
        </p:sp>
        <p:pic>
          <p:nvPicPr>
            <p:cNvPr id="78" name="Graphic 77">
              <a:extLst>
                <a:ext uri="{FF2B5EF4-FFF2-40B4-BE49-F238E27FC236}">
                  <a16:creationId xmlns:a16="http://schemas.microsoft.com/office/drawing/2014/main" id="{2AC91B53-E223-59D5-F415-D58B5F3C76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00830" y="4867147"/>
              <a:ext cx="273126" cy="239546"/>
            </a:xfrm>
            <a:prstGeom prst="rect">
              <a:avLst/>
            </a:prstGeom>
          </p:spPr>
        </p:pic>
        <p:sp>
          <p:nvSpPr>
            <p:cNvPr id="79" name="TextBox 78">
              <a:extLst>
                <a:ext uri="{FF2B5EF4-FFF2-40B4-BE49-F238E27FC236}">
                  <a16:creationId xmlns:a16="http://schemas.microsoft.com/office/drawing/2014/main" id="{FFF4CAF2-21E6-9820-2564-2F633E1A2F14}"/>
                </a:ext>
              </a:extLst>
            </p:cNvPr>
            <p:cNvSpPr txBox="1"/>
            <p:nvPr/>
          </p:nvSpPr>
          <p:spPr>
            <a:xfrm>
              <a:off x="2447108" y="4835644"/>
              <a:ext cx="1181728"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Performance</a:t>
              </a:r>
            </a:p>
          </p:txBody>
        </p:sp>
        <p:sp>
          <p:nvSpPr>
            <p:cNvPr id="80" name="TextBox 79">
              <a:extLst>
                <a:ext uri="{FF2B5EF4-FFF2-40B4-BE49-F238E27FC236}">
                  <a16:creationId xmlns:a16="http://schemas.microsoft.com/office/drawing/2014/main" id="{E4CF92F9-3BBA-B754-F415-E9DD655DE988}"/>
                </a:ext>
              </a:extLst>
            </p:cNvPr>
            <p:cNvSpPr txBox="1"/>
            <p:nvPr/>
          </p:nvSpPr>
          <p:spPr>
            <a:xfrm>
              <a:off x="5050792" y="4840098"/>
              <a:ext cx="873865"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Delivery</a:t>
              </a:r>
            </a:p>
          </p:txBody>
        </p:sp>
        <p:pic>
          <p:nvPicPr>
            <p:cNvPr id="81" name="Graphic 80">
              <a:extLst>
                <a:ext uri="{FF2B5EF4-FFF2-40B4-BE49-F238E27FC236}">
                  <a16:creationId xmlns:a16="http://schemas.microsoft.com/office/drawing/2014/main" id="{3C254E38-C1FE-2D40-A1D2-2BE977D398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58781" y="4881352"/>
              <a:ext cx="213466" cy="179035"/>
            </a:xfrm>
            <a:prstGeom prst="rect">
              <a:avLst/>
            </a:prstGeom>
          </p:spPr>
        </p:pic>
        <p:sp>
          <p:nvSpPr>
            <p:cNvPr id="82" name="TextBox 81">
              <a:extLst>
                <a:ext uri="{FF2B5EF4-FFF2-40B4-BE49-F238E27FC236}">
                  <a16:creationId xmlns:a16="http://schemas.microsoft.com/office/drawing/2014/main" id="{25080F26-920D-E596-7D26-2D716B11EB77}"/>
                </a:ext>
              </a:extLst>
            </p:cNvPr>
            <p:cNvSpPr txBox="1"/>
            <p:nvPr/>
          </p:nvSpPr>
          <p:spPr>
            <a:xfrm>
              <a:off x="1587567" y="4835679"/>
              <a:ext cx="545997" cy="26147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Cost</a:t>
              </a:r>
            </a:p>
          </p:txBody>
        </p:sp>
        <p:pic>
          <p:nvPicPr>
            <p:cNvPr id="83" name="Graphic 82">
              <a:extLst>
                <a:ext uri="{FF2B5EF4-FFF2-40B4-BE49-F238E27FC236}">
                  <a16:creationId xmlns:a16="http://schemas.microsoft.com/office/drawing/2014/main" id="{1D00157A-B550-AB2E-5729-6AE82D6BEA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60366" y="4848964"/>
              <a:ext cx="234902" cy="234903"/>
            </a:xfrm>
            <a:prstGeom prst="rect">
              <a:avLst/>
            </a:prstGeom>
          </p:spPr>
        </p:pic>
        <p:sp>
          <p:nvSpPr>
            <p:cNvPr id="84" name="TextBox 83">
              <a:extLst>
                <a:ext uri="{FF2B5EF4-FFF2-40B4-BE49-F238E27FC236}">
                  <a16:creationId xmlns:a16="http://schemas.microsoft.com/office/drawing/2014/main" id="{F4355FE4-C820-27BC-DC9A-C1175C7C5B9E}"/>
                </a:ext>
              </a:extLst>
            </p:cNvPr>
            <p:cNvSpPr txBox="1"/>
            <p:nvPr/>
          </p:nvSpPr>
          <p:spPr>
            <a:xfrm>
              <a:off x="3729330" y="4835644"/>
              <a:ext cx="1248100" cy="261610"/>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Secure Config</a:t>
              </a:r>
            </a:p>
          </p:txBody>
        </p:sp>
        <p:pic>
          <p:nvPicPr>
            <p:cNvPr id="89" name="Graphic 88">
              <a:extLst>
                <a:ext uri="{FF2B5EF4-FFF2-40B4-BE49-F238E27FC236}">
                  <a16:creationId xmlns:a16="http://schemas.microsoft.com/office/drawing/2014/main" id="{E6E13D54-0887-FE69-1C49-1435EDD09C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58428" y="4842762"/>
              <a:ext cx="170901" cy="247307"/>
            </a:xfrm>
            <a:prstGeom prst="rect">
              <a:avLst/>
            </a:prstGeom>
          </p:spPr>
        </p:pic>
        <p:sp>
          <p:nvSpPr>
            <p:cNvPr id="90" name="TextBox 89">
              <a:extLst>
                <a:ext uri="{FF2B5EF4-FFF2-40B4-BE49-F238E27FC236}">
                  <a16:creationId xmlns:a16="http://schemas.microsoft.com/office/drawing/2014/main" id="{0D07EDF7-3D89-1198-46EF-7C5D9824EFAB}"/>
                </a:ext>
              </a:extLst>
            </p:cNvPr>
            <p:cNvSpPr txBox="1"/>
            <p:nvPr/>
          </p:nvSpPr>
          <p:spPr>
            <a:xfrm>
              <a:off x="2978426" y="5239094"/>
              <a:ext cx="2145457" cy="261610"/>
            </a:xfrm>
            <a:prstGeom prst="rect">
              <a:avLst/>
            </a:prstGeom>
            <a:noFill/>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IAAS  CAAS  PAAS</a:t>
              </a:r>
            </a:p>
          </p:txBody>
        </p:sp>
        <p:pic>
          <p:nvPicPr>
            <p:cNvPr id="93" name="Graphic 92">
              <a:extLst>
                <a:ext uri="{FF2B5EF4-FFF2-40B4-BE49-F238E27FC236}">
                  <a16:creationId xmlns:a16="http://schemas.microsoft.com/office/drawing/2014/main" id="{A3CDF2F0-E19A-8B33-FBC1-7F14DA2A63A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200000">
              <a:off x="2728204" y="5255919"/>
              <a:ext cx="191670" cy="258337"/>
            </a:xfrm>
            <a:prstGeom prst="rect">
              <a:avLst/>
            </a:prstGeom>
          </p:spPr>
        </p:pic>
        <p:grpSp>
          <p:nvGrpSpPr>
            <p:cNvPr id="91" name="Group 90">
              <a:extLst>
                <a:ext uri="{FF2B5EF4-FFF2-40B4-BE49-F238E27FC236}">
                  <a16:creationId xmlns:a16="http://schemas.microsoft.com/office/drawing/2014/main" id="{8601A507-6CE0-29EA-B980-50DB676546B4}"/>
                </a:ext>
              </a:extLst>
            </p:cNvPr>
            <p:cNvGrpSpPr/>
            <p:nvPr/>
          </p:nvGrpSpPr>
          <p:grpSpPr>
            <a:xfrm>
              <a:off x="1085850" y="5922009"/>
              <a:ext cx="5198836" cy="711453"/>
              <a:chOff x="889217" y="5852608"/>
              <a:chExt cx="5184078" cy="712009"/>
            </a:xfrm>
          </p:grpSpPr>
          <p:cxnSp>
            <p:nvCxnSpPr>
              <p:cNvPr id="94" name="Straight Connector 93">
                <a:extLst>
                  <a:ext uri="{FF2B5EF4-FFF2-40B4-BE49-F238E27FC236}">
                    <a16:creationId xmlns:a16="http://schemas.microsoft.com/office/drawing/2014/main" id="{FB90AD1B-BD12-A099-1A85-16B18CA36458}"/>
                  </a:ext>
                </a:extLst>
              </p:cNvPr>
              <p:cNvCxnSpPr>
                <a:cxnSpLocks/>
              </p:cNvCxnSpPr>
              <p:nvPr/>
            </p:nvCxnSpPr>
            <p:spPr bwMode="gray">
              <a:xfrm flipV="1">
                <a:off x="898717" y="5889128"/>
                <a:ext cx="0" cy="564010"/>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22B685D-DA46-E9C0-5ACB-3270056D0CC8}"/>
                  </a:ext>
                </a:extLst>
              </p:cNvPr>
              <p:cNvCxnSpPr>
                <a:cxnSpLocks/>
              </p:cNvCxnSpPr>
              <p:nvPr/>
            </p:nvCxnSpPr>
            <p:spPr bwMode="gray">
              <a:xfrm flipH="1">
                <a:off x="889217" y="6424831"/>
                <a:ext cx="5184078" cy="37493"/>
              </a:xfrm>
              <a:prstGeom prst="line">
                <a:avLst/>
              </a:prstGeom>
              <a:ln w="127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455CDA8-DA59-B5C8-DA49-AC6A05DF54E8}"/>
                  </a:ext>
                </a:extLst>
              </p:cNvPr>
              <p:cNvCxnSpPr>
                <a:cxnSpLocks/>
              </p:cNvCxnSpPr>
              <p:nvPr/>
            </p:nvCxnSpPr>
            <p:spPr bwMode="gray">
              <a:xfrm flipV="1">
                <a:off x="6066600" y="5852608"/>
                <a:ext cx="0" cy="564786"/>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F58F703-2109-23C9-263B-FFA84D16CAC4}"/>
                  </a:ext>
                </a:extLst>
              </p:cNvPr>
              <p:cNvSpPr/>
              <p:nvPr/>
            </p:nvSpPr>
            <p:spPr>
              <a:xfrm>
                <a:off x="2578570" y="6317536"/>
                <a:ext cx="1805372" cy="247081"/>
              </a:xfrm>
              <a:prstGeom prst="rect">
                <a:avLst/>
              </a:prstGeom>
              <a:solidFill>
                <a:srgbClr val="FFFFFF"/>
              </a:solidFill>
              <a:ln w="127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91344" rIns="91344" bIns="91344" numCol="1" spcCol="0" rtlCol="0" fromWordArt="0" anchor="ctr" anchorCtr="0" forceAA="0" compatLnSpc="1">
                <a:prstTxWarp prst="textNoShape">
                  <a:avLst/>
                </a:prstTxWarp>
                <a:noAutofit/>
              </a:bodyPr>
              <a:lstStyle/>
              <a:p>
                <a:pPr algn="ctr" defTabSz="913349">
                  <a:spcAft>
                    <a:spcPts val="600"/>
                  </a:spcAft>
                </a:pPr>
                <a:r>
                  <a:rPr lang="en-US" sz="1100">
                    <a:solidFill>
                      <a:schemeClr val="tx2"/>
                    </a:solidFill>
                    <a:latin typeface="Metropolis"/>
                  </a:rPr>
                  <a:t>VMware infrastructure</a:t>
                </a:r>
              </a:p>
            </p:txBody>
          </p:sp>
        </p:grpSp>
      </p:grpSp>
      <p:pic>
        <p:nvPicPr>
          <p:cNvPr id="103" name="Picture 2" descr="Rancher Brand Guidelines &amp;amp; Resources">
            <a:extLst>
              <a:ext uri="{FF2B5EF4-FFF2-40B4-BE49-F238E27FC236}">
                <a16:creationId xmlns:a16="http://schemas.microsoft.com/office/drawing/2014/main" id="{441F2EE6-CF27-C540-F132-239385D5E62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00153" y="3997318"/>
            <a:ext cx="518518" cy="263374"/>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74D8F519-21BE-B256-B691-A4236FC41D0C}"/>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b="17834"/>
          <a:stretch/>
        </p:blipFill>
        <p:spPr>
          <a:xfrm>
            <a:off x="6707521" y="3980622"/>
            <a:ext cx="334710" cy="294507"/>
          </a:xfrm>
          <a:prstGeom prst="rect">
            <a:avLst/>
          </a:prstGeom>
        </p:spPr>
      </p:pic>
      <p:pic>
        <p:nvPicPr>
          <p:cNvPr id="105" name="Picture 4" descr="AWS EKS">
            <a:extLst>
              <a:ext uri="{FF2B5EF4-FFF2-40B4-BE49-F238E27FC236}">
                <a16:creationId xmlns:a16="http://schemas.microsoft.com/office/drawing/2014/main" id="{72775808-CEA7-A4F7-8E41-683DB802590B}"/>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b="20514"/>
          <a:stretch/>
        </p:blipFill>
        <p:spPr bwMode="auto">
          <a:xfrm>
            <a:off x="8843521" y="3976676"/>
            <a:ext cx="395137" cy="28991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descr="A close up of a logo&#10;&#10;Description automatically generated">
            <a:extLst>
              <a:ext uri="{FF2B5EF4-FFF2-40B4-BE49-F238E27FC236}">
                <a16:creationId xmlns:a16="http://schemas.microsoft.com/office/drawing/2014/main" id="{84EBAA4D-1F67-3C12-B7DC-86CEE33D3F0D}"/>
              </a:ext>
            </a:extLst>
          </p:cNvPr>
          <p:cNvPicPr>
            <a:picLocks noChangeAspect="1"/>
          </p:cNvPicPr>
          <p:nvPr/>
        </p:nvPicPr>
        <p:blipFill>
          <a:blip r:embed="rId33"/>
          <a:stretch>
            <a:fillRect/>
          </a:stretch>
        </p:blipFill>
        <p:spPr>
          <a:xfrm>
            <a:off x="7212597" y="4042875"/>
            <a:ext cx="786805" cy="162587"/>
          </a:xfrm>
          <a:prstGeom prst="rect">
            <a:avLst/>
          </a:prstGeom>
        </p:spPr>
      </p:pic>
      <p:pic>
        <p:nvPicPr>
          <p:cNvPr id="107" name="Picture 6" descr="Microsoft Azure Kubernetes Services In Australia | USA | UK">
            <a:extLst>
              <a:ext uri="{FF2B5EF4-FFF2-40B4-BE49-F238E27FC236}">
                <a16:creationId xmlns:a16="http://schemas.microsoft.com/office/drawing/2014/main" id="{9719EF1D-AAC5-2BD8-8E16-3C993B7BA996}"/>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b="6549"/>
          <a:stretch/>
        </p:blipFill>
        <p:spPr bwMode="auto">
          <a:xfrm>
            <a:off x="8109243" y="3968696"/>
            <a:ext cx="687547" cy="2978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4" descr="google-gke - Antares Technology Solutions">
            <a:extLst>
              <a:ext uri="{FF2B5EF4-FFF2-40B4-BE49-F238E27FC236}">
                <a16:creationId xmlns:a16="http://schemas.microsoft.com/office/drawing/2014/main" id="{7F5B1459-A0E7-3B6C-5213-33F87C3BA65E}"/>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r="3152" b="15202"/>
          <a:stretch/>
        </p:blipFill>
        <p:spPr bwMode="auto">
          <a:xfrm>
            <a:off x="5488252" y="4010365"/>
            <a:ext cx="412512" cy="28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315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F39ED0-5BB9-0B4D-9943-41A8B08EC8E4}"/>
              </a:ext>
            </a:extLst>
          </p:cNvPr>
          <p:cNvSpPr>
            <a:spLocks noGrp="1"/>
          </p:cNvSpPr>
          <p:nvPr>
            <p:ph type="subTitle" idx="10"/>
          </p:nvPr>
        </p:nvSpPr>
        <p:spPr/>
        <p:txBody>
          <a:bodyPr/>
          <a:lstStyle/>
          <a:p>
            <a:r>
              <a:rPr lang="en-US" sz="1600" dirty="0">
                <a:solidFill>
                  <a:srgbClr val="78BE20"/>
                </a:solidFill>
              </a:rPr>
              <a:t>Powered by AI, from apps to infra, multiple clouds, on-premises or SaaS</a:t>
            </a:r>
          </a:p>
        </p:txBody>
      </p:sp>
      <p:sp>
        <p:nvSpPr>
          <p:cNvPr id="3" name="Title 2">
            <a:extLst>
              <a:ext uri="{FF2B5EF4-FFF2-40B4-BE49-F238E27FC236}">
                <a16:creationId xmlns:a16="http://schemas.microsoft.com/office/drawing/2014/main" id="{31F5931C-D3F1-0A4B-AE37-AEBFE7884723}"/>
              </a:ext>
            </a:extLst>
          </p:cNvPr>
          <p:cNvSpPr>
            <a:spLocks noGrp="1"/>
          </p:cNvSpPr>
          <p:nvPr>
            <p:ph type="title"/>
          </p:nvPr>
        </p:nvSpPr>
        <p:spPr/>
        <p:txBody>
          <a:bodyPr/>
          <a:lstStyle/>
          <a:p>
            <a:r>
              <a:rPr lang="en-US" dirty="0"/>
              <a:t>vRealize Operations Clouds capabilities</a:t>
            </a:r>
          </a:p>
        </p:txBody>
      </p:sp>
      <p:pic>
        <p:nvPicPr>
          <p:cNvPr id="78" name="Graphic 77">
            <a:extLst>
              <a:ext uri="{FF2B5EF4-FFF2-40B4-BE49-F238E27FC236}">
                <a16:creationId xmlns:a16="http://schemas.microsoft.com/office/drawing/2014/main" id="{7D29F50C-C529-4AB8-A2BE-80D50D04B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1794" y="1594872"/>
            <a:ext cx="7089871" cy="3389609"/>
          </a:xfrm>
          <a:prstGeom prst="rect">
            <a:avLst/>
          </a:prstGeom>
        </p:spPr>
      </p:pic>
      <p:sp>
        <p:nvSpPr>
          <p:cNvPr id="79" name="Rounded Rectangle 21">
            <a:extLst>
              <a:ext uri="{FF2B5EF4-FFF2-40B4-BE49-F238E27FC236}">
                <a16:creationId xmlns:a16="http://schemas.microsoft.com/office/drawing/2014/main" id="{EB0AB8BA-1AE9-4A44-A952-1AA6C034B326}"/>
              </a:ext>
            </a:extLst>
          </p:cNvPr>
          <p:cNvSpPr/>
          <p:nvPr/>
        </p:nvSpPr>
        <p:spPr>
          <a:xfrm>
            <a:off x="4886612" y="1436106"/>
            <a:ext cx="2632346" cy="888717"/>
          </a:xfrm>
          <a:prstGeom prst="roundRect">
            <a:avLst>
              <a:gd name="adj" fmla="val 5486"/>
            </a:avLst>
          </a:prstGeom>
          <a:solidFill>
            <a:schemeClr val="bg1"/>
          </a:solidFill>
          <a:ln w="25400">
            <a:solidFill>
              <a:srgbClr val="20C1D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80" name="Arc 79">
            <a:extLst>
              <a:ext uri="{FF2B5EF4-FFF2-40B4-BE49-F238E27FC236}">
                <a16:creationId xmlns:a16="http://schemas.microsoft.com/office/drawing/2014/main" id="{6CE100C2-8337-49D7-B363-937E5548D623}"/>
              </a:ext>
            </a:extLst>
          </p:cNvPr>
          <p:cNvSpPr/>
          <p:nvPr/>
        </p:nvSpPr>
        <p:spPr bwMode="gray">
          <a:xfrm rot="474822">
            <a:off x="4299776" y="1608253"/>
            <a:ext cx="4071265" cy="4071265"/>
          </a:xfrm>
          <a:prstGeom prst="arc">
            <a:avLst>
              <a:gd name="adj1" fmla="val 18124889"/>
              <a:gd name="adj2" fmla="val 19939567"/>
            </a:avLst>
          </a:prstGeom>
          <a:ln w="2540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srgbClr val="717074"/>
              </a:solidFill>
              <a:latin typeface="Metropolis"/>
            </a:endParaRPr>
          </a:p>
        </p:txBody>
      </p:sp>
      <p:sp>
        <p:nvSpPr>
          <p:cNvPr id="81" name="Arc 80">
            <a:extLst>
              <a:ext uri="{FF2B5EF4-FFF2-40B4-BE49-F238E27FC236}">
                <a16:creationId xmlns:a16="http://schemas.microsoft.com/office/drawing/2014/main" id="{41FB24A4-A401-4769-B370-E66A862BEC99}"/>
              </a:ext>
            </a:extLst>
          </p:cNvPr>
          <p:cNvSpPr/>
          <p:nvPr/>
        </p:nvSpPr>
        <p:spPr bwMode="gray">
          <a:xfrm rot="3819113">
            <a:off x="4289667" y="1803892"/>
            <a:ext cx="4071265" cy="4071265"/>
          </a:xfrm>
          <a:prstGeom prst="arc">
            <a:avLst>
              <a:gd name="adj1" fmla="val 18124889"/>
              <a:gd name="adj2" fmla="val 20901815"/>
            </a:avLst>
          </a:prstGeom>
          <a:ln w="2540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srgbClr val="717074"/>
              </a:solidFill>
              <a:latin typeface="Metropolis"/>
            </a:endParaRPr>
          </a:p>
        </p:txBody>
      </p:sp>
      <p:sp>
        <p:nvSpPr>
          <p:cNvPr id="82" name="Arc 81">
            <a:extLst>
              <a:ext uri="{FF2B5EF4-FFF2-40B4-BE49-F238E27FC236}">
                <a16:creationId xmlns:a16="http://schemas.microsoft.com/office/drawing/2014/main" id="{570D1BB3-2371-4EEA-83D9-20DCCF12C262}"/>
              </a:ext>
            </a:extLst>
          </p:cNvPr>
          <p:cNvSpPr/>
          <p:nvPr/>
        </p:nvSpPr>
        <p:spPr bwMode="gray">
          <a:xfrm rot="12051813">
            <a:off x="4042585" y="1745909"/>
            <a:ext cx="4071265" cy="4071265"/>
          </a:xfrm>
          <a:prstGeom prst="arc">
            <a:avLst>
              <a:gd name="adj1" fmla="val 17526060"/>
              <a:gd name="adj2" fmla="val 19939567"/>
            </a:avLst>
          </a:prstGeom>
          <a:ln w="2540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srgbClr val="717074"/>
              </a:solidFill>
              <a:latin typeface="Metropolis"/>
            </a:endParaRPr>
          </a:p>
        </p:txBody>
      </p:sp>
      <p:sp>
        <p:nvSpPr>
          <p:cNvPr id="83" name="Arc 82">
            <a:extLst>
              <a:ext uri="{FF2B5EF4-FFF2-40B4-BE49-F238E27FC236}">
                <a16:creationId xmlns:a16="http://schemas.microsoft.com/office/drawing/2014/main" id="{F5DFEBEF-F94B-44DB-BBCB-184850BD7916}"/>
              </a:ext>
            </a:extLst>
          </p:cNvPr>
          <p:cNvSpPr/>
          <p:nvPr/>
        </p:nvSpPr>
        <p:spPr bwMode="gray">
          <a:xfrm rot="15548446">
            <a:off x="3934757" y="1619267"/>
            <a:ext cx="4071265" cy="4071265"/>
          </a:xfrm>
          <a:prstGeom prst="arc">
            <a:avLst>
              <a:gd name="adj1" fmla="val 18124889"/>
              <a:gd name="adj2" fmla="val 20076555"/>
            </a:avLst>
          </a:prstGeom>
          <a:ln w="2540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srgbClr val="717074"/>
              </a:solidFill>
              <a:latin typeface="Metropolis"/>
            </a:endParaRPr>
          </a:p>
        </p:txBody>
      </p:sp>
      <p:sp>
        <p:nvSpPr>
          <p:cNvPr id="84" name="Rounded Rectangle 24">
            <a:extLst>
              <a:ext uri="{FF2B5EF4-FFF2-40B4-BE49-F238E27FC236}">
                <a16:creationId xmlns:a16="http://schemas.microsoft.com/office/drawing/2014/main" id="{467464FF-38EA-46F7-B29E-D43641F288DB}"/>
              </a:ext>
            </a:extLst>
          </p:cNvPr>
          <p:cNvSpPr/>
          <p:nvPr/>
        </p:nvSpPr>
        <p:spPr>
          <a:xfrm>
            <a:off x="7642463" y="3032981"/>
            <a:ext cx="2632346" cy="888717"/>
          </a:xfrm>
          <a:prstGeom prst="roundRect">
            <a:avLst>
              <a:gd name="adj" fmla="val 5486"/>
            </a:avLst>
          </a:prstGeom>
          <a:solidFill>
            <a:schemeClr val="bg1"/>
          </a:solidFill>
          <a:ln w="25400">
            <a:solidFill>
              <a:srgbClr val="20C1D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600">
              <a:solidFill>
                <a:prstClr val="white"/>
              </a:solidFill>
              <a:latin typeface="Metropolis"/>
            </a:endParaRPr>
          </a:p>
        </p:txBody>
      </p:sp>
      <p:sp>
        <p:nvSpPr>
          <p:cNvPr id="85" name="TextBox 84">
            <a:extLst>
              <a:ext uri="{FF2B5EF4-FFF2-40B4-BE49-F238E27FC236}">
                <a16:creationId xmlns:a16="http://schemas.microsoft.com/office/drawing/2014/main" id="{8CE18707-6C7F-46E0-BBBA-990931270E0E}"/>
              </a:ext>
            </a:extLst>
          </p:cNvPr>
          <p:cNvSpPr txBox="1"/>
          <p:nvPr/>
        </p:nvSpPr>
        <p:spPr>
          <a:xfrm>
            <a:off x="5086742" y="3791740"/>
            <a:ext cx="2265044" cy="754053"/>
          </a:xfrm>
          <a:prstGeom prst="rect">
            <a:avLst/>
          </a:prstGeom>
        </p:spPr>
        <p:txBody>
          <a:bodyPr wrap="none" lIns="0" tIns="0" rIns="0" bIns="0" rtlCol="0">
            <a:spAutoFit/>
          </a:bodyPr>
          <a:lstStyle/>
          <a:p>
            <a:pPr algn="ctr" defTabSz="914126">
              <a:spcAft>
                <a:spcPts val="600"/>
              </a:spcAft>
            </a:pPr>
            <a:r>
              <a:rPr lang="en-US" sz="1400" b="1" dirty="0">
                <a:solidFill>
                  <a:srgbClr val="717074"/>
                </a:solidFill>
                <a:latin typeface="Metropolis"/>
              </a:rPr>
              <a:t>Unified Ops </a:t>
            </a:r>
            <a:r>
              <a:rPr lang="en-US" sz="2400" b="1" dirty="0">
                <a:solidFill>
                  <a:srgbClr val="717074"/>
                </a:solidFill>
                <a:latin typeface="Metropolis"/>
              </a:rPr>
              <a:t>Platform</a:t>
            </a:r>
            <a:endParaRPr lang="en-US" sz="1400" b="1" dirty="0">
              <a:solidFill>
                <a:srgbClr val="717074"/>
              </a:solidFill>
              <a:latin typeface="Metropolis"/>
            </a:endParaRPr>
          </a:p>
          <a:p>
            <a:pPr algn="ctr" defTabSz="914126">
              <a:spcAft>
                <a:spcPts val="600"/>
              </a:spcAft>
            </a:pPr>
            <a:r>
              <a:rPr lang="en-US" sz="2000" b="1" dirty="0">
                <a:solidFill>
                  <a:srgbClr val="FFFF00"/>
                </a:solidFill>
                <a:latin typeface="Metropolis"/>
              </a:rPr>
              <a:t>Powered by AI</a:t>
            </a:r>
          </a:p>
        </p:txBody>
      </p:sp>
      <p:pic>
        <p:nvPicPr>
          <p:cNvPr id="86" name="Picture 85">
            <a:extLst>
              <a:ext uri="{FF2B5EF4-FFF2-40B4-BE49-F238E27FC236}">
                <a16:creationId xmlns:a16="http://schemas.microsoft.com/office/drawing/2014/main" id="{A14C6523-7B8E-4C22-8AD0-186DBEE72A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33817" y="3198191"/>
            <a:ext cx="679499" cy="614659"/>
          </a:xfrm>
          <a:prstGeom prst="rect">
            <a:avLst/>
          </a:prstGeom>
        </p:spPr>
      </p:pic>
      <p:sp>
        <p:nvSpPr>
          <p:cNvPr id="87" name="TextBox 86">
            <a:extLst>
              <a:ext uri="{FF2B5EF4-FFF2-40B4-BE49-F238E27FC236}">
                <a16:creationId xmlns:a16="http://schemas.microsoft.com/office/drawing/2014/main" id="{B24502ED-B5D8-4E2A-8206-0999D96F1CE5}"/>
              </a:ext>
            </a:extLst>
          </p:cNvPr>
          <p:cNvSpPr txBox="1"/>
          <p:nvPr/>
        </p:nvSpPr>
        <p:spPr>
          <a:xfrm>
            <a:off x="5064053" y="1645824"/>
            <a:ext cx="2282963" cy="469418"/>
          </a:xfrm>
          <a:prstGeom prst="rect">
            <a:avLst/>
          </a:prstGeom>
          <a:noFill/>
        </p:spPr>
        <p:txBody>
          <a:bodyPr wrap="square" lIns="0" tIns="0" rIns="0" bIns="0" rtlCol="0">
            <a:noAutofit/>
          </a:bodyPr>
          <a:lstStyle/>
          <a:p>
            <a:pPr algn="ctr" defTabSz="914126">
              <a:lnSpc>
                <a:spcPct val="120000"/>
              </a:lnSpc>
              <a:defRPr/>
            </a:pPr>
            <a:r>
              <a:rPr lang="en-US" sz="1400" b="1" dirty="0">
                <a:solidFill>
                  <a:srgbClr val="1A428A"/>
                </a:solidFill>
                <a:latin typeface="Metropolis"/>
              </a:rPr>
              <a:t>Continuous Performance Optimization</a:t>
            </a:r>
          </a:p>
          <a:p>
            <a:pPr algn="ctr" defTabSz="914126">
              <a:lnSpc>
                <a:spcPct val="120000"/>
              </a:lnSpc>
              <a:defRPr/>
            </a:pPr>
            <a:endParaRPr lang="en-US" sz="1400" dirty="0">
              <a:solidFill>
                <a:prstClr val="white">
                  <a:lumMod val="50000"/>
                </a:prstClr>
              </a:solidFill>
              <a:latin typeface="Metropolis"/>
            </a:endParaRPr>
          </a:p>
        </p:txBody>
      </p:sp>
      <p:sp>
        <p:nvSpPr>
          <p:cNvPr id="88" name="TextBox 87">
            <a:extLst>
              <a:ext uri="{FF2B5EF4-FFF2-40B4-BE49-F238E27FC236}">
                <a16:creationId xmlns:a16="http://schemas.microsoft.com/office/drawing/2014/main" id="{4249A9CF-981B-4334-8D80-E27EA16EFB53}"/>
              </a:ext>
            </a:extLst>
          </p:cNvPr>
          <p:cNvSpPr txBox="1"/>
          <p:nvPr/>
        </p:nvSpPr>
        <p:spPr>
          <a:xfrm>
            <a:off x="7817154" y="3252807"/>
            <a:ext cx="2282963" cy="469418"/>
          </a:xfrm>
          <a:prstGeom prst="rect">
            <a:avLst/>
          </a:prstGeom>
          <a:noFill/>
        </p:spPr>
        <p:txBody>
          <a:bodyPr wrap="square" lIns="0" tIns="0" rIns="0" bIns="0" rtlCol="0">
            <a:noAutofit/>
          </a:bodyPr>
          <a:lstStyle/>
          <a:p>
            <a:pPr algn="ctr" defTabSz="914126">
              <a:lnSpc>
                <a:spcPct val="120000"/>
              </a:lnSpc>
              <a:defRPr/>
            </a:pPr>
            <a:r>
              <a:rPr lang="en-US" sz="1400" b="1" dirty="0">
                <a:solidFill>
                  <a:srgbClr val="1A428A"/>
                </a:solidFill>
                <a:latin typeface="Metropolis"/>
              </a:rPr>
              <a:t>Efficient Capacity &amp; </a:t>
            </a:r>
            <a:br>
              <a:rPr lang="en-US" sz="1400" b="1" dirty="0">
                <a:solidFill>
                  <a:srgbClr val="1A428A"/>
                </a:solidFill>
                <a:latin typeface="Metropolis"/>
              </a:rPr>
            </a:br>
            <a:r>
              <a:rPr lang="en-US" sz="1400" b="1" dirty="0">
                <a:solidFill>
                  <a:srgbClr val="1A428A"/>
                </a:solidFill>
                <a:latin typeface="Metropolis"/>
              </a:rPr>
              <a:t>Cost Management</a:t>
            </a:r>
            <a:endParaRPr lang="en-US" sz="1400" dirty="0">
              <a:solidFill>
                <a:prstClr val="white">
                  <a:lumMod val="50000"/>
                </a:prstClr>
              </a:solidFill>
              <a:latin typeface="Metropolis"/>
            </a:endParaRPr>
          </a:p>
        </p:txBody>
      </p:sp>
      <p:grpSp>
        <p:nvGrpSpPr>
          <p:cNvPr id="89" name="Group 88">
            <a:extLst>
              <a:ext uri="{FF2B5EF4-FFF2-40B4-BE49-F238E27FC236}">
                <a16:creationId xmlns:a16="http://schemas.microsoft.com/office/drawing/2014/main" id="{3B592DB7-9976-47ED-A3D5-6B19CB42FA0C}"/>
              </a:ext>
            </a:extLst>
          </p:cNvPr>
          <p:cNvGrpSpPr/>
          <p:nvPr/>
        </p:nvGrpSpPr>
        <p:grpSpPr>
          <a:xfrm>
            <a:off x="1965166" y="2986985"/>
            <a:ext cx="2632346" cy="888717"/>
            <a:chOff x="1872650" y="2986870"/>
            <a:chExt cx="2633032" cy="888948"/>
          </a:xfrm>
        </p:grpSpPr>
        <p:sp>
          <p:nvSpPr>
            <p:cNvPr id="90" name="Rounded Rectangle 38">
              <a:extLst>
                <a:ext uri="{FF2B5EF4-FFF2-40B4-BE49-F238E27FC236}">
                  <a16:creationId xmlns:a16="http://schemas.microsoft.com/office/drawing/2014/main" id="{D755AB5F-B69A-4E07-9E85-BF1AB6CE60DC}"/>
                </a:ext>
              </a:extLst>
            </p:cNvPr>
            <p:cNvSpPr/>
            <p:nvPr/>
          </p:nvSpPr>
          <p:spPr>
            <a:xfrm>
              <a:off x="1872650" y="2986870"/>
              <a:ext cx="2633032" cy="888948"/>
            </a:xfrm>
            <a:prstGeom prst="roundRect">
              <a:avLst>
                <a:gd name="adj" fmla="val 5486"/>
              </a:avLst>
            </a:prstGeom>
            <a:solidFill>
              <a:schemeClr val="bg1"/>
            </a:solidFill>
            <a:ln w="25400">
              <a:solidFill>
                <a:srgbClr val="20C1D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91" name="TextBox 90">
              <a:extLst>
                <a:ext uri="{FF2B5EF4-FFF2-40B4-BE49-F238E27FC236}">
                  <a16:creationId xmlns:a16="http://schemas.microsoft.com/office/drawing/2014/main" id="{926A5B5F-0353-4E72-BB9F-C6183D9193C5}"/>
                </a:ext>
              </a:extLst>
            </p:cNvPr>
            <p:cNvSpPr txBox="1"/>
            <p:nvPr/>
          </p:nvSpPr>
          <p:spPr>
            <a:xfrm>
              <a:off x="2048071" y="3202970"/>
              <a:ext cx="2283558" cy="469540"/>
            </a:xfrm>
            <a:prstGeom prst="rect">
              <a:avLst/>
            </a:prstGeom>
            <a:noFill/>
          </p:spPr>
          <p:txBody>
            <a:bodyPr wrap="square" lIns="0" tIns="0" rIns="0" bIns="0" rtlCol="0">
              <a:noAutofit/>
            </a:bodyPr>
            <a:lstStyle/>
            <a:p>
              <a:pPr algn="ctr" defTabSz="914126">
                <a:lnSpc>
                  <a:spcPct val="120000"/>
                </a:lnSpc>
                <a:defRPr/>
              </a:pPr>
              <a:r>
                <a:rPr lang="en-US" sz="1400" b="1" dirty="0">
                  <a:solidFill>
                    <a:srgbClr val="1A428A"/>
                  </a:solidFill>
                  <a:latin typeface="Metropolis"/>
                </a:rPr>
                <a:t>Integrated Configuration and Compliance</a:t>
              </a:r>
              <a:endParaRPr lang="en-US" sz="1400" dirty="0">
                <a:solidFill>
                  <a:prstClr val="white">
                    <a:lumMod val="50000"/>
                  </a:prstClr>
                </a:solidFill>
                <a:latin typeface="Metropolis"/>
              </a:endParaRPr>
            </a:p>
          </p:txBody>
        </p:sp>
      </p:grpSp>
      <p:grpSp>
        <p:nvGrpSpPr>
          <p:cNvPr id="92" name="Group 91">
            <a:extLst>
              <a:ext uri="{FF2B5EF4-FFF2-40B4-BE49-F238E27FC236}">
                <a16:creationId xmlns:a16="http://schemas.microsoft.com/office/drawing/2014/main" id="{74E42D63-7E60-4D4C-AEEA-89F317FB02EE}"/>
              </a:ext>
            </a:extLst>
          </p:cNvPr>
          <p:cNvGrpSpPr/>
          <p:nvPr/>
        </p:nvGrpSpPr>
        <p:grpSpPr>
          <a:xfrm>
            <a:off x="4822271" y="5142949"/>
            <a:ext cx="2632346" cy="888717"/>
            <a:chOff x="7050291" y="5097676"/>
            <a:chExt cx="2633032" cy="888948"/>
          </a:xfrm>
        </p:grpSpPr>
        <p:sp>
          <p:nvSpPr>
            <p:cNvPr id="93" name="Rounded Rectangle 36">
              <a:extLst>
                <a:ext uri="{FF2B5EF4-FFF2-40B4-BE49-F238E27FC236}">
                  <a16:creationId xmlns:a16="http://schemas.microsoft.com/office/drawing/2014/main" id="{76D10F62-66E9-4392-9AE1-215459A5ABB3}"/>
                </a:ext>
              </a:extLst>
            </p:cNvPr>
            <p:cNvSpPr/>
            <p:nvPr/>
          </p:nvSpPr>
          <p:spPr>
            <a:xfrm>
              <a:off x="7050291" y="5097676"/>
              <a:ext cx="2633032" cy="888948"/>
            </a:xfrm>
            <a:prstGeom prst="roundRect">
              <a:avLst>
                <a:gd name="adj" fmla="val 5486"/>
              </a:avLst>
            </a:prstGeom>
            <a:solidFill>
              <a:schemeClr val="bg1"/>
            </a:solidFill>
            <a:ln w="25400">
              <a:solidFill>
                <a:srgbClr val="20C1D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400">
                <a:solidFill>
                  <a:prstClr val="white"/>
                </a:solidFill>
                <a:latin typeface="Metropolis"/>
              </a:endParaRPr>
            </a:p>
          </p:txBody>
        </p:sp>
        <p:sp>
          <p:nvSpPr>
            <p:cNvPr id="94" name="TextBox 93">
              <a:extLst>
                <a:ext uri="{FF2B5EF4-FFF2-40B4-BE49-F238E27FC236}">
                  <a16:creationId xmlns:a16="http://schemas.microsoft.com/office/drawing/2014/main" id="{A449EF45-98B2-42A5-BDA1-F9721505D087}"/>
                </a:ext>
              </a:extLst>
            </p:cNvPr>
            <p:cNvSpPr txBox="1"/>
            <p:nvPr/>
          </p:nvSpPr>
          <p:spPr>
            <a:xfrm>
              <a:off x="7219572" y="5376870"/>
              <a:ext cx="2283558" cy="308458"/>
            </a:xfrm>
            <a:prstGeom prst="rect">
              <a:avLst/>
            </a:prstGeom>
            <a:noFill/>
          </p:spPr>
          <p:txBody>
            <a:bodyPr wrap="square" lIns="0" tIns="0" rIns="0" bIns="0" rtlCol="0">
              <a:noAutofit/>
            </a:bodyPr>
            <a:lstStyle/>
            <a:p>
              <a:pPr algn="ctr" defTabSz="914126">
                <a:lnSpc>
                  <a:spcPct val="120000"/>
                </a:lnSpc>
                <a:defRPr/>
              </a:pPr>
              <a:r>
                <a:rPr lang="en-US" sz="1400" b="1" dirty="0">
                  <a:solidFill>
                    <a:srgbClr val="1A428A"/>
                  </a:solidFill>
                  <a:latin typeface="Metropolis"/>
                </a:rPr>
                <a:t>Application monitoring and  Intelligent Remediation</a:t>
              </a:r>
              <a:endParaRPr lang="en-US" sz="1400" dirty="0">
                <a:solidFill>
                  <a:prstClr val="white">
                    <a:lumMod val="50000"/>
                  </a:prstClr>
                </a:solidFill>
                <a:latin typeface="Metropolis"/>
              </a:endParaRPr>
            </a:p>
          </p:txBody>
        </p:sp>
      </p:grpSp>
    </p:spTree>
    <p:extLst>
      <p:ext uri="{BB962C8B-B14F-4D97-AF65-F5344CB8AC3E}">
        <p14:creationId xmlns:p14="http://schemas.microsoft.com/office/powerpoint/2010/main" val="385904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C55D7F-6CF7-43DE-A6D6-7D9876666CEC}"/>
              </a:ext>
            </a:extLst>
          </p:cNvPr>
          <p:cNvSpPr>
            <a:spLocks noGrp="1"/>
          </p:cNvSpPr>
          <p:nvPr>
            <p:ph type="subTitle" idx="10"/>
          </p:nvPr>
        </p:nvSpPr>
        <p:spPr/>
        <p:txBody>
          <a:bodyPr/>
          <a:lstStyle/>
          <a:p>
            <a:r>
              <a:rPr lang="en-US"/>
              <a:t>Increase monitoring efficiency with key operational tools</a:t>
            </a:r>
          </a:p>
        </p:txBody>
      </p:sp>
      <p:sp>
        <p:nvSpPr>
          <p:cNvPr id="3" name="Title 2">
            <a:extLst>
              <a:ext uri="{FF2B5EF4-FFF2-40B4-BE49-F238E27FC236}">
                <a16:creationId xmlns:a16="http://schemas.microsoft.com/office/drawing/2014/main" id="{8CECECB4-E7F7-4F4F-B77F-3D89936182F9}"/>
              </a:ext>
            </a:extLst>
          </p:cNvPr>
          <p:cNvSpPr>
            <a:spLocks noGrp="1"/>
          </p:cNvSpPr>
          <p:nvPr>
            <p:ph type="title"/>
          </p:nvPr>
        </p:nvSpPr>
        <p:spPr/>
        <p:txBody>
          <a:bodyPr/>
          <a:lstStyle/>
          <a:p>
            <a:r>
              <a:rPr lang="en-US"/>
              <a:t>Enhanced visibility with predictive alerts, dashboard and reports</a:t>
            </a:r>
          </a:p>
        </p:txBody>
      </p:sp>
      <p:grpSp>
        <p:nvGrpSpPr>
          <p:cNvPr id="1053" name="Group 1052">
            <a:extLst>
              <a:ext uri="{FF2B5EF4-FFF2-40B4-BE49-F238E27FC236}">
                <a16:creationId xmlns:a16="http://schemas.microsoft.com/office/drawing/2014/main" id="{B4FE5031-9244-4642-8661-59F7DC5D7211}"/>
              </a:ext>
            </a:extLst>
          </p:cNvPr>
          <p:cNvGrpSpPr/>
          <p:nvPr/>
        </p:nvGrpSpPr>
        <p:grpSpPr>
          <a:xfrm>
            <a:off x="648956" y="1247775"/>
            <a:ext cx="3625496" cy="4873494"/>
            <a:chOff x="648956" y="1247775"/>
            <a:chExt cx="3625496" cy="4873494"/>
          </a:xfrm>
        </p:grpSpPr>
        <p:sp>
          <p:nvSpPr>
            <p:cNvPr id="4" name="Rectangle: Diagonal Corners Rounded 3">
              <a:extLst>
                <a:ext uri="{FF2B5EF4-FFF2-40B4-BE49-F238E27FC236}">
                  <a16:creationId xmlns:a16="http://schemas.microsoft.com/office/drawing/2014/main" id="{B4C6E6B1-D43A-4F46-9FFC-8987F72FADA6}"/>
                </a:ext>
              </a:extLst>
            </p:cNvPr>
            <p:cNvSpPr/>
            <p:nvPr/>
          </p:nvSpPr>
          <p:spPr>
            <a:xfrm>
              <a:off x="651798" y="1386805"/>
              <a:ext cx="362265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grpSp>
          <p:nvGrpSpPr>
            <p:cNvPr id="119" name="Group 118">
              <a:extLst>
                <a:ext uri="{FF2B5EF4-FFF2-40B4-BE49-F238E27FC236}">
                  <a16:creationId xmlns:a16="http://schemas.microsoft.com/office/drawing/2014/main" id="{BBD2B492-0D64-4C47-9167-68D507E4A916}"/>
                </a:ext>
              </a:extLst>
            </p:cNvPr>
            <p:cNvGrpSpPr/>
            <p:nvPr/>
          </p:nvGrpSpPr>
          <p:grpSpPr>
            <a:xfrm>
              <a:off x="902784" y="3464090"/>
              <a:ext cx="3052883" cy="794446"/>
              <a:chOff x="878942" y="3377886"/>
              <a:chExt cx="3052883" cy="794446"/>
            </a:xfrm>
          </p:grpSpPr>
          <p:sp>
            <p:nvSpPr>
              <p:cNvPr id="79" name="Rectangle: Rounded Corners 78">
                <a:extLst>
                  <a:ext uri="{FF2B5EF4-FFF2-40B4-BE49-F238E27FC236}">
                    <a16:creationId xmlns:a16="http://schemas.microsoft.com/office/drawing/2014/main" id="{5732D964-E3D4-4AD1-9B70-7E0002ADD279}"/>
                  </a:ext>
                </a:extLst>
              </p:cNvPr>
              <p:cNvSpPr/>
              <p:nvPr/>
            </p:nvSpPr>
            <p:spPr>
              <a:xfrm rot="5400000">
                <a:off x="2743939" y="3765917"/>
                <a:ext cx="185179"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Metrics</a:t>
                </a:r>
              </a:p>
            </p:txBody>
          </p:sp>
          <p:sp>
            <p:nvSpPr>
              <p:cNvPr id="80" name="Rectangle: Rounded Corners 79">
                <a:extLst>
                  <a:ext uri="{FF2B5EF4-FFF2-40B4-BE49-F238E27FC236}">
                    <a16:creationId xmlns:a16="http://schemas.microsoft.com/office/drawing/2014/main" id="{4112C03E-D1C5-46A3-BA6A-CC1F8D98CC73}"/>
                  </a:ext>
                </a:extLst>
              </p:cNvPr>
              <p:cNvSpPr/>
              <p:nvPr/>
            </p:nvSpPr>
            <p:spPr>
              <a:xfrm rot="5400000">
                <a:off x="1913715" y="3772450"/>
                <a:ext cx="189785"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Configs</a:t>
                </a:r>
              </a:p>
            </p:txBody>
          </p:sp>
          <p:sp>
            <p:nvSpPr>
              <p:cNvPr id="81" name="Rectangle: Rounded Corners 80">
                <a:extLst>
                  <a:ext uri="{FF2B5EF4-FFF2-40B4-BE49-F238E27FC236}">
                    <a16:creationId xmlns:a16="http://schemas.microsoft.com/office/drawing/2014/main" id="{5122331D-2D6A-4B68-9F0D-BCFBB92F4805}"/>
                  </a:ext>
                </a:extLst>
              </p:cNvPr>
              <p:cNvSpPr/>
              <p:nvPr/>
            </p:nvSpPr>
            <p:spPr>
              <a:xfrm rot="5400000">
                <a:off x="1088411" y="3773078"/>
                <a:ext cx="189785" cy="608723"/>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Events</a:t>
                </a:r>
              </a:p>
            </p:txBody>
          </p:sp>
          <p:sp>
            <p:nvSpPr>
              <p:cNvPr id="82" name="Rectangle: Rounded Corners 81">
                <a:extLst>
                  <a:ext uri="{FF2B5EF4-FFF2-40B4-BE49-F238E27FC236}">
                    <a16:creationId xmlns:a16="http://schemas.microsoft.com/office/drawing/2014/main" id="{1999606E-06D9-450F-8089-1E883626F6F8}"/>
                  </a:ext>
                </a:extLst>
              </p:cNvPr>
              <p:cNvSpPr/>
              <p:nvPr/>
            </p:nvSpPr>
            <p:spPr>
              <a:xfrm rot="5400000">
                <a:off x="3534246" y="3765917"/>
                <a:ext cx="185179"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Rest</a:t>
                </a:r>
              </a:p>
            </p:txBody>
          </p:sp>
          <p:pic>
            <p:nvPicPr>
              <p:cNvPr id="83" name="Graphic 82" descr="High temperature">
                <a:extLst>
                  <a:ext uri="{FF2B5EF4-FFF2-40B4-BE49-F238E27FC236}">
                    <a16:creationId xmlns:a16="http://schemas.microsoft.com/office/drawing/2014/main" id="{7E5FD758-10E5-4BD2-B6EC-224E21E85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5784" y="3377886"/>
                <a:ext cx="428927" cy="428927"/>
              </a:xfrm>
              <a:prstGeom prst="rect">
                <a:avLst/>
              </a:prstGeom>
            </p:spPr>
          </p:pic>
          <p:cxnSp>
            <p:nvCxnSpPr>
              <p:cNvPr id="108" name="Connector: Elbow 107">
                <a:extLst>
                  <a:ext uri="{FF2B5EF4-FFF2-40B4-BE49-F238E27FC236}">
                    <a16:creationId xmlns:a16="http://schemas.microsoft.com/office/drawing/2014/main" id="{80F9B813-73F9-4973-8809-0715D0D5E684}"/>
                  </a:ext>
                </a:extLst>
              </p:cNvPr>
              <p:cNvCxnSpPr>
                <a:stCxn id="81" idx="1"/>
                <a:endCxn id="83" idx="1"/>
              </p:cNvCxnSpPr>
              <p:nvPr/>
            </p:nvCxnSpPr>
            <p:spPr bwMode="gray">
              <a:xfrm rot="5400000" flipH="1" flipV="1">
                <a:off x="1504445" y="3271209"/>
                <a:ext cx="390197" cy="1032481"/>
              </a:xfrm>
              <a:prstGeom prst="bentConnector2">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Connector: Elbow 108">
                <a:extLst>
                  <a:ext uri="{FF2B5EF4-FFF2-40B4-BE49-F238E27FC236}">
                    <a16:creationId xmlns:a16="http://schemas.microsoft.com/office/drawing/2014/main" id="{8308D1EC-A52C-4C8F-81EA-738AB81BB574}"/>
                  </a:ext>
                </a:extLst>
              </p:cNvPr>
              <p:cNvCxnSpPr>
                <a:cxnSpLocks/>
                <a:stCxn id="80" idx="1"/>
                <a:endCxn id="83" idx="1"/>
              </p:cNvCxnSpPr>
              <p:nvPr/>
            </p:nvCxnSpPr>
            <p:spPr bwMode="gray">
              <a:xfrm rot="5400000" flipH="1" flipV="1">
                <a:off x="1917098" y="3683861"/>
                <a:ext cx="390197" cy="207176"/>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Connector: Elbow 111">
                <a:extLst>
                  <a:ext uri="{FF2B5EF4-FFF2-40B4-BE49-F238E27FC236}">
                    <a16:creationId xmlns:a16="http://schemas.microsoft.com/office/drawing/2014/main" id="{9684465D-4578-4509-900A-DB701C13275B}"/>
                  </a:ext>
                </a:extLst>
              </p:cNvPr>
              <p:cNvCxnSpPr>
                <a:cxnSpLocks/>
                <a:stCxn id="79" idx="1"/>
                <a:endCxn id="83" idx="3"/>
              </p:cNvCxnSpPr>
              <p:nvPr/>
            </p:nvCxnSpPr>
            <p:spPr bwMode="gray">
              <a:xfrm rot="16200000" flipV="1">
                <a:off x="2547637" y="3689425"/>
                <a:ext cx="385967" cy="191818"/>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Connector: Elbow 114">
                <a:extLst>
                  <a:ext uri="{FF2B5EF4-FFF2-40B4-BE49-F238E27FC236}">
                    <a16:creationId xmlns:a16="http://schemas.microsoft.com/office/drawing/2014/main" id="{3FF2258D-0489-43E5-BEC5-F3505935CE75}"/>
                  </a:ext>
                </a:extLst>
              </p:cNvPr>
              <p:cNvCxnSpPr>
                <a:cxnSpLocks/>
                <a:endCxn id="83" idx="3"/>
              </p:cNvCxnSpPr>
              <p:nvPr/>
            </p:nvCxnSpPr>
            <p:spPr bwMode="gray">
              <a:xfrm rot="10800000">
                <a:off x="2644712" y="3592351"/>
                <a:ext cx="972303" cy="385969"/>
              </a:xfrm>
              <a:prstGeom prst="bentConnector3">
                <a:avLst>
                  <a:gd name="adj1" fmla="val -317"/>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124" name="Straight Connector 123">
              <a:extLst>
                <a:ext uri="{FF2B5EF4-FFF2-40B4-BE49-F238E27FC236}">
                  <a16:creationId xmlns:a16="http://schemas.microsoft.com/office/drawing/2014/main" id="{4F31F0A0-F1E0-48A2-9BD0-818B7BF76389}"/>
                </a:ext>
              </a:extLst>
            </p:cNvPr>
            <p:cNvCxnSpPr>
              <a:cxnSpLocks/>
            </p:cNvCxnSpPr>
            <p:nvPr/>
          </p:nvCxnSpPr>
          <p:spPr bwMode="gray">
            <a:xfrm>
              <a:off x="651665" y="3318815"/>
              <a:ext cx="362265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Rectangle: Rounded Corners 76">
              <a:extLst>
                <a:ext uri="{FF2B5EF4-FFF2-40B4-BE49-F238E27FC236}">
                  <a16:creationId xmlns:a16="http://schemas.microsoft.com/office/drawing/2014/main" id="{9755F67D-B3C9-43AD-A48E-37EAB4E3FA60}"/>
                </a:ext>
              </a:extLst>
            </p:cNvPr>
            <p:cNvSpPr/>
            <p:nvPr/>
          </p:nvSpPr>
          <p:spPr>
            <a:xfrm>
              <a:off x="1802825" y="3247788"/>
              <a:ext cx="1332312" cy="141717"/>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Symptoms</a:t>
              </a:r>
            </a:p>
          </p:txBody>
        </p:sp>
        <p:cxnSp>
          <p:nvCxnSpPr>
            <p:cNvPr id="126" name="Straight Connector 125">
              <a:extLst>
                <a:ext uri="{FF2B5EF4-FFF2-40B4-BE49-F238E27FC236}">
                  <a16:creationId xmlns:a16="http://schemas.microsoft.com/office/drawing/2014/main" id="{55F92128-BD60-42FC-8C5A-DEA409FD68C9}"/>
                </a:ext>
              </a:extLst>
            </p:cNvPr>
            <p:cNvCxnSpPr>
              <a:cxnSpLocks/>
            </p:cNvCxnSpPr>
            <p:nvPr/>
          </p:nvCxnSpPr>
          <p:spPr bwMode="gray">
            <a:xfrm>
              <a:off x="664141" y="1743807"/>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6" name="Rectangle: Rounded Corners 75">
              <a:extLst>
                <a:ext uri="{FF2B5EF4-FFF2-40B4-BE49-F238E27FC236}">
                  <a16:creationId xmlns:a16="http://schemas.microsoft.com/office/drawing/2014/main" id="{E234460B-8351-40F2-B109-217292B965B6}"/>
                </a:ext>
              </a:extLst>
            </p:cNvPr>
            <p:cNvSpPr/>
            <p:nvPr/>
          </p:nvSpPr>
          <p:spPr>
            <a:xfrm>
              <a:off x="1779962"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Alert Definitions</a:t>
              </a:r>
            </a:p>
          </p:txBody>
        </p:sp>
        <p:cxnSp>
          <p:nvCxnSpPr>
            <p:cNvPr id="127" name="Straight Connector 126">
              <a:extLst>
                <a:ext uri="{FF2B5EF4-FFF2-40B4-BE49-F238E27FC236}">
                  <a16:creationId xmlns:a16="http://schemas.microsoft.com/office/drawing/2014/main" id="{349E6DCF-7A92-4834-81A0-B23F742C6FB9}"/>
                </a:ext>
              </a:extLst>
            </p:cNvPr>
            <p:cNvCxnSpPr>
              <a:cxnSpLocks/>
            </p:cNvCxnSpPr>
            <p:nvPr/>
          </p:nvCxnSpPr>
          <p:spPr bwMode="gray">
            <a:xfrm flipV="1">
              <a:off x="664141" y="4544073"/>
              <a:ext cx="3604494" cy="1564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1" name="Rectangle: Rounded Corners 120">
              <a:extLst>
                <a:ext uri="{FF2B5EF4-FFF2-40B4-BE49-F238E27FC236}">
                  <a16:creationId xmlns:a16="http://schemas.microsoft.com/office/drawing/2014/main" id="{DD7687DA-3B8E-4EDB-8162-192FCA1391EA}"/>
                </a:ext>
              </a:extLst>
            </p:cNvPr>
            <p:cNvSpPr/>
            <p:nvPr/>
          </p:nvSpPr>
          <p:spPr>
            <a:xfrm>
              <a:off x="1779962" y="4470921"/>
              <a:ext cx="1337109" cy="146304"/>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Recommendations</a:t>
              </a:r>
            </a:p>
          </p:txBody>
        </p:sp>
        <p:cxnSp>
          <p:nvCxnSpPr>
            <p:cNvPr id="128" name="Straight Connector 127">
              <a:extLst>
                <a:ext uri="{FF2B5EF4-FFF2-40B4-BE49-F238E27FC236}">
                  <a16:creationId xmlns:a16="http://schemas.microsoft.com/office/drawing/2014/main" id="{D950C1BB-F67F-4C79-BE06-A8A521037124}"/>
                </a:ext>
              </a:extLst>
            </p:cNvPr>
            <p:cNvCxnSpPr>
              <a:cxnSpLocks/>
            </p:cNvCxnSpPr>
            <p:nvPr/>
          </p:nvCxnSpPr>
          <p:spPr bwMode="gray">
            <a:xfrm>
              <a:off x="651798" y="5575108"/>
              <a:ext cx="36168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9" name="Rectangle: Rounded Corners 128">
              <a:extLst>
                <a:ext uri="{FF2B5EF4-FFF2-40B4-BE49-F238E27FC236}">
                  <a16:creationId xmlns:a16="http://schemas.microsoft.com/office/drawing/2014/main" id="{E06B2697-6058-4EAA-B99C-D2640B5FB1CC}"/>
                </a:ext>
              </a:extLst>
            </p:cNvPr>
            <p:cNvSpPr/>
            <p:nvPr/>
          </p:nvSpPr>
          <p:spPr>
            <a:xfrm>
              <a:off x="1785779" y="5501956"/>
              <a:ext cx="1337109" cy="146304"/>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Actions</a:t>
              </a:r>
            </a:p>
          </p:txBody>
        </p:sp>
        <p:pic>
          <p:nvPicPr>
            <p:cNvPr id="132" name="Graphic 131">
              <a:extLst>
                <a:ext uri="{FF2B5EF4-FFF2-40B4-BE49-F238E27FC236}">
                  <a16:creationId xmlns:a16="http://schemas.microsoft.com/office/drawing/2014/main" id="{642716BA-F30A-4E7F-AC9E-AEE93E038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0814" y="4658674"/>
              <a:ext cx="232987" cy="339887"/>
            </a:xfrm>
            <a:prstGeom prst="rect">
              <a:avLst/>
            </a:prstGeom>
          </p:spPr>
        </p:pic>
        <p:grpSp>
          <p:nvGrpSpPr>
            <p:cNvPr id="150" name="Group 149">
              <a:extLst>
                <a:ext uri="{FF2B5EF4-FFF2-40B4-BE49-F238E27FC236}">
                  <a16:creationId xmlns:a16="http://schemas.microsoft.com/office/drawing/2014/main" id="{22842893-8C21-4916-8DEC-52031F721116}"/>
                </a:ext>
              </a:extLst>
            </p:cNvPr>
            <p:cNvGrpSpPr/>
            <p:nvPr/>
          </p:nvGrpSpPr>
          <p:grpSpPr>
            <a:xfrm>
              <a:off x="721958" y="1897024"/>
              <a:ext cx="3343093" cy="1213890"/>
              <a:chOff x="646487" y="1934621"/>
              <a:chExt cx="3343093" cy="1213890"/>
            </a:xfrm>
          </p:grpSpPr>
          <p:grpSp>
            <p:nvGrpSpPr>
              <p:cNvPr id="39" name="Group 38">
                <a:extLst>
                  <a:ext uri="{FF2B5EF4-FFF2-40B4-BE49-F238E27FC236}">
                    <a16:creationId xmlns:a16="http://schemas.microsoft.com/office/drawing/2014/main" id="{6CAB9C14-A263-4CD4-A561-5E1E6DB8CE9D}"/>
                  </a:ext>
                </a:extLst>
              </p:cNvPr>
              <p:cNvGrpSpPr>
                <a:grpSpLocks noChangeAspect="1"/>
              </p:cNvGrpSpPr>
              <p:nvPr/>
            </p:nvGrpSpPr>
            <p:grpSpPr>
              <a:xfrm>
                <a:off x="2159532" y="1934621"/>
                <a:ext cx="438669" cy="438669"/>
                <a:chOff x="2878620" y="1167668"/>
                <a:chExt cx="1828959" cy="1828959"/>
              </a:xfrm>
            </p:grpSpPr>
            <p:sp>
              <p:nvSpPr>
                <p:cNvPr id="37" name="Oval 36">
                  <a:extLst>
                    <a:ext uri="{FF2B5EF4-FFF2-40B4-BE49-F238E27FC236}">
                      <a16:creationId xmlns:a16="http://schemas.microsoft.com/office/drawing/2014/main" id="{C9A48155-E882-4284-98A2-FCF6F3D27D23}"/>
                    </a:ext>
                  </a:extLst>
                </p:cNvPr>
                <p:cNvSpPr/>
                <p:nvPr/>
              </p:nvSpPr>
              <p:spPr>
                <a:xfrm>
                  <a:off x="2878620" y="1167668"/>
                  <a:ext cx="1828959" cy="1828959"/>
                </a:xfrm>
                <a:prstGeom prst="ellipse">
                  <a:avLst/>
                </a:prstGeom>
                <a:noFill/>
                <a:ln w="0">
                  <a:solidFill>
                    <a:srgbClr val="C0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38" name="Graphic 37">
                  <a:extLst>
                    <a:ext uri="{FF2B5EF4-FFF2-40B4-BE49-F238E27FC236}">
                      <a16:creationId xmlns:a16="http://schemas.microsoft.com/office/drawing/2014/main" id="{1872BAEB-7064-4586-A9D5-0694AC29B8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3520" y="1499062"/>
                  <a:ext cx="1188861" cy="1053289"/>
                </a:xfrm>
                <a:prstGeom prst="rect">
                  <a:avLst/>
                </a:prstGeom>
              </p:spPr>
            </p:pic>
          </p:grpSp>
          <p:grpSp>
            <p:nvGrpSpPr>
              <p:cNvPr id="50" name="Group 49">
                <a:extLst>
                  <a:ext uri="{FF2B5EF4-FFF2-40B4-BE49-F238E27FC236}">
                    <a16:creationId xmlns:a16="http://schemas.microsoft.com/office/drawing/2014/main" id="{83D2307A-6E7D-4507-BDEB-FA8008A5B50B}"/>
                  </a:ext>
                </a:extLst>
              </p:cNvPr>
              <p:cNvGrpSpPr/>
              <p:nvPr/>
            </p:nvGrpSpPr>
            <p:grpSpPr>
              <a:xfrm>
                <a:off x="646487" y="2473280"/>
                <a:ext cx="1088367" cy="670933"/>
                <a:chOff x="646487" y="2473280"/>
                <a:chExt cx="1088367" cy="670933"/>
              </a:xfrm>
            </p:grpSpPr>
            <p:sp>
              <p:nvSpPr>
                <p:cNvPr id="33" name="Rectangle: Rounded Corners 32">
                  <a:extLst>
                    <a:ext uri="{FF2B5EF4-FFF2-40B4-BE49-F238E27FC236}">
                      <a16:creationId xmlns:a16="http://schemas.microsoft.com/office/drawing/2014/main" id="{38AFE59B-158C-4C16-B1A8-3FCCCE4025BA}"/>
                    </a:ext>
                  </a:extLst>
                </p:cNvPr>
                <p:cNvSpPr/>
                <p:nvPr/>
              </p:nvSpPr>
              <p:spPr>
                <a:xfrm>
                  <a:off x="879455"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1" name="Graphic 40">
                  <a:extLst>
                    <a:ext uri="{FF2B5EF4-FFF2-40B4-BE49-F238E27FC236}">
                      <a16:creationId xmlns:a16="http://schemas.microsoft.com/office/drawing/2014/main" id="{DFDE4567-B2AD-4951-8761-B9B26F3059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076" y="2549837"/>
                  <a:ext cx="284175" cy="284175"/>
                </a:xfrm>
                <a:prstGeom prst="rect">
                  <a:avLst/>
                </a:prstGeom>
              </p:spPr>
            </p:pic>
            <p:sp>
              <p:nvSpPr>
                <p:cNvPr id="46" name="TextBox 45">
                  <a:extLst>
                    <a:ext uri="{FF2B5EF4-FFF2-40B4-BE49-F238E27FC236}">
                      <a16:creationId xmlns:a16="http://schemas.microsoft.com/office/drawing/2014/main" id="{BBB28EE3-00A5-4B1F-8F9B-1E464A9BCE9D}"/>
                    </a:ext>
                  </a:extLst>
                </p:cNvPr>
                <p:cNvSpPr txBox="1"/>
                <p:nvPr/>
              </p:nvSpPr>
              <p:spPr>
                <a:xfrm>
                  <a:off x="646487" y="2928769"/>
                  <a:ext cx="1088367" cy="215444"/>
                </a:xfrm>
                <a:prstGeom prst="rect">
                  <a:avLst/>
                </a:prstGeom>
              </p:spPr>
              <p:txBody>
                <a:bodyPr wrap="square" lIns="0" tIns="0" rIns="0" bIns="0" rtlCol="0">
                  <a:spAutoFit/>
                </a:bodyPr>
                <a:lstStyle/>
                <a:p>
                  <a:pPr algn="ctr">
                    <a:spcAft>
                      <a:spcPts val="600"/>
                    </a:spcAft>
                  </a:pPr>
                  <a:r>
                    <a:rPr lang="en-US" sz="700"/>
                    <a:t>Impacted               Objects</a:t>
                  </a:r>
                </a:p>
              </p:txBody>
            </p:sp>
          </p:grpSp>
          <p:grpSp>
            <p:nvGrpSpPr>
              <p:cNvPr id="51" name="Group 50">
                <a:extLst>
                  <a:ext uri="{FF2B5EF4-FFF2-40B4-BE49-F238E27FC236}">
                    <a16:creationId xmlns:a16="http://schemas.microsoft.com/office/drawing/2014/main" id="{15E3A20B-6911-440B-9F77-ACEF41DE3E53}"/>
                  </a:ext>
                </a:extLst>
              </p:cNvPr>
              <p:cNvGrpSpPr/>
              <p:nvPr/>
            </p:nvGrpSpPr>
            <p:grpSpPr>
              <a:xfrm>
                <a:off x="1442639" y="2473280"/>
                <a:ext cx="1088367" cy="674166"/>
                <a:chOff x="1442639" y="2473280"/>
                <a:chExt cx="1088367" cy="674166"/>
              </a:xfrm>
            </p:grpSpPr>
            <p:sp>
              <p:nvSpPr>
                <p:cNvPr id="34" name="Rectangle: Rounded Corners 33">
                  <a:extLst>
                    <a:ext uri="{FF2B5EF4-FFF2-40B4-BE49-F238E27FC236}">
                      <a16:creationId xmlns:a16="http://schemas.microsoft.com/office/drawing/2014/main" id="{BB92161C-9A01-43AE-B7F3-D9775387EDE4}"/>
                    </a:ext>
                  </a:extLst>
                </p:cNvPr>
                <p:cNvSpPr/>
                <p:nvPr/>
              </p:nvSpPr>
              <p:spPr>
                <a:xfrm>
                  <a:off x="1671290"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3" name="Graphic 42">
                  <a:extLst>
                    <a:ext uri="{FF2B5EF4-FFF2-40B4-BE49-F238E27FC236}">
                      <a16:creationId xmlns:a16="http://schemas.microsoft.com/office/drawing/2014/main" id="{BAA5CEED-BF3C-4244-8D28-618C98BA7D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2238" y="2544842"/>
                  <a:ext cx="289170" cy="289170"/>
                </a:xfrm>
                <a:prstGeom prst="rect">
                  <a:avLst/>
                </a:prstGeom>
              </p:spPr>
            </p:pic>
            <p:sp>
              <p:nvSpPr>
                <p:cNvPr id="47" name="TextBox 46">
                  <a:extLst>
                    <a:ext uri="{FF2B5EF4-FFF2-40B4-BE49-F238E27FC236}">
                      <a16:creationId xmlns:a16="http://schemas.microsoft.com/office/drawing/2014/main" id="{4154A6B2-FF68-49F6-BB72-4F4067A69F9A}"/>
                    </a:ext>
                  </a:extLst>
                </p:cNvPr>
                <p:cNvSpPr txBox="1"/>
                <p:nvPr/>
              </p:nvSpPr>
              <p:spPr>
                <a:xfrm>
                  <a:off x="1442639" y="2932002"/>
                  <a:ext cx="1088367" cy="215444"/>
                </a:xfrm>
                <a:prstGeom prst="rect">
                  <a:avLst/>
                </a:prstGeom>
              </p:spPr>
              <p:txBody>
                <a:bodyPr wrap="square" lIns="0" tIns="0" rIns="0" bIns="0" rtlCol="0">
                  <a:spAutoFit/>
                </a:bodyPr>
                <a:lstStyle/>
                <a:p>
                  <a:pPr algn="ctr">
                    <a:spcAft>
                      <a:spcPts val="600"/>
                    </a:spcAft>
                  </a:pPr>
                  <a:r>
                    <a:rPr lang="en-US" sz="700"/>
                    <a:t>Impact                       Type</a:t>
                  </a:r>
                </a:p>
              </p:txBody>
            </p:sp>
          </p:grpSp>
          <p:grpSp>
            <p:nvGrpSpPr>
              <p:cNvPr id="52" name="Group 51">
                <a:extLst>
                  <a:ext uri="{FF2B5EF4-FFF2-40B4-BE49-F238E27FC236}">
                    <a16:creationId xmlns:a16="http://schemas.microsoft.com/office/drawing/2014/main" id="{8F8929DB-130A-43AC-8D35-30CC9A6698EE}"/>
                  </a:ext>
                </a:extLst>
              </p:cNvPr>
              <p:cNvGrpSpPr/>
              <p:nvPr/>
            </p:nvGrpSpPr>
            <p:grpSpPr>
              <a:xfrm>
                <a:off x="2233480" y="2473280"/>
                <a:ext cx="1088367" cy="675231"/>
                <a:chOff x="2233480" y="2473280"/>
                <a:chExt cx="1088367" cy="675231"/>
              </a:xfrm>
            </p:grpSpPr>
            <p:sp>
              <p:nvSpPr>
                <p:cNvPr id="35" name="Rectangle: Rounded Corners 34">
                  <a:extLst>
                    <a:ext uri="{FF2B5EF4-FFF2-40B4-BE49-F238E27FC236}">
                      <a16:creationId xmlns:a16="http://schemas.microsoft.com/office/drawing/2014/main" id="{D5D129B8-68C2-4466-92C7-8942D698921D}"/>
                    </a:ext>
                  </a:extLst>
                </p:cNvPr>
                <p:cNvSpPr/>
                <p:nvPr/>
              </p:nvSpPr>
              <p:spPr>
                <a:xfrm>
                  <a:off x="2463125"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5" name="Graphic 44" descr="High temperature">
                  <a:extLst>
                    <a:ext uri="{FF2B5EF4-FFF2-40B4-BE49-F238E27FC236}">
                      <a16:creationId xmlns:a16="http://schemas.microsoft.com/office/drawing/2014/main" id="{B4B55AD4-2508-4F75-B2BE-74F1F43D19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24008" y="2544842"/>
                  <a:ext cx="309300" cy="309300"/>
                </a:xfrm>
                <a:prstGeom prst="rect">
                  <a:avLst/>
                </a:prstGeom>
              </p:spPr>
            </p:pic>
            <p:sp>
              <p:nvSpPr>
                <p:cNvPr id="48" name="TextBox 47">
                  <a:extLst>
                    <a:ext uri="{FF2B5EF4-FFF2-40B4-BE49-F238E27FC236}">
                      <a16:creationId xmlns:a16="http://schemas.microsoft.com/office/drawing/2014/main" id="{F94769FB-CCC3-4082-BF06-F2DFC659805D}"/>
                    </a:ext>
                  </a:extLst>
                </p:cNvPr>
                <p:cNvSpPr txBox="1"/>
                <p:nvPr/>
              </p:nvSpPr>
              <p:spPr>
                <a:xfrm>
                  <a:off x="2233480" y="2933067"/>
                  <a:ext cx="1088367" cy="215444"/>
                </a:xfrm>
                <a:prstGeom prst="rect">
                  <a:avLst/>
                </a:prstGeom>
              </p:spPr>
              <p:txBody>
                <a:bodyPr wrap="square" lIns="0" tIns="0" rIns="0" bIns="0" rtlCol="0">
                  <a:spAutoFit/>
                </a:bodyPr>
                <a:lstStyle/>
                <a:p>
                  <a:pPr algn="ctr">
                    <a:spcAft>
                      <a:spcPts val="600"/>
                    </a:spcAft>
                  </a:pPr>
                  <a:r>
                    <a:rPr lang="en-US" sz="700"/>
                    <a:t>Correlated        Symptoms</a:t>
                  </a:r>
                </a:p>
              </p:txBody>
            </p:sp>
          </p:grpSp>
          <p:grpSp>
            <p:nvGrpSpPr>
              <p:cNvPr id="53" name="Group 52">
                <a:extLst>
                  <a:ext uri="{FF2B5EF4-FFF2-40B4-BE49-F238E27FC236}">
                    <a16:creationId xmlns:a16="http://schemas.microsoft.com/office/drawing/2014/main" id="{B9718FB4-E0A2-4043-B3ED-3892716F8631}"/>
                  </a:ext>
                </a:extLst>
              </p:cNvPr>
              <p:cNvGrpSpPr/>
              <p:nvPr/>
            </p:nvGrpSpPr>
            <p:grpSpPr>
              <a:xfrm>
                <a:off x="3141518" y="2473280"/>
                <a:ext cx="848062" cy="670932"/>
                <a:chOff x="3141518" y="2473280"/>
                <a:chExt cx="848062" cy="670932"/>
              </a:xfrm>
            </p:grpSpPr>
            <p:sp>
              <p:nvSpPr>
                <p:cNvPr id="36" name="Rectangle: Rounded Corners 35">
                  <a:extLst>
                    <a:ext uri="{FF2B5EF4-FFF2-40B4-BE49-F238E27FC236}">
                      <a16:creationId xmlns:a16="http://schemas.microsoft.com/office/drawing/2014/main" id="{116A4379-514B-4176-8886-D69627433D79}"/>
                    </a:ext>
                  </a:extLst>
                </p:cNvPr>
                <p:cNvSpPr/>
                <p:nvPr/>
              </p:nvSpPr>
              <p:spPr>
                <a:xfrm>
                  <a:off x="3254960"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0" name="Graphic 39">
                  <a:extLst>
                    <a:ext uri="{FF2B5EF4-FFF2-40B4-BE49-F238E27FC236}">
                      <a16:creationId xmlns:a16="http://schemas.microsoft.com/office/drawing/2014/main" id="{014C08A9-2AE8-42F9-80C1-7BA39A99DC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22665" y="2549812"/>
                  <a:ext cx="185853" cy="271127"/>
                </a:xfrm>
                <a:prstGeom prst="rect">
                  <a:avLst/>
                </a:prstGeom>
              </p:spPr>
            </p:pic>
            <p:sp>
              <p:nvSpPr>
                <p:cNvPr id="49" name="TextBox 48">
                  <a:extLst>
                    <a:ext uri="{FF2B5EF4-FFF2-40B4-BE49-F238E27FC236}">
                      <a16:creationId xmlns:a16="http://schemas.microsoft.com/office/drawing/2014/main" id="{2AD6EC7D-5E6B-44D8-9A3F-5A0076B9BFB6}"/>
                    </a:ext>
                  </a:extLst>
                </p:cNvPr>
                <p:cNvSpPr txBox="1"/>
                <p:nvPr/>
              </p:nvSpPr>
              <p:spPr>
                <a:xfrm>
                  <a:off x="3141518" y="2928768"/>
                  <a:ext cx="848062" cy="215444"/>
                </a:xfrm>
                <a:prstGeom prst="rect">
                  <a:avLst/>
                </a:prstGeom>
              </p:spPr>
              <p:txBody>
                <a:bodyPr wrap="square" lIns="0" tIns="0" rIns="0" bIns="0" rtlCol="0">
                  <a:spAutoFit/>
                </a:bodyPr>
                <a:lstStyle/>
                <a:p>
                  <a:pPr algn="ctr">
                    <a:spcAft>
                      <a:spcPts val="600"/>
                    </a:spcAft>
                  </a:pPr>
                  <a:r>
                    <a:rPr lang="en-US" sz="700"/>
                    <a:t>Recommendations    &amp; Actions</a:t>
                  </a:r>
                </a:p>
              </p:txBody>
            </p:sp>
          </p:grpSp>
          <p:sp>
            <p:nvSpPr>
              <p:cNvPr id="71" name="Trapezoid 70">
                <a:extLst>
                  <a:ext uri="{FF2B5EF4-FFF2-40B4-BE49-F238E27FC236}">
                    <a16:creationId xmlns:a16="http://schemas.microsoft.com/office/drawing/2014/main" id="{30530CDF-AF74-4DED-9C8A-D84FD6601A85}"/>
                  </a:ext>
                </a:extLst>
              </p:cNvPr>
              <p:cNvSpPr/>
              <p:nvPr/>
            </p:nvSpPr>
            <p:spPr>
              <a:xfrm>
                <a:off x="879455" y="2048479"/>
                <a:ext cx="3006572" cy="448201"/>
              </a:xfrm>
              <a:prstGeom prst="trapezoid">
                <a:avLst>
                  <a:gd name="adj" fmla="val 300004"/>
                </a:avLst>
              </a:prstGeom>
              <a:solidFill>
                <a:schemeClr val="accent1">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8" name="Freeform: Shape 137">
                <a:extLst>
                  <a:ext uri="{FF2B5EF4-FFF2-40B4-BE49-F238E27FC236}">
                    <a16:creationId xmlns:a16="http://schemas.microsoft.com/office/drawing/2014/main" id="{26960639-3570-4EF2-8912-2BCBA5AAD443}"/>
                  </a:ext>
                </a:extLst>
              </p:cNvPr>
              <p:cNvSpPr/>
              <p:nvPr/>
            </p:nvSpPr>
            <p:spPr>
              <a:xfrm>
                <a:off x="3701775" y="2622652"/>
                <a:ext cx="137160" cy="137160"/>
              </a:xfrm>
              <a:custGeom>
                <a:avLst/>
                <a:gdLst>
                  <a:gd name="connsiteX0" fmla="*/ 313897 w 309886"/>
                  <a:gd name="connsiteY0" fmla="*/ 183562 h 309886"/>
                  <a:gd name="connsiteX1" fmla="*/ 298949 w 309886"/>
                  <a:gd name="connsiteY1" fmla="*/ 187755 h 309886"/>
                  <a:gd name="connsiteX2" fmla="*/ 283546 w 309886"/>
                  <a:gd name="connsiteY2" fmla="*/ 191309 h 309886"/>
                  <a:gd name="connsiteX3" fmla="*/ 276528 w 309886"/>
                  <a:gd name="connsiteY3" fmla="*/ 207624 h 309886"/>
                  <a:gd name="connsiteX4" fmla="*/ 268416 w 309886"/>
                  <a:gd name="connsiteY4" fmla="*/ 223027 h 309886"/>
                  <a:gd name="connsiteX5" fmla="*/ 276528 w 309886"/>
                  <a:gd name="connsiteY5" fmla="*/ 237063 h 309886"/>
                  <a:gd name="connsiteX6" fmla="*/ 285096 w 309886"/>
                  <a:gd name="connsiteY6" fmla="*/ 250461 h 309886"/>
                  <a:gd name="connsiteX7" fmla="*/ 250370 w 309886"/>
                  <a:gd name="connsiteY7" fmla="*/ 286736 h 309886"/>
                  <a:gd name="connsiteX8" fmla="*/ 221569 w 309886"/>
                  <a:gd name="connsiteY8" fmla="*/ 270057 h 309886"/>
                  <a:gd name="connsiteX9" fmla="*/ 191218 w 309886"/>
                  <a:gd name="connsiteY9" fmla="*/ 282179 h 309886"/>
                  <a:gd name="connsiteX10" fmla="*/ 185476 w 309886"/>
                  <a:gd name="connsiteY10" fmla="*/ 298676 h 309886"/>
                  <a:gd name="connsiteX11" fmla="*/ 180372 w 309886"/>
                  <a:gd name="connsiteY11" fmla="*/ 315628 h 309886"/>
                  <a:gd name="connsiteX12" fmla="*/ 131975 w 309886"/>
                  <a:gd name="connsiteY12" fmla="*/ 315628 h 309886"/>
                  <a:gd name="connsiteX13" fmla="*/ 127145 w 309886"/>
                  <a:gd name="connsiteY13" fmla="*/ 299769 h 309886"/>
                  <a:gd name="connsiteX14" fmla="*/ 122770 w 309886"/>
                  <a:gd name="connsiteY14" fmla="*/ 283728 h 309886"/>
                  <a:gd name="connsiteX15" fmla="*/ 92601 w 309886"/>
                  <a:gd name="connsiteY15" fmla="*/ 270057 h 309886"/>
                  <a:gd name="connsiteX16" fmla="*/ 77654 w 309886"/>
                  <a:gd name="connsiteY16" fmla="*/ 277348 h 309886"/>
                  <a:gd name="connsiteX17" fmla="*/ 63800 w 309886"/>
                  <a:gd name="connsiteY17" fmla="*/ 285278 h 309886"/>
                  <a:gd name="connsiteX18" fmla="*/ 28801 w 309886"/>
                  <a:gd name="connsiteY18" fmla="*/ 251828 h 309886"/>
                  <a:gd name="connsiteX19" fmla="*/ 44022 w 309886"/>
                  <a:gd name="connsiteY19" fmla="*/ 223027 h 309886"/>
                  <a:gd name="connsiteX20" fmla="*/ 37186 w 309886"/>
                  <a:gd name="connsiteY20" fmla="*/ 207168 h 309886"/>
                  <a:gd name="connsiteX21" fmla="*/ 31900 w 309886"/>
                  <a:gd name="connsiteY21" fmla="*/ 189760 h 309886"/>
                  <a:gd name="connsiteX22" fmla="*/ 15585 w 309886"/>
                  <a:gd name="connsiteY22" fmla="*/ 186205 h 309886"/>
                  <a:gd name="connsiteX23" fmla="*/ 0 w 309886"/>
                  <a:gd name="connsiteY23" fmla="*/ 182013 h 309886"/>
                  <a:gd name="connsiteX24" fmla="*/ 0 w 309886"/>
                  <a:gd name="connsiteY24" fmla="*/ 132066 h 309886"/>
                  <a:gd name="connsiteX25" fmla="*/ 14947 w 309886"/>
                  <a:gd name="connsiteY25" fmla="*/ 127874 h 309886"/>
                  <a:gd name="connsiteX26" fmla="*/ 30351 w 309886"/>
                  <a:gd name="connsiteY26" fmla="*/ 124319 h 309886"/>
                  <a:gd name="connsiteX27" fmla="*/ 37642 w 309886"/>
                  <a:gd name="connsiteY27" fmla="*/ 108278 h 309886"/>
                  <a:gd name="connsiteX28" fmla="*/ 45572 w 309886"/>
                  <a:gd name="connsiteY28" fmla="*/ 92693 h 309886"/>
                  <a:gd name="connsiteX29" fmla="*/ 28892 w 309886"/>
                  <a:gd name="connsiteY29" fmla="*/ 65167 h 309886"/>
                  <a:gd name="connsiteX30" fmla="*/ 63891 w 309886"/>
                  <a:gd name="connsiteY30" fmla="*/ 28892 h 309886"/>
                  <a:gd name="connsiteX31" fmla="*/ 92692 w 309886"/>
                  <a:gd name="connsiteY31" fmla="*/ 45572 h 309886"/>
                  <a:gd name="connsiteX32" fmla="*/ 124319 w 309886"/>
                  <a:gd name="connsiteY32" fmla="*/ 33450 h 309886"/>
                  <a:gd name="connsiteX33" fmla="*/ 128967 w 309886"/>
                  <a:gd name="connsiteY33" fmla="*/ 16497 h 309886"/>
                  <a:gd name="connsiteX34" fmla="*/ 133616 w 309886"/>
                  <a:gd name="connsiteY34" fmla="*/ 0 h 309886"/>
                  <a:gd name="connsiteX35" fmla="*/ 182013 w 309886"/>
                  <a:gd name="connsiteY35" fmla="*/ 0 h 309886"/>
                  <a:gd name="connsiteX36" fmla="*/ 191218 w 309886"/>
                  <a:gd name="connsiteY36" fmla="*/ 31900 h 309886"/>
                  <a:gd name="connsiteX37" fmla="*/ 206804 w 309886"/>
                  <a:gd name="connsiteY37" fmla="*/ 38098 h 309886"/>
                  <a:gd name="connsiteX38" fmla="*/ 221569 w 309886"/>
                  <a:gd name="connsiteY38" fmla="*/ 45572 h 309886"/>
                  <a:gd name="connsiteX39" fmla="*/ 236334 w 309886"/>
                  <a:gd name="connsiteY39" fmla="*/ 38280 h 309886"/>
                  <a:gd name="connsiteX40" fmla="*/ 250370 w 309886"/>
                  <a:gd name="connsiteY40" fmla="*/ 30351 h 309886"/>
                  <a:gd name="connsiteX41" fmla="*/ 268872 w 309886"/>
                  <a:gd name="connsiteY41" fmla="*/ 46665 h 309886"/>
                  <a:gd name="connsiteX42" fmla="*/ 286645 w 309886"/>
                  <a:gd name="connsiteY42" fmla="*/ 63800 h 309886"/>
                  <a:gd name="connsiteX43" fmla="*/ 269966 w 309886"/>
                  <a:gd name="connsiteY43" fmla="*/ 92601 h 309886"/>
                  <a:gd name="connsiteX44" fmla="*/ 282088 w 309886"/>
                  <a:gd name="connsiteY44" fmla="*/ 125777 h 309886"/>
                  <a:gd name="connsiteX45" fmla="*/ 298402 w 309886"/>
                  <a:gd name="connsiteY45" fmla="*/ 129332 h 309886"/>
                  <a:gd name="connsiteX46" fmla="*/ 313988 w 309886"/>
                  <a:gd name="connsiteY46" fmla="*/ 133525 h 309886"/>
                  <a:gd name="connsiteX47" fmla="*/ 313988 w 309886"/>
                  <a:gd name="connsiteY47" fmla="*/ 183562 h 309886"/>
                  <a:gd name="connsiteX48" fmla="*/ 244172 w 309886"/>
                  <a:gd name="connsiteY48" fmla="*/ 204981 h 309886"/>
                  <a:gd name="connsiteX49" fmla="*/ 256294 w 309886"/>
                  <a:gd name="connsiteY49" fmla="*/ 149110 h 309886"/>
                  <a:gd name="connsiteX50" fmla="*/ 238248 w 309886"/>
                  <a:gd name="connsiteY50" fmla="*/ 101989 h 309886"/>
                  <a:gd name="connsiteX51" fmla="*/ 199512 w 309886"/>
                  <a:gd name="connsiteY51" fmla="*/ 70271 h 309886"/>
                  <a:gd name="connsiteX52" fmla="*/ 150204 w 309886"/>
                  <a:gd name="connsiteY52" fmla="*/ 60792 h 309886"/>
                  <a:gd name="connsiteX53" fmla="*/ 89229 w 309886"/>
                  <a:gd name="connsiteY53" fmla="*/ 86950 h 309886"/>
                  <a:gd name="connsiteX54" fmla="*/ 61977 w 309886"/>
                  <a:gd name="connsiteY54" fmla="*/ 139722 h 309886"/>
                  <a:gd name="connsiteX55" fmla="*/ 68540 w 309886"/>
                  <a:gd name="connsiteY55" fmla="*/ 199148 h 309886"/>
                  <a:gd name="connsiteX56" fmla="*/ 109007 w 309886"/>
                  <a:gd name="connsiteY56" fmla="*/ 244263 h 309886"/>
                  <a:gd name="connsiteX57" fmla="*/ 186843 w 309886"/>
                  <a:gd name="connsiteY57" fmla="*/ 250826 h 309886"/>
                  <a:gd name="connsiteX58" fmla="*/ 244172 w 309886"/>
                  <a:gd name="connsiteY58" fmla="*/ 204981 h 30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9886" h="309886">
                    <a:moveTo>
                      <a:pt x="313897" y="183562"/>
                    </a:moveTo>
                    <a:cubicBezTo>
                      <a:pt x="311436" y="184109"/>
                      <a:pt x="306423" y="185567"/>
                      <a:pt x="298949" y="187755"/>
                    </a:cubicBezTo>
                    <a:cubicBezTo>
                      <a:pt x="292934" y="189486"/>
                      <a:pt x="287830" y="190671"/>
                      <a:pt x="283546" y="191309"/>
                    </a:cubicBezTo>
                    <a:cubicBezTo>
                      <a:pt x="281906" y="193952"/>
                      <a:pt x="279536" y="199330"/>
                      <a:pt x="276528" y="207624"/>
                    </a:cubicBezTo>
                    <a:cubicBezTo>
                      <a:pt x="273885" y="215006"/>
                      <a:pt x="271151" y="220110"/>
                      <a:pt x="268416" y="223027"/>
                    </a:cubicBezTo>
                    <a:cubicBezTo>
                      <a:pt x="269419" y="224668"/>
                      <a:pt x="272153" y="229316"/>
                      <a:pt x="276528" y="237063"/>
                    </a:cubicBezTo>
                    <a:cubicBezTo>
                      <a:pt x="279718" y="242805"/>
                      <a:pt x="282635" y="247271"/>
                      <a:pt x="285096" y="250461"/>
                    </a:cubicBezTo>
                    <a:cubicBezTo>
                      <a:pt x="282179" y="254745"/>
                      <a:pt x="270604" y="266776"/>
                      <a:pt x="250370" y="286736"/>
                    </a:cubicBezTo>
                    <a:cubicBezTo>
                      <a:pt x="240527" y="282088"/>
                      <a:pt x="230956" y="276437"/>
                      <a:pt x="221569" y="270057"/>
                    </a:cubicBezTo>
                    <a:cubicBezTo>
                      <a:pt x="210905" y="276346"/>
                      <a:pt x="200697" y="280356"/>
                      <a:pt x="191218" y="282179"/>
                    </a:cubicBezTo>
                    <a:cubicBezTo>
                      <a:pt x="189213" y="285551"/>
                      <a:pt x="187299" y="291020"/>
                      <a:pt x="185476" y="298676"/>
                    </a:cubicBezTo>
                    <a:cubicBezTo>
                      <a:pt x="183562" y="307061"/>
                      <a:pt x="181922" y="312712"/>
                      <a:pt x="180372" y="315628"/>
                    </a:cubicBezTo>
                    <a:lnTo>
                      <a:pt x="131975" y="315628"/>
                    </a:lnTo>
                    <a:cubicBezTo>
                      <a:pt x="130335" y="312256"/>
                      <a:pt x="128785" y="306970"/>
                      <a:pt x="127145" y="299769"/>
                    </a:cubicBezTo>
                    <a:cubicBezTo>
                      <a:pt x="125413" y="292113"/>
                      <a:pt x="123955" y="286827"/>
                      <a:pt x="122770" y="283728"/>
                    </a:cubicBezTo>
                    <a:cubicBezTo>
                      <a:pt x="103539" y="275252"/>
                      <a:pt x="93513" y="270695"/>
                      <a:pt x="92601" y="270057"/>
                    </a:cubicBezTo>
                    <a:cubicBezTo>
                      <a:pt x="88318" y="271424"/>
                      <a:pt x="83396" y="273794"/>
                      <a:pt x="77654" y="277348"/>
                    </a:cubicBezTo>
                    <a:cubicBezTo>
                      <a:pt x="71092" y="281450"/>
                      <a:pt x="66443" y="284093"/>
                      <a:pt x="63800" y="285278"/>
                    </a:cubicBezTo>
                    <a:cubicBezTo>
                      <a:pt x="59516" y="282452"/>
                      <a:pt x="47850" y="271333"/>
                      <a:pt x="28801" y="251828"/>
                    </a:cubicBezTo>
                    <a:cubicBezTo>
                      <a:pt x="29713" y="248638"/>
                      <a:pt x="34725" y="238977"/>
                      <a:pt x="44022" y="223027"/>
                    </a:cubicBezTo>
                    <a:cubicBezTo>
                      <a:pt x="43475" y="221295"/>
                      <a:pt x="41197" y="216009"/>
                      <a:pt x="37186" y="207168"/>
                    </a:cubicBezTo>
                    <a:cubicBezTo>
                      <a:pt x="34361" y="200697"/>
                      <a:pt x="32629" y="194955"/>
                      <a:pt x="31900" y="189760"/>
                    </a:cubicBezTo>
                    <a:cubicBezTo>
                      <a:pt x="27525" y="189213"/>
                      <a:pt x="22057" y="188028"/>
                      <a:pt x="15585" y="186205"/>
                    </a:cubicBezTo>
                    <a:cubicBezTo>
                      <a:pt x="8112" y="184018"/>
                      <a:pt x="2917" y="182651"/>
                      <a:pt x="0" y="182013"/>
                    </a:cubicBezTo>
                    <a:lnTo>
                      <a:pt x="0" y="132066"/>
                    </a:lnTo>
                    <a:cubicBezTo>
                      <a:pt x="2461" y="131519"/>
                      <a:pt x="7474" y="130061"/>
                      <a:pt x="14947" y="127874"/>
                    </a:cubicBezTo>
                    <a:cubicBezTo>
                      <a:pt x="20963" y="126142"/>
                      <a:pt x="26067" y="124957"/>
                      <a:pt x="30351" y="124319"/>
                    </a:cubicBezTo>
                    <a:cubicBezTo>
                      <a:pt x="31809" y="121676"/>
                      <a:pt x="34270" y="116299"/>
                      <a:pt x="37642" y="108278"/>
                    </a:cubicBezTo>
                    <a:cubicBezTo>
                      <a:pt x="40559" y="101260"/>
                      <a:pt x="43202" y="96065"/>
                      <a:pt x="45572" y="92693"/>
                    </a:cubicBezTo>
                    <a:cubicBezTo>
                      <a:pt x="37915" y="78292"/>
                      <a:pt x="32356" y="69178"/>
                      <a:pt x="28892" y="65167"/>
                    </a:cubicBezTo>
                    <a:cubicBezTo>
                      <a:pt x="31809" y="60884"/>
                      <a:pt x="43475" y="48853"/>
                      <a:pt x="63891" y="28892"/>
                    </a:cubicBezTo>
                    <a:cubicBezTo>
                      <a:pt x="76469" y="35090"/>
                      <a:pt x="86130" y="40650"/>
                      <a:pt x="92692" y="45572"/>
                    </a:cubicBezTo>
                    <a:cubicBezTo>
                      <a:pt x="110739" y="37642"/>
                      <a:pt x="121311" y="33632"/>
                      <a:pt x="124319" y="33450"/>
                    </a:cubicBezTo>
                    <a:cubicBezTo>
                      <a:pt x="124866" y="31536"/>
                      <a:pt x="126415" y="25885"/>
                      <a:pt x="128967" y="16497"/>
                    </a:cubicBezTo>
                    <a:cubicBezTo>
                      <a:pt x="130699" y="9752"/>
                      <a:pt x="132249" y="4284"/>
                      <a:pt x="133616" y="0"/>
                    </a:cubicBezTo>
                    <a:lnTo>
                      <a:pt x="182013" y="0"/>
                    </a:lnTo>
                    <a:cubicBezTo>
                      <a:pt x="183744" y="4375"/>
                      <a:pt x="186843" y="15039"/>
                      <a:pt x="191218" y="31900"/>
                    </a:cubicBezTo>
                    <a:cubicBezTo>
                      <a:pt x="193132" y="32812"/>
                      <a:pt x="198327" y="34817"/>
                      <a:pt x="206804" y="38098"/>
                    </a:cubicBezTo>
                    <a:cubicBezTo>
                      <a:pt x="213366" y="40559"/>
                      <a:pt x="218288" y="43111"/>
                      <a:pt x="221569" y="45572"/>
                    </a:cubicBezTo>
                    <a:cubicBezTo>
                      <a:pt x="225853" y="44387"/>
                      <a:pt x="230683" y="42017"/>
                      <a:pt x="236334" y="38280"/>
                    </a:cubicBezTo>
                    <a:cubicBezTo>
                      <a:pt x="242896" y="34179"/>
                      <a:pt x="247636" y="31536"/>
                      <a:pt x="250370" y="30351"/>
                    </a:cubicBezTo>
                    <a:cubicBezTo>
                      <a:pt x="255656" y="33541"/>
                      <a:pt x="261763" y="39009"/>
                      <a:pt x="268872" y="46665"/>
                    </a:cubicBezTo>
                    <a:cubicBezTo>
                      <a:pt x="277075" y="55142"/>
                      <a:pt x="282999" y="60884"/>
                      <a:pt x="286645" y="63800"/>
                    </a:cubicBezTo>
                    <a:cubicBezTo>
                      <a:pt x="279445" y="77107"/>
                      <a:pt x="273885" y="86768"/>
                      <a:pt x="269966" y="92601"/>
                    </a:cubicBezTo>
                    <a:cubicBezTo>
                      <a:pt x="278351" y="116845"/>
                      <a:pt x="282361" y="127874"/>
                      <a:pt x="282088" y="125777"/>
                    </a:cubicBezTo>
                    <a:cubicBezTo>
                      <a:pt x="286645" y="126233"/>
                      <a:pt x="292022" y="127418"/>
                      <a:pt x="298402" y="129332"/>
                    </a:cubicBezTo>
                    <a:cubicBezTo>
                      <a:pt x="305876" y="131519"/>
                      <a:pt x="311071" y="132887"/>
                      <a:pt x="313988" y="133525"/>
                    </a:cubicBezTo>
                    <a:lnTo>
                      <a:pt x="313988" y="183562"/>
                    </a:lnTo>
                    <a:close/>
                    <a:moveTo>
                      <a:pt x="244172" y="204981"/>
                    </a:moveTo>
                    <a:cubicBezTo>
                      <a:pt x="253833" y="186479"/>
                      <a:pt x="257844" y="167886"/>
                      <a:pt x="256294" y="149110"/>
                    </a:cubicBezTo>
                    <a:cubicBezTo>
                      <a:pt x="254654" y="131975"/>
                      <a:pt x="248638" y="116299"/>
                      <a:pt x="238248" y="101989"/>
                    </a:cubicBezTo>
                    <a:cubicBezTo>
                      <a:pt x="228131" y="88226"/>
                      <a:pt x="215189" y="77654"/>
                      <a:pt x="199512" y="70271"/>
                    </a:cubicBezTo>
                    <a:cubicBezTo>
                      <a:pt x="183562" y="62615"/>
                      <a:pt x="167065" y="59516"/>
                      <a:pt x="150204" y="60792"/>
                    </a:cubicBezTo>
                    <a:cubicBezTo>
                      <a:pt x="125595" y="62706"/>
                      <a:pt x="105270" y="71456"/>
                      <a:pt x="89229" y="86950"/>
                    </a:cubicBezTo>
                    <a:cubicBezTo>
                      <a:pt x="74737" y="100987"/>
                      <a:pt x="65623" y="118577"/>
                      <a:pt x="61977" y="139722"/>
                    </a:cubicBezTo>
                    <a:cubicBezTo>
                      <a:pt x="58423" y="160412"/>
                      <a:pt x="60701" y="180190"/>
                      <a:pt x="68540" y="199148"/>
                    </a:cubicBezTo>
                    <a:cubicBezTo>
                      <a:pt x="77016" y="219108"/>
                      <a:pt x="90505" y="234146"/>
                      <a:pt x="109007" y="244263"/>
                    </a:cubicBezTo>
                    <a:cubicBezTo>
                      <a:pt x="133342" y="257479"/>
                      <a:pt x="159318" y="259667"/>
                      <a:pt x="186843" y="250826"/>
                    </a:cubicBezTo>
                    <a:cubicBezTo>
                      <a:pt x="213366" y="242532"/>
                      <a:pt x="232415" y="227220"/>
                      <a:pt x="244172" y="204981"/>
                    </a:cubicBezTo>
                    <a:close/>
                  </a:path>
                </a:pathLst>
              </a:custGeom>
              <a:solidFill>
                <a:schemeClr val="bg1">
                  <a:lumMod val="50000"/>
                </a:schemeClr>
              </a:solidFill>
              <a:ln w="9064" cap="flat">
                <a:noFill/>
                <a:prstDash val="solid"/>
                <a:miter/>
              </a:ln>
            </p:spPr>
            <p:txBody>
              <a:bodyPr rtlCol="0" anchor="ctr"/>
              <a:lstStyle/>
              <a:p>
                <a:endParaRPr lang="en-US"/>
              </a:p>
            </p:txBody>
          </p:sp>
          <p:cxnSp>
            <p:nvCxnSpPr>
              <p:cNvPr id="140" name="Straight Arrow Connector 139">
                <a:extLst>
                  <a:ext uri="{FF2B5EF4-FFF2-40B4-BE49-F238E27FC236}">
                    <a16:creationId xmlns:a16="http://schemas.microsoft.com/office/drawing/2014/main" id="{5A086EDA-ECF3-4A21-97B3-49B6656E1E85}"/>
                  </a:ext>
                </a:extLst>
              </p:cNvPr>
              <p:cNvCxnSpPr>
                <a:cxnSpLocks/>
              </p:cNvCxnSpPr>
              <p:nvPr/>
            </p:nvCxnSpPr>
            <p:spPr bwMode="gray">
              <a:xfrm>
                <a:off x="3521556" y="2657232"/>
                <a:ext cx="175759" cy="0"/>
              </a:xfrm>
              <a:prstGeom prst="straightConnector1">
                <a:avLst/>
              </a:prstGeom>
              <a:ln w="3175">
                <a:solidFill>
                  <a:schemeClr val="bg1">
                    <a:lumMod val="50000"/>
                  </a:schemeClr>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554530-14AA-4297-9C5F-EB306C839CF6}"/>
                  </a:ext>
                </a:extLst>
              </p:cNvPr>
              <p:cNvCxnSpPr>
                <a:cxnSpLocks/>
              </p:cNvCxnSpPr>
              <p:nvPr/>
            </p:nvCxnSpPr>
            <p:spPr bwMode="gray">
              <a:xfrm flipH="1">
                <a:off x="3521557" y="2737512"/>
                <a:ext cx="175758" cy="0"/>
              </a:xfrm>
              <a:prstGeom prst="straightConnector1">
                <a:avLst/>
              </a:prstGeom>
              <a:ln w="3175">
                <a:solidFill>
                  <a:schemeClr val="bg1">
                    <a:lumMod val="50000"/>
                  </a:schemeClr>
                </a:solidFill>
                <a:miter lim="800000"/>
                <a:tailEnd type="arrow" w="sm" len="sm"/>
              </a:ln>
            </p:spPr>
            <p:style>
              <a:lnRef idx="1">
                <a:schemeClr val="accent1"/>
              </a:lnRef>
              <a:fillRef idx="0">
                <a:schemeClr val="accent1"/>
              </a:fillRef>
              <a:effectRef idx="0">
                <a:schemeClr val="accent1"/>
              </a:effectRef>
              <a:fontRef idx="minor">
                <a:schemeClr val="tx1"/>
              </a:fontRef>
            </p:style>
          </p:cxnSp>
        </p:grpSp>
        <p:sp>
          <p:nvSpPr>
            <p:cNvPr id="154" name="Rectangle: Rounded Corners 153">
              <a:extLst>
                <a:ext uri="{FF2B5EF4-FFF2-40B4-BE49-F238E27FC236}">
                  <a16:creationId xmlns:a16="http://schemas.microsoft.com/office/drawing/2014/main" id="{DF469C6A-4C6F-4198-BDE9-A779947CDC1A}"/>
                </a:ext>
              </a:extLst>
            </p:cNvPr>
            <p:cNvSpPr/>
            <p:nvPr/>
          </p:nvSpPr>
          <p:spPr>
            <a:xfrm rot="5400000">
              <a:off x="2378025" y="4757500"/>
              <a:ext cx="189785" cy="88093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Actions</a:t>
              </a:r>
            </a:p>
          </p:txBody>
        </p:sp>
        <p:sp>
          <p:nvSpPr>
            <p:cNvPr id="155" name="Rectangle: Rounded Corners 154">
              <a:extLst>
                <a:ext uri="{FF2B5EF4-FFF2-40B4-BE49-F238E27FC236}">
                  <a16:creationId xmlns:a16="http://schemas.microsoft.com/office/drawing/2014/main" id="{EC38D396-2ACC-4007-9CFC-9E0146F73D1E}"/>
                </a:ext>
              </a:extLst>
            </p:cNvPr>
            <p:cNvSpPr/>
            <p:nvPr/>
          </p:nvSpPr>
          <p:spPr>
            <a:xfrm rot="5400000">
              <a:off x="1423217" y="4762558"/>
              <a:ext cx="189785" cy="879126"/>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KB Articles</a:t>
              </a:r>
            </a:p>
          </p:txBody>
        </p:sp>
        <p:sp>
          <p:nvSpPr>
            <p:cNvPr id="156" name="Rectangle: Rounded Corners 155">
              <a:extLst>
                <a:ext uri="{FF2B5EF4-FFF2-40B4-BE49-F238E27FC236}">
                  <a16:creationId xmlns:a16="http://schemas.microsoft.com/office/drawing/2014/main" id="{4922BE2E-77FB-4862-B338-60D4A0EB0817}"/>
                </a:ext>
              </a:extLst>
            </p:cNvPr>
            <p:cNvSpPr/>
            <p:nvPr/>
          </p:nvSpPr>
          <p:spPr>
            <a:xfrm rot="5400000">
              <a:off x="3333738" y="4757501"/>
              <a:ext cx="189785" cy="88093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Custom</a:t>
              </a:r>
            </a:p>
          </p:txBody>
        </p:sp>
        <p:cxnSp>
          <p:nvCxnSpPr>
            <p:cNvPr id="157" name="Connector: Elbow 156">
              <a:extLst>
                <a:ext uri="{FF2B5EF4-FFF2-40B4-BE49-F238E27FC236}">
                  <a16:creationId xmlns:a16="http://schemas.microsoft.com/office/drawing/2014/main" id="{897E0395-B5CC-4988-960D-16AC08FBE2CF}"/>
                </a:ext>
              </a:extLst>
            </p:cNvPr>
            <p:cNvCxnSpPr>
              <a:cxnSpLocks/>
              <a:stCxn id="155" idx="1"/>
            </p:cNvCxnSpPr>
            <p:nvPr/>
          </p:nvCxnSpPr>
          <p:spPr bwMode="gray">
            <a:xfrm rot="5400000" flipH="1" flipV="1">
              <a:off x="1788526" y="4558315"/>
              <a:ext cx="278498" cy="819331"/>
            </a:xfrm>
            <a:prstGeom prst="bentConnector4">
              <a:avLst>
                <a:gd name="adj1" fmla="val 99672"/>
                <a:gd name="adj2" fmla="val 5579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0" name="Connector: Elbow 159">
              <a:extLst>
                <a:ext uri="{FF2B5EF4-FFF2-40B4-BE49-F238E27FC236}">
                  <a16:creationId xmlns:a16="http://schemas.microsoft.com/office/drawing/2014/main" id="{AAEBCBDF-6F3C-42DD-90F3-B5ED94D429A3}"/>
                </a:ext>
              </a:extLst>
            </p:cNvPr>
            <p:cNvCxnSpPr>
              <a:cxnSpLocks/>
              <a:stCxn id="156" idx="1"/>
              <a:endCxn id="132" idx="3"/>
            </p:cNvCxnSpPr>
            <p:nvPr/>
          </p:nvCxnSpPr>
          <p:spPr bwMode="gray">
            <a:xfrm rot="16200000" flipV="1">
              <a:off x="2863986" y="4538433"/>
              <a:ext cx="274460" cy="854830"/>
            </a:xfrm>
            <a:prstGeom prst="bentConnector4">
              <a:avLst>
                <a:gd name="adj1" fmla="val 99156"/>
                <a:gd name="adj2" fmla="val 5555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Connector 183">
              <a:extLst>
                <a:ext uri="{FF2B5EF4-FFF2-40B4-BE49-F238E27FC236}">
                  <a16:creationId xmlns:a16="http://schemas.microsoft.com/office/drawing/2014/main" id="{911F67C8-5AAC-47C7-A396-2AB853DEF7FE}"/>
                </a:ext>
              </a:extLst>
            </p:cNvPr>
            <p:cNvCxnSpPr>
              <a:cxnSpLocks/>
            </p:cNvCxnSpPr>
            <p:nvPr/>
          </p:nvCxnSpPr>
          <p:spPr bwMode="gray">
            <a:xfrm>
              <a:off x="2462992" y="4989875"/>
              <a:ext cx="0" cy="113201"/>
            </a:xfrm>
            <a:prstGeom prst="line">
              <a:avLst/>
            </a:prstGeom>
            <a:ln w="952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pic>
          <p:nvPicPr>
            <p:cNvPr id="1026" name="Picture 2" descr="Image result for python icon">
              <a:extLst>
                <a:ext uri="{FF2B5EF4-FFF2-40B4-BE49-F238E27FC236}">
                  <a16:creationId xmlns:a16="http://schemas.microsoft.com/office/drawing/2014/main" id="{24701E0A-840B-46E4-B5D5-EA6D083737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6808" y="5804575"/>
              <a:ext cx="311478" cy="310267"/>
            </a:xfrm>
            <a:prstGeom prst="rect">
              <a:avLst/>
            </a:prstGeom>
            <a:noFill/>
            <a:extLst>
              <a:ext uri="{909E8E84-426E-40DD-AFC4-6F175D3DCCD1}">
                <a14:hiddenFill xmlns:a14="http://schemas.microsoft.com/office/drawing/2010/main">
                  <a:solidFill>
                    <a:srgbClr val="FFFFFF"/>
                  </a:solidFill>
                </a14:hiddenFill>
              </a:ext>
            </a:extLst>
          </p:spPr>
        </p:pic>
        <p:sp>
          <p:nvSpPr>
            <p:cNvPr id="188" name="Rectangle: Rounded Corners 187">
              <a:extLst>
                <a:ext uri="{FF2B5EF4-FFF2-40B4-BE49-F238E27FC236}">
                  <a16:creationId xmlns:a16="http://schemas.microsoft.com/office/drawing/2014/main" id="{041312E8-D302-41F7-92CE-5A34A5024A1B}"/>
                </a:ext>
              </a:extLst>
            </p:cNvPr>
            <p:cNvSpPr/>
            <p:nvPr/>
          </p:nvSpPr>
          <p:spPr>
            <a:xfrm rot="5400000">
              <a:off x="1404433" y="5188263"/>
              <a:ext cx="335018" cy="1530994"/>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r">
                <a:spcAft>
                  <a:spcPts val="600"/>
                </a:spcAft>
              </a:pPr>
              <a:r>
                <a:rPr lang="en-US" sz="800">
                  <a:solidFill>
                    <a:schemeClr val="bg1">
                      <a:lumMod val="50000"/>
                    </a:schemeClr>
                  </a:solidFill>
                </a:rPr>
                <a:t>        Curated Python Actions</a:t>
              </a:r>
            </a:p>
          </p:txBody>
        </p:sp>
        <p:sp>
          <p:nvSpPr>
            <p:cNvPr id="192" name="Rectangle: Rounded Corners 191">
              <a:extLst>
                <a:ext uri="{FF2B5EF4-FFF2-40B4-BE49-F238E27FC236}">
                  <a16:creationId xmlns:a16="http://schemas.microsoft.com/office/drawing/2014/main" id="{B7F8D6F7-62C3-43E3-9F37-8D138A16A48A}"/>
                </a:ext>
              </a:extLst>
            </p:cNvPr>
            <p:cNvSpPr/>
            <p:nvPr/>
          </p:nvSpPr>
          <p:spPr>
            <a:xfrm rot="5400000">
              <a:off x="3181540" y="5188263"/>
              <a:ext cx="335018" cy="1530994"/>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r">
                <a:spcAft>
                  <a:spcPts val="600"/>
                </a:spcAft>
              </a:pPr>
              <a:r>
                <a:rPr lang="en-US" sz="800">
                  <a:solidFill>
                    <a:schemeClr val="bg1">
                      <a:lumMod val="50000"/>
                    </a:schemeClr>
                  </a:solidFill>
                </a:rPr>
                <a:t>Curated/Custom vRO Workflows</a:t>
              </a:r>
            </a:p>
          </p:txBody>
        </p:sp>
        <p:pic>
          <p:nvPicPr>
            <p:cNvPr id="1028" name="Picture 4" descr="https://www.mgmt.cloud.vmware.com/provisioning-ui/assets/images/vro.png">
              <a:extLst>
                <a:ext uri="{FF2B5EF4-FFF2-40B4-BE49-F238E27FC236}">
                  <a16:creationId xmlns:a16="http://schemas.microsoft.com/office/drawing/2014/main" id="{0B40D385-E14A-410A-9D39-AF0B9D35B40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1823" y="5758528"/>
              <a:ext cx="273966" cy="353873"/>
            </a:xfrm>
            <a:prstGeom prst="rect">
              <a:avLst/>
            </a:prstGeom>
            <a:noFill/>
            <a:extLst>
              <a:ext uri="{909E8E84-426E-40DD-AFC4-6F175D3DCCD1}">
                <a14:hiddenFill xmlns:a14="http://schemas.microsoft.com/office/drawing/2010/main">
                  <a:solidFill>
                    <a:srgbClr val="FFFFFF"/>
                  </a:solidFill>
                </a14:hiddenFill>
              </a:ext>
            </a:extLst>
          </p:spPr>
        </p:pic>
        <p:sp>
          <p:nvSpPr>
            <p:cNvPr id="1051" name="Flowchart: Process 1050">
              <a:extLst>
                <a:ext uri="{FF2B5EF4-FFF2-40B4-BE49-F238E27FC236}">
                  <a16:creationId xmlns:a16="http://schemas.microsoft.com/office/drawing/2014/main" id="{5DA8A137-A0DE-4CC1-A4D0-0926A4464634}"/>
                </a:ext>
              </a:extLst>
            </p:cNvPr>
            <p:cNvSpPr/>
            <p:nvPr/>
          </p:nvSpPr>
          <p:spPr>
            <a:xfrm>
              <a:off x="648956" y="1247775"/>
              <a:ext cx="3625363"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chemeClr val="bg1"/>
                  </a:solidFill>
                  <a:latin typeface="+mj-lt"/>
                </a:rPr>
                <a:t>ALERTS</a:t>
              </a:r>
            </a:p>
          </p:txBody>
        </p:sp>
      </p:grpSp>
      <p:grpSp>
        <p:nvGrpSpPr>
          <p:cNvPr id="16" name="Group 15">
            <a:extLst>
              <a:ext uri="{FF2B5EF4-FFF2-40B4-BE49-F238E27FC236}">
                <a16:creationId xmlns:a16="http://schemas.microsoft.com/office/drawing/2014/main" id="{0A59AB5C-6E51-4353-B134-FE2BDF40762C}"/>
              </a:ext>
            </a:extLst>
          </p:cNvPr>
          <p:cNvGrpSpPr/>
          <p:nvPr/>
        </p:nvGrpSpPr>
        <p:grpSpPr>
          <a:xfrm>
            <a:off x="4459078" y="1247775"/>
            <a:ext cx="3604494" cy="4898284"/>
            <a:chOff x="4459078" y="1247775"/>
            <a:chExt cx="3604494" cy="4898284"/>
          </a:xfrm>
        </p:grpSpPr>
        <p:sp>
          <p:nvSpPr>
            <p:cNvPr id="5" name="Rectangle: Diagonal Corners Rounded 4">
              <a:extLst>
                <a:ext uri="{FF2B5EF4-FFF2-40B4-BE49-F238E27FC236}">
                  <a16:creationId xmlns:a16="http://schemas.microsoft.com/office/drawing/2014/main" id="{8B11CD96-1149-470C-8EFE-189471650F89}"/>
                </a:ext>
              </a:extLst>
            </p:cNvPr>
            <p:cNvSpPr/>
            <p:nvPr/>
          </p:nvSpPr>
          <p:spPr>
            <a:xfrm>
              <a:off x="4459078" y="1386804"/>
              <a:ext cx="360449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cxnSp>
          <p:nvCxnSpPr>
            <p:cNvPr id="196" name="Straight Connector 195">
              <a:extLst>
                <a:ext uri="{FF2B5EF4-FFF2-40B4-BE49-F238E27FC236}">
                  <a16:creationId xmlns:a16="http://schemas.microsoft.com/office/drawing/2014/main" id="{972C2C10-3898-499E-8044-594FE145C5B8}"/>
                </a:ext>
              </a:extLst>
            </p:cNvPr>
            <p:cNvCxnSpPr>
              <a:cxnSpLocks/>
            </p:cNvCxnSpPr>
            <p:nvPr/>
          </p:nvCxnSpPr>
          <p:spPr bwMode="gray">
            <a:xfrm>
              <a:off x="4481032" y="1743807"/>
              <a:ext cx="358254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7" name="Rectangle: Rounded Corners 196">
              <a:extLst>
                <a:ext uri="{FF2B5EF4-FFF2-40B4-BE49-F238E27FC236}">
                  <a16:creationId xmlns:a16="http://schemas.microsoft.com/office/drawing/2014/main" id="{68FD1E3E-5768-4750-987F-1DA4C93B6291}"/>
                </a:ext>
              </a:extLst>
            </p:cNvPr>
            <p:cNvSpPr/>
            <p:nvPr/>
          </p:nvSpPr>
          <p:spPr>
            <a:xfrm>
              <a:off x="5596853"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Dashboards</a:t>
              </a:r>
            </a:p>
          </p:txBody>
        </p:sp>
        <p:cxnSp>
          <p:nvCxnSpPr>
            <p:cNvPr id="228" name="Straight Connector 227">
              <a:extLst>
                <a:ext uri="{FF2B5EF4-FFF2-40B4-BE49-F238E27FC236}">
                  <a16:creationId xmlns:a16="http://schemas.microsoft.com/office/drawing/2014/main" id="{BED7A842-29BC-482E-B71D-A37144C61252}"/>
                </a:ext>
              </a:extLst>
            </p:cNvPr>
            <p:cNvCxnSpPr>
              <a:cxnSpLocks/>
            </p:cNvCxnSpPr>
            <p:nvPr/>
          </p:nvCxnSpPr>
          <p:spPr bwMode="gray">
            <a:xfrm>
              <a:off x="4459078" y="3318815"/>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9" name="Rectangle: Rounded Corners 228">
              <a:extLst>
                <a:ext uri="{FF2B5EF4-FFF2-40B4-BE49-F238E27FC236}">
                  <a16:creationId xmlns:a16="http://schemas.microsoft.com/office/drawing/2014/main" id="{FCE3CC31-E55D-4EBC-A719-A4173426B874}"/>
                </a:ext>
              </a:extLst>
            </p:cNvPr>
            <p:cNvSpPr/>
            <p:nvPr/>
          </p:nvSpPr>
          <p:spPr>
            <a:xfrm>
              <a:off x="5596853" y="3244523"/>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Widgets &amp; Views</a:t>
              </a:r>
            </a:p>
          </p:txBody>
        </p:sp>
        <p:cxnSp>
          <p:nvCxnSpPr>
            <p:cNvPr id="230" name="Straight Connector 229">
              <a:extLst>
                <a:ext uri="{FF2B5EF4-FFF2-40B4-BE49-F238E27FC236}">
                  <a16:creationId xmlns:a16="http://schemas.microsoft.com/office/drawing/2014/main" id="{3F911C67-911F-4695-9C6E-891BF4D0DB04}"/>
                </a:ext>
              </a:extLst>
            </p:cNvPr>
            <p:cNvCxnSpPr>
              <a:cxnSpLocks/>
            </p:cNvCxnSpPr>
            <p:nvPr/>
          </p:nvCxnSpPr>
          <p:spPr bwMode="gray">
            <a:xfrm>
              <a:off x="4459078" y="4531749"/>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1" name="Rectangle: Rounded Corners 230">
              <a:extLst>
                <a:ext uri="{FF2B5EF4-FFF2-40B4-BE49-F238E27FC236}">
                  <a16:creationId xmlns:a16="http://schemas.microsoft.com/office/drawing/2014/main" id="{8451FD70-D28B-4BC9-A96B-C35C3E768B2C}"/>
                </a:ext>
              </a:extLst>
            </p:cNvPr>
            <p:cNvSpPr/>
            <p:nvPr/>
          </p:nvSpPr>
          <p:spPr>
            <a:xfrm>
              <a:off x="5596853" y="4457457"/>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Dashboard Sharing</a:t>
              </a:r>
            </a:p>
          </p:txBody>
        </p:sp>
        <p:pic>
          <p:nvPicPr>
            <p:cNvPr id="1050" name="Picture 1049">
              <a:extLst>
                <a:ext uri="{FF2B5EF4-FFF2-40B4-BE49-F238E27FC236}">
                  <a16:creationId xmlns:a16="http://schemas.microsoft.com/office/drawing/2014/main" id="{6200C235-59D2-49EC-A3E1-92A4D140DC38}"/>
                </a:ext>
              </a:extLst>
            </p:cNvPr>
            <p:cNvPicPr>
              <a:picLocks noChangeAspect="1"/>
            </p:cNvPicPr>
            <p:nvPr/>
          </p:nvPicPr>
          <p:blipFill>
            <a:blip r:embed="rId19"/>
            <a:stretch>
              <a:fillRect/>
            </a:stretch>
          </p:blipFill>
          <p:spPr>
            <a:xfrm>
              <a:off x="4702748" y="1905073"/>
              <a:ext cx="3110787" cy="754130"/>
            </a:xfrm>
            <a:prstGeom prst="rect">
              <a:avLst/>
            </a:prstGeom>
          </p:spPr>
        </p:pic>
        <p:sp>
          <p:nvSpPr>
            <p:cNvPr id="234" name="Flowchart: Process 233">
              <a:extLst>
                <a:ext uri="{FF2B5EF4-FFF2-40B4-BE49-F238E27FC236}">
                  <a16:creationId xmlns:a16="http://schemas.microsoft.com/office/drawing/2014/main" id="{F6843391-5F38-44B9-88AF-4D47E1F824D3}"/>
                </a:ext>
              </a:extLst>
            </p:cNvPr>
            <p:cNvSpPr/>
            <p:nvPr/>
          </p:nvSpPr>
          <p:spPr>
            <a:xfrm>
              <a:off x="4461613" y="1247775"/>
              <a:ext cx="3601652"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chemeClr val="bg1"/>
                  </a:solidFill>
                  <a:latin typeface="+mj-lt"/>
                </a:rPr>
                <a:t>DASHBOARDS</a:t>
              </a:r>
            </a:p>
          </p:txBody>
        </p:sp>
        <p:sp>
          <p:nvSpPr>
            <p:cNvPr id="1054" name="TextBox 1053">
              <a:extLst>
                <a:ext uri="{FF2B5EF4-FFF2-40B4-BE49-F238E27FC236}">
                  <a16:creationId xmlns:a16="http://schemas.microsoft.com/office/drawing/2014/main" id="{B29F9E8F-3052-45E4-8134-BA45E7B91966}"/>
                </a:ext>
              </a:extLst>
            </p:cNvPr>
            <p:cNvSpPr txBox="1"/>
            <p:nvPr/>
          </p:nvSpPr>
          <p:spPr>
            <a:xfrm>
              <a:off x="4576327" y="2792490"/>
              <a:ext cx="3368769" cy="123111"/>
            </a:xfrm>
            <a:prstGeom prst="rect">
              <a:avLst/>
            </a:prstGeom>
          </p:spPr>
          <p:txBody>
            <a:bodyPr wrap="square" lIns="0" tIns="0" rIns="0" bIns="0" rtlCol="0">
              <a:spAutoFit/>
            </a:bodyPr>
            <a:lstStyle/>
            <a:p>
              <a:pPr algn="ctr">
                <a:spcAft>
                  <a:spcPts val="600"/>
                </a:spcAft>
              </a:pPr>
              <a:r>
                <a:rPr lang="en-US" sz="800"/>
                <a:t>Helps visualize data through out of box and custom dashboards</a:t>
              </a:r>
            </a:p>
          </p:txBody>
        </p:sp>
        <p:sp>
          <p:nvSpPr>
            <p:cNvPr id="73" name="TextBox 72">
              <a:extLst>
                <a:ext uri="{FF2B5EF4-FFF2-40B4-BE49-F238E27FC236}">
                  <a16:creationId xmlns:a16="http://schemas.microsoft.com/office/drawing/2014/main" id="{E1284334-860A-4995-9B4A-120F98A5816F}"/>
                </a:ext>
              </a:extLst>
            </p:cNvPr>
            <p:cNvSpPr txBox="1"/>
            <p:nvPr/>
          </p:nvSpPr>
          <p:spPr>
            <a:xfrm>
              <a:off x="4702748" y="4112534"/>
              <a:ext cx="3177717" cy="246221"/>
            </a:xfrm>
            <a:prstGeom prst="rect">
              <a:avLst/>
            </a:prstGeom>
          </p:spPr>
          <p:txBody>
            <a:bodyPr wrap="square" lIns="0" tIns="0" rIns="0" bIns="0" rtlCol="0">
              <a:spAutoFit/>
            </a:bodyPr>
            <a:lstStyle/>
            <a:p>
              <a:pPr algn="ctr">
                <a:spcAft>
                  <a:spcPts val="600"/>
                </a:spcAft>
              </a:pPr>
              <a:r>
                <a:rPr lang="en-US" sz="800"/>
                <a:t>40+ Interactive Widgets &amp; 100+ customized views with data transformation capabilities</a:t>
              </a:r>
            </a:p>
          </p:txBody>
        </p:sp>
        <p:pic>
          <p:nvPicPr>
            <p:cNvPr id="8" name="Picture 7">
              <a:extLst>
                <a:ext uri="{FF2B5EF4-FFF2-40B4-BE49-F238E27FC236}">
                  <a16:creationId xmlns:a16="http://schemas.microsoft.com/office/drawing/2014/main" id="{B88F1E44-2D20-4171-B7B9-D9055D2EC94B}"/>
                </a:ext>
              </a:extLst>
            </p:cNvPr>
            <p:cNvPicPr>
              <a:picLocks noChangeAspect="1"/>
            </p:cNvPicPr>
            <p:nvPr/>
          </p:nvPicPr>
          <p:blipFill>
            <a:blip r:embed="rId20"/>
            <a:stretch>
              <a:fillRect/>
            </a:stretch>
          </p:blipFill>
          <p:spPr>
            <a:xfrm>
              <a:off x="4886196" y="3499247"/>
              <a:ext cx="665065" cy="543789"/>
            </a:xfrm>
            <a:prstGeom prst="rect">
              <a:avLst/>
            </a:prstGeom>
          </p:spPr>
        </p:pic>
        <p:pic>
          <p:nvPicPr>
            <p:cNvPr id="9" name="Picture 8">
              <a:extLst>
                <a:ext uri="{FF2B5EF4-FFF2-40B4-BE49-F238E27FC236}">
                  <a16:creationId xmlns:a16="http://schemas.microsoft.com/office/drawing/2014/main" id="{BE5CC8D0-3314-436E-9252-3E5C380F8E96}"/>
                </a:ext>
              </a:extLst>
            </p:cNvPr>
            <p:cNvPicPr>
              <a:picLocks noChangeAspect="1"/>
            </p:cNvPicPr>
            <p:nvPr/>
          </p:nvPicPr>
          <p:blipFill>
            <a:blip r:embed="rId21"/>
            <a:stretch>
              <a:fillRect/>
            </a:stretch>
          </p:blipFill>
          <p:spPr>
            <a:xfrm>
              <a:off x="5638646" y="3490881"/>
              <a:ext cx="665065" cy="550262"/>
            </a:xfrm>
            <a:prstGeom prst="rect">
              <a:avLst/>
            </a:prstGeom>
          </p:spPr>
        </p:pic>
        <p:pic>
          <p:nvPicPr>
            <p:cNvPr id="10" name="Picture 9">
              <a:extLst>
                <a:ext uri="{FF2B5EF4-FFF2-40B4-BE49-F238E27FC236}">
                  <a16:creationId xmlns:a16="http://schemas.microsoft.com/office/drawing/2014/main" id="{4D9D0754-1435-4F7A-83A8-63989E42513A}"/>
                </a:ext>
              </a:extLst>
            </p:cNvPr>
            <p:cNvPicPr>
              <a:picLocks noChangeAspect="1"/>
            </p:cNvPicPr>
            <p:nvPr/>
          </p:nvPicPr>
          <p:blipFill>
            <a:blip r:embed="rId22"/>
            <a:stretch>
              <a:fillRect/>
            </a:stretch>
          </p:blipFill>
          <p:spPr>
            <a:xfrm>
              <a:off x="6391096" y="3491097"/>
              <a:ext cx="656072" cy="555138"/>
            </a:xfrm>
            <a:prstGeom prst="rect">
              <a:avLst/>
            </a:prstGeom>
          </p:spPr>
        </p:pic>
        <p:pic>
          <p:nvPicPr>
            <p:cNvPr id="11" name="Picture 10">
              <a:extLst>
                <a:ext uri="{FF2B5EF4-FFF2-40B4-BE49-F238E27FC236}">
                  <a16:creationId xmlns:a16="http://schemas.microsoft.com/office/drawing/2014/main" id="{6C04DFAD-23E5-4565-A2D0-CD48A99506F5}"/>
                </a:ext>
              </a:extLst>
            </p:cNvPr>
            <p:cNvPicPr>
              <a:picLocks noChangeAspect="1"/>
            </p:cNvPicPr>
            <p:nvPr/>
          </p:nvPicPr>
          <p:blipFill>
            <a:blip r:embed="rId23"/>
            <a:stretch>
              <a:fillRect/>
            </a:stretch>
          </p:blipFill>
          <p:spPr>
            <a:xfrm>
              <a:off x="7134553" y="3493942"/>
              <a:ext cx="632461" cy="528967"/>
            </a:xfrm>
            <a:prstGeom prst="rect">
              <a:avLst/>
            </a:prstGeom>
          </p:spPr>
        </p:pic>
        <p:pic>
          <p:nvPicPr>
            <p:cNvPr id="12" name="Picture 11">
              <a:extLst>
                <a:ext uri="{FF2B5EF4-FFF2-40B4-BE49-F238E27FC236}">
                  <a16:creationId xmlns:a16="http://schemas.microsoft.com/office/drawing/2014/main" id="{802AFC59-B181-489E-9F31-20327FD2CEF7}"/>
                </a:ext>
              </a:extLst>
            </p:cNvPr>
            <p:cNvPicPr>
              <a:picLocks noChangeAspect="1"/>
            </p:cNvPicPr>
            <p:nvPr/>
          </p:nvPicPr>
          <p:blipFill>
            <a:blip r:embed="rId24"/>
            <a:stretch>
              <a:fillRect/>
            </a:stretch>
          </p:blipFill>
          <p:spPr>
            <a:xfrm>
              <a:off x="4611271" y="4690372"/>
              <a:ext cx="2057905" cy="621784"/>
            </a:xfrm>
            <a:prstGeom prst="rect">
              <a:avLst/>
            </a:prstGeom>
          </p:spPr>
        </p:pic>
        <p:pic>
          <p:nvPicPr>
            <p:cNvPr id="13" name="Picture 12">
              <a:extLst>
                <a:ext uri="{FF2B5EF4-FFF2-40B4-BE49-F238E27FC236}">
                  <a16:creationId xmlns:a16="http://schemas.microsoft.com/office/drawing/2014/main" id="{9DC37AE1-2910-47CB-A8F2-24C7E0403748}"/>
                </a:ext>
              </a:extLst>
            </p:cNvPr>
            <p:cNvPicPr>
              <a:picLocks noChangeAspect="1"/>
            </p:cNvPicPr>
            <p:nvPr/>
          </p:nvPicPr>
          <p:blipFill>
            <a:blip r:embed="rId25"/>
            <a:stretch>
              <a:fillRect/>
            </a:stretch>
          </p:blipFill>
          <p:spPr>
            <a:xfrm>
              <a:off x="4587472" y="5616110"/>
              <a:ext cx="2057905" cy="407438"/>
            </a:xfrm>
            <a:prstGeom prst="rect">
              <a:avLst/>
            </a:prstGeom>
          </p:spPr>
        </p:pic>
        <p:sp>
          <p:nvSpPr>
            <p:cNvPr id="84" name="TextBox 83">
              <a:extLst>
                <a:ext uri="{FF2B5EF4-FFF2-40B4-BE49-F238E27FC236}">
                  <a16:creationId xmlns:a16="http://schemas.microsoft.com/office/drawing/2014/main" id="{0C53002E-FBB2-4BCF-BEE9-1533D7BABD0C}"/>
                </a:ext>
              </a:extLst>
            </p:cNvPr>
            <p:cNvSpPr txBox="1"/>
            <p:nvPr/>
          </p:nvSpPr>
          <p:spPr>
            <a:xfrm>
              <a:off x="6813700" y="4838726"/>
              <a:ext cx="1066765" cy="369332"/>
            </a:xfrm>
            <a:prstGeom prst="rect">
              <a:avLst/>
            </a:prstGeom>
          </p:spPr>
          <p:txBody>
            <a:bodyPr wrap="square" lIns="0" tIns="0" rIns="0" bIns="0" rtlCol="0">
              <a:spAutoFit/>
            </a:bodyPr>
            <a:lstStyle/>
            <a:p>
              <a:pPr>
                <a:spcAft>
                  <a:spcPts val="600"/>
                </a:spcAft>
              </a:pPr>
              <a:r>
                <a:rPr lang="en-US" sz="800"/>
                <a:t>Dashboard sharing with internal &amp; external teams</a:t>
              </a:r>
            </a:p>
          </p:txBody>
        </p:sp>
        <p:sp>
          <p:nvSpPr>
            <p:cNvPr id="85" name="TextBox 84">
              <a:extLst>
                <a:ext uri="{FF2B5EF4-FFF2-40B4-BE49-F238E27FC236}">
                  <a16:creationId xmlns:a16="http://schemas.microsoft.com/office/drawing/2014/main" id="{8FC19C9C-E2B3-4FEF-A6F6-CACEF1F6BFAC}"/>
                </a:ext>
              </a:extLst>
            </p:cNvPr>
            <p:cNvSpPr txBox="1"/>
            <p:nvPr/>
          </p:nvSpPr>
          <p:spPr>
            <a:xfrm>
              <a:off x="6813700" y="5599315"/>
              <a:ext cx="1066766" cy="369332"/>
            </a:xfrm>
            <a:prstGeom prst="rect">
              <a:avLst/>
            </a:prstGeom>
          </p:spPr>
          <p:txBody>
            <a:bodyPr wrap="square" lIns="0" tIns="0" rIns="0" bIns="0" rtlCol="0">
              <a:spAutoFit/>
            </a:bodyPr>
            <a:lstStyle/>
            <a:p>
              <a:pPr>
                <a:spcAft>
                  <a:spcPts val="600"/>
                </a:spcAft>
              </a:pPr>
              <a:r>
                <a:rPr lang="en-US" sz="800"/>
                <a:t>Community curated dashboard samples through GitHub</a:t>
              </a:r>
            </a:p>
          </p:txBody>
        </p:sp>
        <p:sp>
          <p:nvSpPr>
            <p:cNvPr id="14" name="Rectangle: Rounded Corners 13">
              <a:extLst>
                <a:ext uri="{FF2B5EF4-FFF2-40B4-BE49-F238E27FC236}">
                  <a16:creationId xmlns:a16="http://schemas.microsoft.com/office/drawing/2014/main" id="{3E01DA8D-EBF4-4046-ADA7-7A07199191E6}"/>
                </a:ext>
              </a:extLst>
            </p:cNvPr>
            <p:cNvSpPr/>
            <p:nvPr/>
          </p:nvSpPr>
          <p:spPr>
            <a:xfrm>
              <a:off x="4566177" y="4644179"/>
              <a:ext cx="3379740" cy="719616"/>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Rectangle: Rounded Corners 85">
              <a:extLst>
                <a:ext uri="{FF2B5EF4-FFF2-40B4-BE49-F238E27FC236}">
                  <a16:creationId xmlns:a16="http://schemas.microsoft.com/office/drawing/2014/main" id="{F20B704C-E73D-4409-9218-9BAC3E227715}"/>
                </a:ext>
              </a:extLst>
            </p:cNvPr>
            <p:cNvSpPr/>
            <p:nvPr/>
          </p:nvSpPr>
          <p:spPr>
            <a:xfrm>
              <a:off x="4561009" y="5426443"/>
              <a:ext cx="3379740" cy="719616"/>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28" name="Group 27">
            <a:extLst>
              <a:ext uri="{FF2B5EF4-FFF2-40B4-BE49-F238E27FC236}">
                <a16:creationId xmlns:a16="http://schemas.microsoft.com/office/drawing/2014/main" id="{8541A748-CB08-4FCF-90A0-F69AA6D01501}"/>
              </a:ext>
            </a:extLst>
          </p:cNvPr>
          <p:cNvGrpSpPr/>
          <p:nvPr/>
        </p:nvGrpSpPr>
        <p:grpSpPr>
          <a:xfrm>
            <a:off x="8255819" y="1248026"/>
            <a:ext cx="3606726" cy="5031654"/>
            <a:chOff x="8255819" y="1248026"/>
            <a:chExt cx="3606726" cy="5031654"/>
          </a:xfrm>
        </p:grpSpPr>
        <p:sp>
          <p:nvSpPr>
            <p:cNvPr id="6" name="Rectangle: Diagonal Corners Rounded 5">
              <a:extLst>
                <a:ext uri="{FF2B5EF4-FFF2-40B4-BE49-F238E27FC236}">
                  <a16:creationId xmlns:a16="http://schemas.microsoft.com/office/drawing/2014/main" id="{A84996FE-5D71-4F11-B61E-9D0F202A4F17}"/>
                </a:ext>
              </a:extLst>
            </p:cNvPr>
            <p:cNvSpPr/>
            <p:nvPr/>
          </p:nvSpPr>
          <p:spPr>
            <a:xfrm>
              <a:off x="8258051" y="1386806"/>
              <a:ext cx="360449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sp>
          <p:nvSpPr>
            <p:cNvPr id="235" name="Flowchart: Process 234">
              <a:extLst>
                <a:ext uri="{FF2B5EF4-FFF2-40B4-BE49-F238E27FC236}">
                  <a16:creationId xmlns:a16="http://schemas.microsoft.com/office/drawing/2014/main" id="{4220C170-C369-4578-9033-6B54CA7649F6}"/>
                </a:ext>
              </a:extLst>
            </p:cNvPr>
            <p:cNvSpPr/>
            <p:nvPr/>
          </p:nvSpPr>
          <p:spPr>
            <a:xfrm>
              <a:off x="8260893" y="1248026"/>
              <a:ext cx="3601652"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latin typeface="+mj-lt"/>
                </a:rPr>
                <a:t>REPORTS</a:t>
              </a:r>
            </a:p>
          </p:txBody>
        </p:sp>
        <p:cxnSp>
          <p:nvCxnSpPr>
            <p:cNvPr id="87" name="Straight Connector 86">
              <a:extLst>
                <a:ext uri="{FF2B5EF4-FFF2-40B4-BE49-F238E27FC236}">
                  <a16:creationId xmlns:a16="http://schemas.microsoft.com/office/drawing/2014/main" id="{A378FA66-FA02-4BDB-B360-EB671FB6CB9E}"/>
                </a:ext>
              </a:extLst>
            </p:cNvPr>
            <p:cNvCxnSpPr>
              <a:cxnSpLocks/>
            </p:cNvCxnSpPr>
            <p:nvPr/>
          </p:nvCxnSpPr>
          <p:spPr bwMode="gray">
            <a:xfrm>
              <a:off x="8261117" y="1743807"/>
              <a:ext cx="3601428"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8" name="Rectangle: Rounded Corners 87">
              <a:extLst>
                <a:ext uri="{FF2B5EF4-FFF2-40B4-BE49-F238E27FC236}">
                  <a16:creationId xmlns:a16="http://schemas.microsoft.com/office/drawing/2014/main" id="{1B570B1B-E5E3-4FF0-80DB-AAA50B3D3936}"/>
                </a:ext>
              </a:extLst>
            </p:cNvPr>
            <p:cNvSpPr/>
            <p:nvPr/>
          </p:nvSpPr>
          <p:spPr>
            <a:xfrm>
              <a:off x="9391743"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Report Templates</a:t>
              </a:r>
            </a:p>
          </p:txBody>
        </p:sp>
        <p:cxnSp>
          <p:nvCxnSpPr>
            <p:cNvPr id="89" name="Straight Connector 88">
              <a:extLst>
                <a:ext uri="{FF2B5EF4-FFF2-40B4-BE49-F238E27FC236}">
                  <a16:creationId xmlns:a16="http://schemas.microsoft.com/office/drawing/2014/main" id="{D09BDB13-8F95-4F45-B337-AB175CC6D13A}"/>
                </a:ext>
              </a:extLst>
            </p:cNvPr>
            <p:cNvCxnSpPr>
              <a:cxnSpLocks/>
            </p:cNvCxnSpPr>
            <p:nvPr/>
          </p:nvCxnSpPr>
          <p:spPr bwMode="gray">
            <a:xfrm>
              <a:off x="8255819" y="3318815"/>
              <a:ext cx="3606726"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Rounded Corners 89">
              <a:extLst>
                <a:ext uri="{FF2B5EF4-FFF2-40B4-BE49-F238E27FC236}">
                  <a16:creationId xmlns:a16="http://schemas.microsoft.com/office/drawing/2014/main" id="{72ACB5E7-2891-4445-B4E8-56EC5C93CD20}"/>
                </a:ext>
              </a:extLst>
            </p:cNvPr>
            <p:cNvSpPr/>
            <p:nvPr/>
          </p:nvSpPr>
          <p:spPr>
            <a:xfrm>
              <a:off x="9391742" y="3244523"/>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Data Transformation</a:t>
              </a:r>
            </a:p>
          </p:txBody>
        </p:sp>
        <p:cxnSp>
          <p:nvCxnSpPr>
            <p:cNvPr id="91" name="Straight Connector 90">
              <a:extLst>
                <a:ext uri="{FF2B5EF4-FFF2-40B4-BE49-F238E27FC236}">
                  <a16:creationId xmlns:a16="http://schemas.microsoft.com/office/drawing/2014/main" id="{9AE984AA-08D7-4110-A7E2-8186EDE949E9}"/>
                </a:ext>
              </a:extLst>
            </p:cNvPr>
            <p:cNvCxnSpPr>
              <a:cxnSpLocks/>
            </p:cNvCxnSpPr>
            <p:nvPr/>
          </p:nvCxnSpPr>
          <p:spPr bwMode="gray">
            <a:xfrm>
              <a:off x="8266095" y="4531749"/>
              <a:ext cx="358254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Rectangle: Rounded Corners 91">
              <a:extLst>
                <a:ext uri="{FF2B5EF4-FFF2-40B4-BE49-F238E27FC236}">
                  <a16:creationId xmlns:a16="http://schemas.microsoft.com/office/drawing/2014/main" id="{3694027D-1A34-41C2-934C-981649F19853}"/>
                </a:ext>
              </a:extLst>
            </p:cNvPr>
            <p:cNvSpPr/>
            <p:nvPr/>
          </p:nvSpPr>
          <p:spPr>
            <a:xfrm>
              <a:off x="9391742" y="4460891"/>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Report Sharing</a:t>
              </a:r>
            </a:p>
          </p:txBody>
        </p:sp>
        <p:pic>
          <p:nvPicPr>
            <p:cNvPr id="93" name="Picture 92">
              <a:extLst>
                <a:ext uri="{FF2B5EF4-FFF2-40B4-BE49-F238E27FC236}">
                  <a16:creationId xmlns:a16="http://schemas.microsoft.com/office/drawing/2014/main" id="{740E6117-88A3-4A29-A29C-A41B873F2009}"/>
                </a:ext>
              </a:extLst>
            </p:cNvPr>
            <p:cNvPicPr>
              <a:picLocks noChangeAspect="1"/>
            </p:cNvPicPr>
            <p:nvPr/>
          </p:nvPicPr>
          <p:blipFill>
            <a:blip r:embed="rId26"/>
            <a:stretch>
              <a:fillRect/>
            </a:stretch>
          </p:blipFill>
          <p:spPr>
            <a:xfrm>
              <a:off x="8386921" y="1934096"/>
              <a:ext cx="666677" cy="1207956"/>
            </a:xfrm>
            <a:prstGeom prst="rect">
              <a:avLst/>
            </a:prstGeom>
          </p:spPr>
        </p:pic>
        <p:sp>
          <p:nvSpPr>
            <p:cNvPr id="94" name="TextBox 93">
              <a:extLst>
                <a:ext uri="{FF2B5EF4-FFF2-40B4-BE49-F238E27FC236}">
                  <a16:creationId xmlns:a16="http://schemas.microsoft.com/office/drawing/2014/main" id="{B48F260E-85F3-494E-A280-CD57986C7368}"/>
                </a:ext>
              </a:extLst>
            </p:cNvPr>
            <p:cNvSpPr txBox="1"/>
            <p:nvPr/>
          </p:nvSpPr>
          <p:spPr>
            <a:xfrm>
              <a:off x="9217825" y="1946125"/>
              <a:ext cx="2486495" cy="246221"/>
            </a:xfrm>
            <a:prstGeom prst="rect">
              <a:avLst/>
            </a:prstGeom>
          </p:spPr>
          <p:txBody>
            <a:bodyPr wrap="square" lIns="0" tIns="0" rIns="0" bIns="0" rtlCol="0">
              <a:spAutoFit/>
            </a:bodyPr>
            <a:lstStyle/>
            <a:p>
              <a:pPr algn="ctr">
                <a:spcAft>
                  <a:spcPts val="600"/>
                </a:spcAft>
              </a:pPr>
              <a:r>
                <a:rPr lang="en-US" sz="800"/>
                <a:t>50+ Out of box report templates covering multiple use cases</a:t>
              </a:r>
            </a:p>
          </p:txBody>
        </p:sp>
        <p:sp>
          <p:nvSpPr>
            <p:cNvPr id="95" name="Rectangle: Rounded Corners 94">
              <a:extLst>
                <a:ext uri="{FF2B5EF4-FFF2-40B4-BE49-F238E27FC236}">
                  <a16:creationId xmlns:a16="http://schemas.microsoft.com/office/drawing/2014/main" id="{B68E126F-DBF9-464F-945D-BF4E8FFB0A17}"/>
                </a:ext>
              </a:extLst>
            </p:cNvPr>
            <p:cNvSpPr/>
            <p:nvPr/>
          </p:nvSpPr>
          <p:spPr>
            <a:xfrm>
              <a:off x="9189893" y="2285685"/>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Inventory</a:t>
              </a:r>
            </a:p>
          </p:txBody>
        </p:sp>
        <p:sp>
          <p:nvSpPr>
            <p:cNvPr id="96" name="Rectangle: Rounded Corners 95">
              <a:extLst>
                <a:ext uri="{FF2B5EF4-FFF2-40B4-BE49-F238E27FC236}">
                  <a16:creationId xmlns:a16="http://schemas.microsoft.com/office/drawing/2014/main" id="{185B95B9-BBCA-420E-8D81-0F601A324C33}"/>
                </a:ext>
              </a:extLst>
            </p:cNvPr>
            <p:cNvSpPr/>
            <p:nvPr/>
          </p:nvSpPr>
          <p:spPr>
            <a:xfrm>
              <a:off x="10075786" y="2276613"/>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Configuration</a:t>
              </a:r>
            </a:p>
          </p:txBody>
        </p:sp>
        <p:sp>
          <p:nvSpPr>
            <p:cNvPr id="97" name="Rectangle: Rounded Corners 96">
              <a:extLst>
                <a:ext uri="{FF2B5EF4-FFF2-40B4-BE49-F238E27FC236}">
                  <a16:creationId xmlns:a16="http://schemas.microsoft.com/office/drawing/2014/main" id="{227D8720-9B37-4B42-BFCC-6B846200C234}"/>
                </a:ext>
              </a:extLst>
            </p:cNvPr>
            <p:cNvSpPr/>
            <p:nvPr/>
          </p:nvSpPr>
          <p:spPr>
            <a:xfrm>
              <a:off x="10961679" y="2276613"/>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Compliance</a:t>
              </a:r>
            </a:p>
          </p:txBody>
        </p:sp>
        <p:sp>
          <p:nvSpPr>
            <p:cNvPr id="100" name="Rectangle: Rounded Corners 99">
              <a:extLst>
                <a:ext uri="{FF2B5EF4-FFF2-40B4-BE49-F238E27FC236}">
                  <a16:creationId xmlns:a16="http://schemas.microsoft.com/office/drawing/2014/main" id="{34B62F13-6985-4977-A5F5-613B07D83F87}"/>
                </a:ext>
              </a:extLst>
            </p:cNvPr>
            <p:cNvSpPr/>
            <p:nvPr/>
          </p:nvSpPr>
          <p:spPr>
            <a:xfrm>
              <a:off x="9189893" y="2603846"/>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Capacity</a:t>
              </a:r>
            </a:p>
          </p:txBody>
        </p:sp>
        <p:sp>
          <p:nvSpPr>
            <p:cNvPr id="101" name="Rectangle: Rounded Corners 100">
              <a:extLst>
                <a:ext uri="{FF2B5EF4-FFF2-40B4-BE49-F238E27FC236}">
                  <a16:creationId xmlns:a16="http://schemas.microsoft.com/office/drawing/2014/main" id="{12427DB5-10B4-4AAC-87EA-F00A5629B7F0}"/>
                </a:ext>
              </a:extLst>
            </p:cNvPr>
            <p:cNvSpPr/>
            <p:nvPr/>
          </p:nvSpPr>
          <p:spPr>
            <a:xfrm>
              <a:off x="10075786" y="2594774"/>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Utilization</a:t>
              </a:r>
            </a:p>
          </p:txBody>
        </p:sp>
        <p:sp>
          <p:nvSpPr>
            <p:cNvPr id="102" name="Rectangle: Rounded Corners 101">
              <a:extLst>
                <a:ext uri="{FF2B5EF4-FFF2-40B4-BE49-F238E27FC236}">
                  <a16:creationId xmlns:a16="http://schemas.microsoft.com/office/drawing/2014/main" id="{C1558606-9450-4595-B619-26B4E7D2B81A}"/>
                </a:ext>
              </a:extLst>
            </p:cNvPr>
            <p:cNvSpPr/>
            <p:nvPr/>
          </p:nvSpPr>
          <p:spPr>
            <a:xfrm>
              <a:off x="10961679" y="259477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Performance</a:t>
              </a:r>
            </a:p>
          </p:txBody>
        </p:sp>
        <p:sp>
          <p:nvSpPr>
            <p:cNvPr id="103" name="Rectangle: Rounded Corners 102">
              <a:extLst>
                <a:ext uri="{FF2B5EF4-FFF2-40B4-BE49-F238E27FC236}">
                  <a16:creationId xmlns:a16="http://schemas.microsoft.com/office/drawing/2014/main" id="{09909215-1DCE-46E2-BF05-256B1FDE0418}"/>
                </a:ext>
              </a:extLst>
            </p:cNvPr>
            <p:cNvSpPr/>
            <p:nvPr/>
          </p:nvSpPr>
          <p:spPr>
            <a:xfrm>
              <a:off x="9189893" y="2913272"/>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Optimization</a:t>
              </a:r>
            </a:p>
          </p:txBody>
        </p:sp>
        <p:sp>
          <p:nvSpPr>
            <p:cNvPr id="104" name="Rectangle: Rounded Corners 103">
              <a:extLst>
                <a:ext uri="{FF2B5EF4-FFF2-40B4-BE49-F238E27FC236}">
                  <a16:creationId xmlns:a16="http://schemas.microsoft.com/office/drawing/2014/main" id="{2FD679E7-1F31-4BE4-9124-5B354187A9B1}"/>
                </a:ext>
              </a:extLst>
            </p:cNvPr>
            <p:cNvSpPr/>
            <p:nvPr/>
          </p:nvSpPr>
          <p:spPr>
            <a:xfrm>
              <a:off x="10075786" y="2904200"/>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Other Solutions</a:t>
              </a:r>
            </a:p>
          </p:txBody>
        </p:sp>
        <p:sp>
          <p:nvSpPr>
            <p:cNvPr id="105" name="Rectangle: Rounded Corners 104">
              <a:extLst>
                <a:ext uri="{FF2B5EF4-FFF2-40B4-BE49-F238E27FC236}">
                  <a16:creationId xmlns:a16="http://schemas.microsoft.com/office/drawing/2014/main" id="{B2E709D3-8234-4B4B-8108-1602DCCBBEAA}"/>
                </a:ext>
              </a:extLst>
            </p:cNvPr>
            <p:cNvSpPr/>
            <p:nvPr/>
          </p:nvSpPr>
          <p:spPr>
            <a:xfrm>
              <a:off x="10961679" y="290420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Custom</a:t>
              </a:r>
            </a:p>
          </p:txBody>
        </p:sp>
        <p:pic>
          <p:nvPicPr>
            <p:cNvPr id="17" name="Picture 16">
              <a:extLst>
                <a:ext uri="{FF2B5EF4-FFF2-40B4-BE49-F238E27FC236}">
                  <a16:creationId xmlns:a16="http://schemas.microsoft.com/office/drawing/2014/main" id="{9D1275FA-F9E7-4957-A86D-8F7184F4DBB9}"/>
                </a:ext>
              </a:extLst>
            </p:cNvPr>
            <p:cNvPicPr>
              <a:picLocks noChangeAspect="1"/>
            </p:cNvPicPr>
            <p:nvPr/>
          </p:nvPicPr>
          <p:blipFill>
            <a:blip r:embed="rId27"/>
            <a:stretch>
              <a:fillRect/>
            </a:stretch>
          </p:blipFill>
          <p:spPr>
            <a:xfrm>
              <a:off x="8338414" y="3457596"/>
              <a:ext cx="3430013" cy="518596"/>
            </a:xfrm>
            <a:prstGeom prst="rect">
              <a:avLst/>
            </a:prstGeom>
          </p:spPr>
        </p:pic>
        <p:sp>
          <p:nvSpPr>
            <p:cNvPr id="106" name="TextBox 105">
              <a:extLst>
                <a:ext uri="{FF2B5EF4-FFF2-40B4-BE49-F238E27FC236}">
                  <a16:creationId xmlns:a16="http://schemas.microsoft.com/office/drawing/2014/main" id="{B81EEAE1-AC8A-4A04-AEB6-CD95535C5C9B}"/>
                </a:ext>
              </a:extLst>
            </p:cNvPr>
            <p:cNvSpPr txBox="1"/>
            <p:nvPr/>
          </p:nvSpPr>
          <p:spPr>
            <a:xfrm>
              <a:off x="8327844" y="4112533"/>
              <a:ext cx="3407390" cy="246221"/>
            </a:xfrm>
            <a:prstGeom prst="rect">
              <a:avLst/>
            </a:prstGeom>
          </p:spPr>
          <p:txBody>
            <a:bodyPr wrap="square" lIns="0" tIns="0" rIns="0" bIns="0" rtlCol="0">
              <a:spAutoFit/>
            </a:bodyPr>
            <a:lstStyle/>
            <a:p>
              <a:pPr algn="ctr">
                <a:spcAft>
                  <a:spcPts val="600"/>
                </a:spcAft>
              </a:pPr>
              <a:r>
                <a:rPr lang="en-US" sz="800"/>
                <a:t>Multiple views for excel like capabilities to transform data and present them within report templates</a:t>
              </a:r>
            </a:p>
          </p:txBody>
        </p:sp>
        <p:sp>
          <p:nvSpPr>
            <p:cNvPr id="22" name="TextBox 21">
              <a:extLst>
                <a:ext uri="{FF2B5EF4-FFF2-40B4-BE49-F238E27FC236}">
                  <a16:creationId xmlns:a16="http://schemas.microsoft.com/office/drawing/2014/main" id="{606201D1-B972-4F26-AB0D-2813134FE95B}"/>
                </a:ext>
              </a:extLst>
            </p:cNvPr>
            <p:cNvSpPr txBox="1"/>
            <p:nvPr/>
          </p:nvSpPr>
          <p:spPr>
            <a:xfrm>
              <a:off x="8386921" y="3150768"/>
              <a:ext cx="666677" cy="92333"/>
            </a:xfrm>
            <a:prstGeom prst="rect">
              <a:avLst/>
            </a:prstGeom>
          </p:spPr>
          <p:txBody>
            <a:bodyPr wrap="square" lIns="0" tIns="0" rIns="0" bIns="0" rtlCol="0">
              <a:spAutoFit/>
            </a:bodyPr>
            <a:lstStyle/>
            <a:p>
              <a:pPr algn="ctr">
                <a:spcAft>
                  <a:spcPts val="600"/>
                </a:spcAft>
              </a:pPr>
              <a:r>
                <a:rPr lang="en-US" sz="600"/>
                <a:t>PDF | CSV</a:t>
              </a:r>
            </a:p>
          </p:txBody>
        </p:sp>
        <p:sp>
          <p:nvSpPr>
            <p:cNvPr id="23" name="Flowchart: Connector 22">
              <a:extLst>
                <a:ext uri="{FF2B5EF4-FFF2-40B4-BE49-F238E27FC236}">
                  <a16:creationId xmlns:a16="http://schemas.microsoft.com/office/drawing/2014/main" id="{447FA04C-C2A9-4B01-93D3-13BC6B2C8FF8}"/>
                </a:ext>
              </a:extLst>
            </p:cNvPr>
            <p:cNvSpPr/>
            <p:nvPr/>
          </p:nvSpPr>
          <p:spPr>
            <a:xfrm>
              <a:off x="8379132" y="4898131"/>
              <a:ext cx="457200" cy="457200"/>
            </a:xfrm>
            <a:prstGeom prst="flowChartConnecto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4" name="Graphic 113">
              <a:extLst>
                <a:ext uri="{FF2B5EF4-FFF2-40B4-BE49-F238E27FC236}">
                  <a16:creationId xmlns:a16="http://schemas.microsoft.com/office/drawing/2014/main" id="{B6F5FED3-3D67-42C1-911F-49DC65D8913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15282" y="4986981"/>
              <a:ext cx="184900" cy="261942"/>
            </a:xfrm>
            <a:prstGeom prst="rect">
              <a:avLst/>
            </a:prstGeom>
          </p:spPr>
        </p:pic>
        <p:sp>
          <p:nvSpPr>
            <p:cNvPr id="116" name="Flowchart: Connector 115">
              <a:extLst>
                <a:ext uri="{FF2B5EF4-FFF2-40B4-BE49-F238E27FC236}">
                  <a16:creationId xmlns:a16="http://schemas.microsoft.com/office/drawing/2014/main" id="{E82C8101-CE49-4D6B-B205-748F6F00A952}"/>
                </a:ext>
              </a:extLst>
            </p:cNvPr>
            <p:cNvSpPr/>
            <p:nvPr/>
          </p:nvSpPr>
          <p:spPr>
            <a:xfrm>
              <a:off x="8386467" y="5712784"/>
              <a:ext cx="457200" cy="457200"/>
            </a:xfrm>
            <a:prstGeom prst="flowChartConnecto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3" name="Graphic 112">
              <a:extLst>
                <a:ext uri="{FF2B5EF4-FFF2-40B4-BE49-F238E27FC236}">
                  <a16:creationId xmlns:a16="http://schemas.microsoft.com/office/drawing/2014/main" id="{A05F3139-BC81-49AA-BC6C-89D9439B9C5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510035" y="5839383"/>
              <a:ext cx="209896" cy="219797"/>
            </a:xfrm>
            <a:prstGeom prst="rect">
              <a:avLst/>
            </a:prstGeom>
          </p:spPr>
        </p:pic>
        <p:sp>
          <p:nvSpPr>
            <p:cNvPr id="117" name="TextBox 116">
              <a:extLst>
                <a:ext uri="{FF2B5EF4-FFF2-40B4-BE49-F238E27FC236}">
                  <a16:creationId xmlns:a16="http://schemas.microsoft.com/office/drawing/2014/main" id="{0CF439DA-DD5F-4AA1-99BA-888CBBFCFA6E}"/>
                </a:ext>
              </a:extLst>
            </p:cNvPr>
            <p:cNvSpPr txBox="1"/>
            <p:nvPr/>
          </p:nvSpPr>
          <p:spPr>
            <a:xfrm>
              <a:off x="8959900" y="5064160"/>
              <a:ext cx="1015902" cy="123111"/>
            </a:xfrm>
            <a:prstGeom prst="rect">
              <a:avLst/>
            </a:prstGeom>
          </p:spPr>
          <p:txBody>
            <a:bodyPr wrap="square" lIns="0" tIns="0" rIns="0" bIns="0" rtlCol="0">
              <a:spAutoFit/>
            </a:bodyPr>
            <a:lstStyle/>
            <a:p>
              <a:pPr>
                <a:spcAft>
                  <a:spcPts val="600"/>
                </a:spcAft>
              </a:pPr>
              <a:r>
                <a:rPr lang="en-US" sz="800"/>
                <a:t>Report Generation</a:t>
              </a:r>
            </a:p>
          </p:txBody>
        </p:sp>
        <p:sp>
          <p:nvSpPr>
            <p:cNvPr id="118" name="TextBox 117">
              <a:extLst>
                <a:ext uri="{FF2B5EF4-FFF2-40B4-BE49-F238E27FC236}">
                  <a16:creationId xmlns:a16="http://schemas.microsoft.com/office/drawing/2014/main" id="{6A0804EE-1FB7-46A8-9F15-0FAC3B35902D}"/>
                </a:ext>
              </a:extLst>
            </p:cNvPr>
            <p:cNvSpPr txBox="1"/>
            <p:nvPr/>
          </p:nvSpPr>
          <p:spPr>
            <a:xfrm>
              <a:off x="8967235" y="5868169"/>
              <a:ext cx="1015902" cy="123111"/>
            </a:xfrm>
            <a:prstGeom prst="rect">
              <a:avLst/>
            </a:prstGeom>
          </p:spPr>
          <p:txBody>
            <a:bodyPr wrap="square" lIns="0" tIns="0" rIns="0" bIns="0" rtlCol="0">
              <a:spAutoFit/>
            </a:bodyPr>
            <a:lstStyle/>
            <a:p>
              <a:pPr>
                <a:spcAft>
                  <a:spcPts val="600"/>
                </a:spcAft>
              </a:pPr>
              <a:r>
                <a:rPr lang="en-US" sz="800"/>
                <a:t>Report Sharing</a:t>
              </a:r>
            </a:p>
          </p:txBody>
        </p:sp>
        <p:sp>
          <p:nvSpPr>
            <p:cNvPr id="120" name="Rectangle: Rounded Corners 119">
              <a:extLst>
                <a:ext uri="{FF2B5EF4-FFF2-40B4-BE49-F238E27FC236}">
                  <a16:creationId xmlns:a16="http://schemas.microsoft.com/office/drawing/2014/main" id="{BF664537-1498-4754-9726-1CA4E94A8C7C}"/>
                </a:ext>
              </a:extLst>
            </p:cNvPr>
            <p:cNvSpPr/>
            <p:nvPr/>
          </p:nvSpPr>
          <p:spPr>
            <a:xfrm>
              <a:off x="8350129" y="4702484"/>
              <a:ext cx="3418298" cy="796417"/>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2" name="Rectangle: Rounded Corners 121">
              <a:extLst>
                <a:ext uri="{FF2B5EF4-FFF2-40B4-BE49-F238E27FC236}">
                  <a16:creationId xmlns:a16="http://schemas.microsoft.com/office/drawing/2014/main" id="{0B7B48FB-F37D-49DB-8601-6FBC3AB86231}"/>
                </a:ext>
              </a:extLst>
            </p:cNvPr>
            <p:cNvSpPr/>
            <p:nvPr/>
          </p:nvSpPr>
          <p:spPr>
            <a:xfrm>
              <a:off x="8350129" y="5671906"/>
              <a:ext cx="1588742" cy="523551"/>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5" name="Graphic 24" descr="Right pointing backhand index ">
              <a:extLst>
                <a:ext uri="{FF2B5EF4-FFF2-40B4-BE49-F238E27FC236}">
                  <a16:creationId xmlns:a16="http://schemas.microsoft.com/office/drawing/2014/main" id="{2C8548B7-0AD8-4F7A-864F-126FC3E297B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6200000">
              <a:off x="10479161" y="4729418"/>
              <a:ext cx="240394" cy="240394"/>
            </a:xfrm>
            <a:prstGeom prst="rect">
              <a:avLst/>
            </a:prstGeom>
          </p:spPr>
        </p:pic>
        <p:pic>
          <p:nvPicPr>
            <p:cNvPr id="27" name="Graphic 26" descr="Daily calendar">
              <a:extLst>
                <a:ext uri="{FF2B5EF4-FFF2-40B4-BE49-F238E27FC236}">
                  <a16:creationId xmlns:a16="http://schemas.microsoft.com/office/drawing/2014/main" id="{83068ABC-E2E4-40BC-82EA-8C85816BEB7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479161" y="4977579"/>
              <a:ext cx="249144" cy="249144"/>
            </a:xfrm>
            <a:prstGeom prst="rect">
              <a:avLst/>
            </a:prstGeom>
          </p:spPr>
        </p:pic>
        <p:sp>
          <p:nvSpPr>
            <p:cNvPr id="125" name="Rectangle: Rounded Corners 124">
              <a:extLst>
                <a:ext uri="{FF2B5EF4-FFF2-40B4-BE49-F238E27FC236}">
                  <a16:creationId xmlns:a16="http://schemas.microsoft.com/office/drawing/2014/main" id="{8269B9BB-C345-4B19-B693-0ABE4D7A9E4A}"/>
                </a:ext>
              </a:extLst>
            </p:cNvPr>
            <p:cNvSpPr/>
            <p:nvPr/>
          </p:nvSpPr>
          <p:spPr>
            <a:xfrm>
              <a:off x="10802542" y="478195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Manual</a:t>
              </a:r>
            </a:p>
          </p:txBody>
        </p:sp>
        <p:sp>
          <p:nvSpPr>
            <p:cNvPr id="130" name="Rectangle: Rounded Corners 129">
              <a:extLst>
                <a:ext uri="{FF2B5EF4-FFF2-40B4-BE49-F238E27FC236}">
                  <a16:creationId xmlns:a16="http://schemas.microsoft.com/office/drawing/2014/main" id="{30433F1F-F1D2-450C-9FD8-593C89535E15}"/>
                </a:ext>
              </a:extLst>
            </p:cNvPr>
            <p:cNvSpPr/>
            <p:nvPr/>
          </p:nvSpPr>
          <p:spPr>
            <a:xfrm>
              <a:off x="10805572" y="501157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Scheduled</a:t>
              </a:r>
            </a:p>
          </p:txBody>
        </p:sp>
        <p:sp>
          <p:nvSpPr>
            <p:cNvPr id="133" name="Rectangle: Rounded Corners 132">
              <a:extLst>
                <a:ext uri="{FF2B5EF4-FFF2-40B4-BE49-F238E27FC236}">
                  <a16:creationId xmlns:a16="http://schemas.microsoft.com/office/drawing/2014/main" id="{0855096C-B13A-449B-9E8F-A17A7FF38B8A}"/>
                </a:ext>
              </a:extLst>
            </p:cNvPr>
            <p:cNvSpPr/>
            <p:nvPr/>
          </p:nvSpPr>
          <p:spPr>
            <a:xfrm>
              <a:off x="10802542" y="5245756"/>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Rest API</a:t>
              </a:r>
            </a:p>
          </p:txBody>
        </p:sp>
        <p:grpSp>
          <p:nvGrpSpPr>
            <p:cNvPr id="134" name="Group 133">
              <a:extLst>
                <a:ext uri="{FF2B5EF4-FFF2-40B4-BE49-F238E27FC236}">
                  <a16:creationId xmlns:a16="http://schemas.microsoft.com/office/drawing/2014/main" id="{D06C0AC6-81D5-4356-96A7-A6BA87F15056}"/>
                </a:ext>
              </a:extLst>
            </p:cNvPr>
            <p:cNvGrpSpPr>
              <a:grpSpLocks noChangeAspect="1"/>
            </p:cNvGrpSpPr>
            <p:nvPr/>
          </p:nvGrpSpPr>
          <p:grpSpPr>
            <a:xfrm>
              <a:off x="10490902" y="5254218"/>
              <a:ext cx="211197" cy="211197"/>
              <a:chOff x="7809318" y="1506329"/>
              <a:chExt cx="1111562" cy="1111562"/>
            </a:xfrm>
          </p:grpSpPr>
          <p:pic>
            <p:nvPicPr>
              <p:cNvPr id="135" name="Graphic 134">
                <a:extLst>
                  <a:ext uri="{FF2B5EF4-FFF2-40B4-BE49-F238E27FC236}">
                    <a16:creationId xmlns:a16="http://schemas.microsoft.com/office/drawing/2014/main" id="{F54449A6-B037-466B-A57C-C1C4B8B90D5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09318" y="1506329"/>
                <a:ext cx="1111562" cy="1111562"/>
              </a:xfrm>
              <a:prstGeom prst="rect">
                <a:avLst/>
              </a:prstGeom>
            </p:spPr>
          </p:pic>
          <p:sp>
            <p:nvSpPr>
              <p:cNvPr id="136" name="TextBox 135">
                <a:extLst>
                  <a:ext uri="{FF2B5EF4-FFF2-40B4-BE49-F238E27FC236}">
                    <a16:creationId xmlns:a16="http://schemas.microsoft.com/office/drawing/2014/main" id="{AE90B8DB-7CFD-4008-AA5F-9D13334DF5BF}"/>
                  </a:ext>
                </a:extLst>
              </p:cNvPr>
              <p:cNvSpPr txBox="1"/>
              <p:nvPr/>
            </p:nvSpPr>
            <p:spPr>
              <a:xfrm>
                <a:off x="8145291" y="1918297"/>
                <a:ext cx="439615" cy="283479"/>
              </a:xfrm>
              <a:prstGeom prst="rect">
                <a:avLst/>
              </a:prstGeom>
            </p:spPr>
            <p:txBody>
              <a:bodyPr wrap="square" lIns="0" tIns="0" rIns="0" bIns="0" rtlCol="0">
                <a:spAutoFit/>
              </a:bodyPr>
              <a:lstStyle/>
              <a:p>
                <a:pPr algn="l">
                  <a:spcAft>
                    <a:spcPts val="600"/>
                  </a:spcAft>
                </a:pPr>
                <a:r>
                  <a:rPr lang="en-US" sz="350"/>
                  <a:t>API</a:t>
                </a:r>
              </a:p>
            </p:txBody>
          </p:sp>
        </p:grpSp>
        <p:sp>
          <p:nvSpPr>
            <p:cNvPr id="137" name="Rectangle: Rounded Corners 136">
              <a:extLst>
                <a:ext uri="{FF2B5EF4-FFF2-40B4-BE49-F238E27FC236}">
                  <a16:creationId xmlns:a16="http://schemas.microsoft.com/office/drawing/2014/main" id="{21EA8214-65F7-4D12-B817-B2BFF3466D38}"/>
                </a:ext>
              </a:extLst>
            </p:cNvPr>
            <p:cNvSpPr/>
            <p:nvPr/>
          </p:nvSpPr>
          <p:spPr>
            <a:xfrm>
              <a:off x="10802542" y="5595378"/>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Email</a:t>
              </a:r>
            </a:p>
          </p:txBody>
        </p:sp>
        <p:sp>
          <p:nvSpPr>
            <p:cNvPr id="139" name="Rectangle: Rounded Corners 138">
              <a:extLst>
                <a:ext uri="{FF2B5EF4-FFF2-40B4-BE49-F238E27FC236}">
                  <a16:creationId xmlns:a16="http://schemas.microsoft.com/office/drawing/2014/main" id="{65BE3A45-B728-4DA1-9E5A-710EAB448AB7}"/>
                </a:ext>
              </a:extLst>
            </p:cNvPr>
            <p:cNvSpPr/>
            <p:nvPr/>
          </p:nvSpPr>
          <p:spPr>
            <a:xfrm>
              <a:off x="10805572" y="582499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Network Share</a:t>
              </a:r>
            </a:p>
          </p:txBody>
        </p:sp>
        <p:sp>
          <p:nvSpPr>
            <p:cNvPr id="141" name="Rectangle: Rounded Corners 140">
              <a:extLst>
                <a:ext uri="{FF2B5EF4-FFF2-40B4-BE49-F238E27FC236}">
                  <a16:creationId xmlns:a16="http://schemas.microsoft.com/office/drawing/2014/main" id="{C4C1A279-B1B2-404B-998B-1799EF87283A}"/>
                </a:ext>
              </a:extLst>
            </p:cNvPr>
            <p:cNvSpPr/>
            <p:nvPr/>
          </p:nvSpPr>
          <p:spPr>
            <a:xfrm>
              <a:off x="10802542" y="605918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Rest API</a:t>
              </a:r>
            </a:p>
          </p:txBody>
        </p:sp>
        <p:pic>
          <p:nvPicPr>
            <p:cNvPr id="143" name="Graphic 48">
              <a:extLst>
                <a:ext uri="{FF2B5EF4-FFF2-40B4-BE49-F238E27FC236}">
                  <a16:creationId xmlns:a16="http://schemas.microsoft.com/office/drawing/2014/main" id="{97FD2373-3675-4E2D-AC42-612C1126011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503321" y="5839383"/>
              <a:ext cx="225012" cy="159155"/>
            </a:xfrm>
            <a:prstGeom prst="rect">
              <a:avLst/>
            </a:prstGeom>
          </p:spPr>
        </p:pic>
        <p:pic>
          <p:nvPicPr>
            <p:cNvPr id="144" name="Graphic 49">
              <a:extLst>
                <a:ext uri="{FF2B5EF4-FFF2-40B4-BE49-F238E27FC236}">
                  <a16:creationId xmlns:a16="http://schemas.microsoft.com/office/drawing/2014/main" id="{E85ED616-BE5B-4CE4-8936-D43BF34593A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502364" y="5618749"/>
              <a:ext cx="223183" cy="142691"/>
            </a:xfrm>
            <a:prstGeom prst="rect">
              <a:avLst/>
            </a:prstGeom>
          </p:spPr>
        </p:pic>
        <p:grpSp>
          <p:nvGrpSpPr>
            <p:cNvPr id="145" name="Group 144">
              <a:extLst>
                <a:ext uri="{FF2B5EF4-FFF2-40B4-BE49-F238E27FC236}">
                  <a16:creationId xmlns:a16="http://schemas.microsoft.com/office/drawing/2014/main" id="{DB768DEB-A322-4091-83D3-1576C71BEEF2}"/>
                </a:ext>
              </a:extLst>
            </p:cNvPr>
            <p:cNvGrpSpPr>
              <a:grpSpLocks noChangeAspect="1"/>
            </p:cNvGrpSpPr>
            <p:nvPr/>
          </p:nvGrpSpPr>
          <p:grpSpPr>
            <a:xfrm>
              <a:off x="10502364" y="6068483"/>
              <a:ext cx="211197" cy="211197"/>
              <a:chOff x="7809318" y="1506329"/>
              <a:chExt cx="1111562" cy="1111562"/>
            </a:xfrm>
          </p:grpSpPr>
          <p:pic>
            <p:nvPicPr>
              <p:cNvPr id="147" name="Graphic 146">
                <a:extLst>
                  <a:ext uri="{FF2B5EF4-FFF2-40B4-BE49-F238E27FC236}">
                    <a16:creationId xmlns:a16="http://schemas.microsoft.com/office/drawing/2014/main" id="{46490DB4-8B13-4922-B8C7-A81982D514C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09318" y="1506329"/>
                <a:ext cx="1111562" cy="1111562"/>
              </a:xfrm>
              <a:prstGeom prst="rect">
                <a:avLst/>
              </a:prstGeom>
            </p:spPr>
          </p:pic>
          <p:sp>
            <p:nvSpPr>
              <p:cNvPr id="148" name="TextBox 147">
                <a:extLst>
                  <a:ext uri="{FF2B5EF4-FFF2-40B4-BE49-F238E27FC236}">
                    <a16:creationId xmlns:a16="http://schemas.microsoft.com/office/drawing/2014/main" id="{29F6263E-C93D-44E4-86B6-8C5916D4D1B4}"/>
                  </a:ext>
                </a:extLst>
              </p:cNvPr>
              <p:cNvSpPr txBox="1"/>
              <p:nvPr/>
            </p:nvSpPr>
            <p:spPr>
              <a:xfrm>
                <a:off x="8145291" y="1918297"/>
                <a:ext cx="439615" cy="283479"/>
              </a:xfrm>
              <a:prstGeom prst="rect">
                <a:avLst/>
              </a:prstGeom>
            </p:spPr>
            <p:txBody>
              <a:bodyPr wrap="square" lIns="0" tIns="0" rIns="0" bIns="0" rtlCol="0">
                <a:spAutoFit/>
              </a:bodyPr>
              <a:lstStyle/>
              <a:p>
                <a:pPr algn="l">
                  <a:spcAft>
                    <a:spcPts val="600"/>
                  </a:spcAft>
                </a:pPr>
                <a:r>
                  <a:rPr lang="en-US" sz="350"/>
                  <a:t>API</a:t>
                </a:r>
              </a:p>
            </p:txBody>
          </p:sp>
        </p:grpSp>
      </p:grpSp>
    </p:spTree>
    <p:extLst>
      <p:ext uri="{BB962C8B-B14F-4D97-AF65-F5344CB8AC3E}">
        <p14:creationId xmlns:p14="http://schemas.microsoft.com/office/powerpoint/2010/main" val="310818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ppt-template-light.pptx  -  Read-Only" id="{BD8BD5AF-56D4-4FA7-B69F-37E469FFBA47}" vid="{E43D2CF5-ADD4-473C-AB90-A86BA321F8D5}"/>
    </a:ext>
  </a:extLst>
</a:theme>
</file>

<file path=ppt/theme/theme2.xml><?xml version="1.0" encoding="utf-8"?>
<a:theme xmlns:a="http://schemas.openxmlformats.org/drawingml/2006/main" name="1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are Light Template 2022" id="{D1228D2F-9166-0148-8F38-691C8BB06C62}" vid="{89B5E0E6-B854-9648-A306-E34FCEA95D6A}"/>
    </a:ext>
  </a:extLst>
</a:theme>
</file>

<file path=ppt/theme/theme3.xml><?xml version="1.0" encoding="utf-8"?>
<a:theme xmlns:a="http://schemas.openxmlformats.org/drawingml/2006/main" name="VMWX_2022">
  <a:themeElements>
    <a:clrScheme name="Custom 3">
      <a:dk1>
        <a:srgbClr val="F2F2F2"/>
      </a:dk1>
      <a:lt1>
        <a:srgbClr val="041032"/>
      </a:lt1>
      <a:dk2>
        <a:srgbClr val="FFFFFF"/>
      </a:dk2>
      <a:lt2>
        <a:srgbClr val="0033C5"/>
      </a:lt2>
      <a:accent1>
        <a:srgbClr val="00C3FF"/>
      </a:accent1>
      <a:accent2>
        <a:srgbClr val="06CAAD"/>
      </a:accent2>
      <a:accent3>
        <a:srgbClr val="B3E81F"/>
      </a:accent3>
      <a:accent4>
        <a:srgbClr val="78BE20"/>
      </a:accent4>
      <a:accent5>
        <a:srgbClr val="7F35B2"/>
      </a:accent5>
      <a:accent6>
        <a:srgbClr val="BA5AFF"/>
      </a:accent6>
      <a:hlink>
        <a:srgbClr val="06CAAD"/>
      </a:hlink>
      <a:folHlink>
        <a:srgbClr val="0033C5"/>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Aft>
            <a:spcPts val="600"/>
          </a:spcAft>
          <a:defRPr sz="1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00000"/>
          </a:lnSpc>
          <a:defRPr sz="1400" dirty="0" err="1" smtClean="0">
            <a:solidFill>
              <a:schemeClr val="tx2"/>
            </a:solidFill>
          </a:defRPr>
        </a:defPPr>
      </a:lstStyle>
    </a:txDef>
  </a:objectDefaults>
  <a:extraClrSchemeLst/>
  <a:custClrLst>
    <a:custClr name="Sunshine">
      <a:srgbClr val="F7C22B"/>
    </a:custClr>
    <a:custClr name="Grapefruit">
      <a:srgbClr val="FF7664"/>
    </a:custClr>
    <a:custClr name="Tangerine">
      <a:srgbClr val="EC7700"/>
    </a:custClr>
    <a:custClr name="Crimson">
      <a:srgbClr val="9F2842"/>
    </a:custClr>
    <a:custClr name="Aqua">
      <a:srgbClr val="00C1D5"/>
    </a:custClr>
    <a:custClr name="Night">
      <a:srgbClr val="001559"/>
    </a:custClr>
    <a:custClr name="Black">
      <a:srgbClr val="000000"/>
    </a:custClr>
  </a:custClrLst>
  <a:extLst>
    <a:ext uri="{05A4C25C-085E-4340-85A3-A5531E510DB2}">
      <thm15:themeFamily xmlns:thm15="http://schemas.microsoft.com/office/thememl/2012/main" name="VMWX_2022" id="{6FA322DE-5A47-4A3B-A4AE-5AB9EA8379BC}" vid="{66433938-936F-4309-8E25-56206AE33BEF}"/>
    </a:ext>
  </a:extLst>
</a:theme>
</file>

<file path=ppt/theme/theme4.xml><?xml version="1.0" encoding="utf-8"?>
<a:theme xmlns:a="http://schemas.openxmlformats.org/drawingml/2006/main" name="2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5.xml><?xml version="1.0" encoding="utf-8"?>
<a:theme xmlns:a="http://schemas.openxmlformats.org/drawingml/2006/main" name="3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Presentation2" id="{D7C8A218-D1C0-4C8E-B3AF-2A5E617348D5}" vid="{5B799942-B6F2-4B67-B477-64C29BA6CA07}"/>
    </a:ext>
  </a:extLst>
</a:theme>
</file>

<file path=ppt/theme/theme6.xml><?xml version="1.0" encoding="utf-8"?>
<a:theme xmlns:a="http://schemas.openxmlformats.org/drawingml/2006/main" name="4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7.xml><?xml version="1.0" encoding="utf-8"?>
<a:theme xmlns:a="http://schemas.openxmlformats.org/drawingml/2006/main" name="5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Presentation2" id="{620AD415-CA0C-43D3-ABE4-797F5D7C5172}" vid="{6FF6FA2E-AFE4-4B6A-A982-8A59256AEDB7}"/>
    </a:ext>
  </a:extLst>
</a:theme>
</file>

<file path=ppt/theme/theme8.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vmw-ppt-light[bgronas]</Template>
  <TotalTime>192</TotalTime>
  <Words>3771</Words>
  <Application>Microsoft Office PowerPoint</Application>
  <PresentationFormat>Custom</PresentationFormat>
  <Paragraphs>640</Paragraphs>
  <Slides>33</Slides>
  <Notes>22</Notes>
  <HiddenSlides>1</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33</vt:i4>
      </vt:variant>
    </vt:vector>
  </HeadingPairs>
  <TitlesOfParts>
    <vt:vector size="56" baseType="lpstr">
      <vt:lpstr>Arial</vt:lpstr>
      <vt:lpstr>Calibri</vt:lpstr>
      <vt:lpstr>Camphor Std</vt:lpstr>
      <vt:lpstr>Courier New</vt:lpstr>
      <vt:lpstr>Metropolis</vt:lpstr>
      <vt:lpstr>Metropolis Light</vt:lpstr>
      <vt:lpstr>Metropolis Light (Headings)</vt:lpstr>
      <vt:lpstr>Metropolis Medium</vt:lpstr>
      <vt:lpstr>Metropolis Semi Bold</vt:lpstr>
      <vt:lpstr>metropolislight</vt:lpstr>
      <vt:lpstr>Open Sans</vt:lpstr>
      <vt:lpstr>System Font Regular</vt:lpstr>
      <vt:lpstr>Söhne</vt:lpstr>
      <vt:lpstr>TwitterChirp</vt:lpstr>
      <vt:lpstr>Ubuntu Light</vt:lpstr>
      <vt:lpstr>Wingdings</vt:lpstr>
      <vt:lpstr>VMware_white_16x9</vt:lpstr>
      <vt:lpstr>1_VMware_white_16x9</vt:lpstr>
      <vt:lpstr>VMWX_2022</vt:lpstr>
      <vt:lpstr>2_VMware_white_16x9</vt:lpstr>
      <vt:lpstr>3_VMware_white_16x9</vt:lpstr>
      <vt:lpstr>4_VMware_white_16x9</vt:lpstr>
      <vt:lpstr>5_VMware_white_16x9</vt:lpstr>
      <vt:lpstr>ARIA OPERATIONS</vt:lpstr>
      <vt:lpstr>Introduction</vt:lpstr>
      <vt:lpstr>Challenges with Operations Management</vt:lpstr>
      <vt:lpstr>VMware Cloud Operating Model Tenets</vt:lpstr>
      <vt:lpstr>Operations</vt:lpstr>
      <vt:lpstr>Cost</vt:lpstr>
      <vt:lpstr>What does good look like?</vt:lpstr>
      <vt:lpstr>vRealize Operations Clouds capabilities</vt:lpstr>
      <vt:lpstr>Enhanced visibility with predictive alerts, dashboard and reports</vt:lpstr>
      <vt:lpstr>Performance and Troubleshooting</vt:lpstr>
      <vt:lpstr>Intelligent monitoring and root cause analysis</vt:lpstr>
      <vt:lpstr>Capacity Management</vt:lpstr>
      <vt:lpstr>Assess Capacity, Predict Demand, and get Recommendations</vt:lpstr>
      <vt:lpstr>Reclaim Capacity and Automate Cost Savings</vt:lpstr>
      <vt:lpstr>Workload Optimization – Simplified Rightsizing</vt:lpstr>
      <vt:lpstr>Plan for future needs and datacenter migration scenarios</vt:lpstr>
      <vt:lpstr>What-If: Stacked Scenarios</vt:lpstr>
      <vt:lpstr>Cost Management</vt:lpstr>
      <vt:lpstr>Assess Overall Costs of Running Your Environment</vt:lpstr>
      <vt:lpstr>Virtual Machine Cost</vt:lpstr>
      <vt:lpstr>Application monitoring</vt:lpstr>
      <vt:lpstr>Open source telegraf support</vt:lpstr>
      <vt:lpstr>Application monitoring</vt:lpstr>
      <vt:lpstr>Integrations</vt:lpstr>
      <vt:lpstr>Open Ecosystem Integrations</vt:lpstr>
      <vt:lpstr>Integrations</vt:lpstr>
      <vt:lpstr>Extending Operations</vt:lpstr>
      <vt:lpstr>Compliance</vt:lpstr>
      <vt:lpstr>VMware SDDC and Private Cloud Benchmarks</vt:lpstr>
      <vt:lpstr>Summary</vt:lpstr>
      <vt:lpstr>Cloud Operating Model in Action </vt:lpstr>
      <vt:lpstr>VMware Cloud Management Recognized by the Industry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bgronas</dc:creator>
  <cp:lastModifiedBy>bgronas</cp:lastModifiedBy>
  <cp:revision>13</cp:revision>
  <dcterms:created xsi:type="dcterms:W3CDTF">2023-09-25T22:04:41Z</dcterms:created>
  <dcterms:modified xsi:type="dcterms:W3CDTF">2023-09-26T12:07:26Z</dcterms:modified>
</cp:coreProperties>
</file>